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5" Type="http://schemas.openxmlformats.org/officeDocument/2006/relationships/slide" Target="slides/slide20.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1.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 name="Shape 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1pPr>
            <a:lvl2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2pPr>
            <a:lvl3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3pPr>
            <a:lvl4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4pPr>
            <a:lvl5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5pPr>
            <a:lvl6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6pPr>
            <a:lvl7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7pPr>
            <a:lvl8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8pPr>
            <a:lvl9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9pPr>
          </a:lstStyle>
          <a:p/>
        </p:txBody>
      </p:sp>
      <p:sp>
        <p:nvSpPr>
          <p:cNvPr id="9" name="Shape 9"/>
          <p:cNvSpPr txBox="1"/>
          <p:nvPr>
            <p:ph type="ctrTitle"/>
          </p:nvPr>
        </p:nvSpPr>
        <p:spPr>
          <a:xfrm>
            <a:off x="685800" y="2111123"/>
            <a:ext cx="7772400" cy="1546500"/>
          </a:xfrm>
          <a:prstGeom prst="rect">
            <a:avLst/>
          </a:prstGeom>
          <a:noFill/>
          <a:ln>
            <a:noFill/>
          </a:ln>
        </p:spPr>
        <p:txBody>
          <a:bodyPr anchorCtr="0" anchor="b" bIns="91425" lIns="91425" rIns="91425" tIns="91425"/>
          <a:lstStyle>
            <a:lvl1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1pPr>
            <a:lvl2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2pPr>
            <a:lvl3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3pPr>
            <a:lvl4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4pPr>
            <a:lvl5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5pPr>
            <a:lvl6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6pPr>
            <a:lvl7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7pPr>
            <a:lvl8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8pPr>
            <a:lvl9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6" name="Shape 16"/>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7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dk1"/>
              </a:buClr>
              <a:buSzPct val="100000"/>
              <a:buFont typeface="Arial"/>
              <a:buChar char="●"/>
              <a:defRPr sz="1800">
                <a:solidFill>
                  <a:schemeClr val="dk1"/>
                </a:solidFill>
              </a:defRPr>
            </a:lvl1pPr>
            <a:lvl2pPr rtl="0" algn="ctr">
              <a:lnSpc>
                <a:spcPct val="100000"/>
              </a:lnSpc>
              <a:spcBef>
                <a:spcPts val="0"/>
              </a:spcBef>
              <a:spcAft>
                <a:spcPts val="0"/>
              </a:spcAft>
              <a:buClr>
                <a:schemeClr val="dk1"/>
              </a:buClr>
              <a:buSzPct val="100000"/>
              <a:buFont typeface="Courier New"/>
              <a:buChar char="o"/>
              <a:defRPr sz="1800">
                <a:solidFill>
                  <a:schemeClr val="dk1"/>
                </a:solidFill>
              </a:defRPr>
            </a:lvl2pPr>
            <a:lvl3pPr rtl="0" algn="ctr">
              <a:lnSpc>
                <a:spcPct val="100000"/>
              </a:lnSpc>
              <a:spcBef>
                <a:spcPts val="0"/>
              </a:spcBef>
              <a:spcAft>
                <a:spcPts val="0"/>
              </a:spcAft>
              <a:buClr>
                <a:schemeClr val="dk1"/>
              </a:buClr>
              <a:buSzPct val="100000"/>
              <a:buFont typeface="Wingdings"/>
              <a:buChar char="§"/>
              <a:defRPr sz="1800">
                <a:solidFill>
                  <a:schemeClr val="dk1"/>
                </a:solidFill>
              </a:defRPr>
            </a:lvl3pPr>
            <a:lvl4pPr rtl="0" algn="ctr">
              <a:lnSpc>
                <a:spcPct val="100000"/>
              </a:lnSpc>
              <a:spcBef>
                <a:spcPts val="0"/>
              </a:spcBef>
              <a:spcAft>
                <a:spcPts val="0"/>
              </a:spcAft>
              <a:buClr>
                <a:schemeClr val="dk1"/>
              </a:buClr>
              <a:buSzPct val="100000"/>
              <a:buFont typeface="Arial"/>
              <a:buChar char="●"/>
              <a:defRPr sz="1800">
                <a:solidFill>
                  <a:schemeClr val="dk1"/>
                </a:solidFill>
              </a:defRPr>
            </a:lvl4pPr>
            <a:lvl5pPr rtl="0" algn="ctr">
              <a:lnSpc>
                <a:spcPct val="100000"/>
              </a:lnSpc>
              <a:spcBef>
                <a:spcPts val="0"/>
              </a:spcBef>
              <a:spcAft>
                <a:spcPts val="0"/>
              </a:spcAft>
              <a:buClr>
                <a:schemeClr val="dk1"/>
              </a:buClr>
              <a:buSzPct val="100000"/>
              <a:buFont typeface="Courier New"/>
              <a:buChar char="o"/>
              <a:defRPr sz="1800">
                <a:solidFill>
                  <a:schemeClr val="dk1"/>
                </a:solidFill>
              </a:defRPr>
            </a:lvl5pPr>
            <a:lvl6pPr rtl="0" algn="ctr">
              <a:lnSpc>
                <a:spcPct val="100000"/>
              </a:lnSpc>
              <a:spcBef>
                <a:spcPts val="0"/>
              </a:spcBef>
              <a:spcAft>
                <a:spcPts val="0"/>
              </a:spcAft>
              <a:buClr>
                <a:schemeClr val="dk1"/>
              </a:buClr>
              <a:buSzPct val="100000"/>
              <a:buFont typeface="Wingdings"/>
              <a:buChar char="§"/>
              <a:defRPr sz="1800">
                <a:solidFill>
                  <a:schemeClr val="dk1"/>
                </a:solidFill>
              </a:defRPr>
            </a:lvl6pPr>
            <a:lvl7pPr rtl="0" algn="ctr">
              <a:lnSpc>
                <a:spcPct val="100000"/>
              </a:lnSpc>
              <a:spcBef>
                <a:spcPts val="0"/>
              </a:spcBef>
              <a:spcAft>
                <a:spcPts val="0"/>
              </a:spcAft>
              <a:buClr>
                <a:schemeClr val="dk1"/>
              </a:buClr>
              <a:buSzPct val="100000"/>
              <a:buFont typeface="Arial"/>
              <a:buChar char="●"/>
              <a:defRPr sz="1800">
                <a:solidFill>
                  <a:schemeClr val="dk1"/>
                </a:solidFill>
              </a:defRPr>
            </a:lvl7pPr>
            <a:lvl8pPr rtl="0" algn="ctr">
              <a:lnSpc>
                <a:spcPct val="100000"/>
              </a:lnSpc>
              <a:spcBef>
                <a:spcPts val="0"/>
              </a:spcBef>
              <a:spcAft>
                <a:spcPts val="0"/>
              </a:spcAft>
              <a:buClr>
                <a:schemeClr val="dk1"/>
              </a:buClr>
              <a:buSzPct val="100000"/>
              <a:buFont typeface="Courier New"/>
              <a:buChar char="o"/>
              <a:defRPr sz="1800">
                <a:solidFill>
                  <a:schemeClr val="dk1"/>
                </a:solidFill>
              </a:defRPr>
            </a:lvl8pPr>
            <a:lvl9pPr rtl="0" algn="ctr">
              <a:lnSpc>
                <a:spcPct val="100000"/>
              </a:lnSpc>
              <a:spcBef>
                <a:spcPts val="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1pPr>
            <a:lvl2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2pPr>
            <a:lvl3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3pPr>
            <a:lvl4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4pPr>
            <a:lvl5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5pPr>
            <a:lvl6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6pPr>
            <a:lvl7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7pPr>
            <a:lvl8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8pPr>
            <a:lvl9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lgn="l">
              <a:spcBef>
                <a:spcPts val="600"/>
              </a:spcBef>
              <a:buClr>
                <a:srgbClr val="000000"/>
              </a:buClr>
              <a:buSzPct val="100000"/>
              <a:buFont typeface="Arial"/>
              <a:buChar char="●"/>
              <a:defRPr b="0" baseline="0" i="0" sz="3000" u="none" cap="none" strike="noStrike">
                <a:solidFill>
                  <a:srgbClr val="000000"/>
                </a:solidFill>
                <a:latin typeface="Arial"/>
                <a:ea typeface="Arial"/>
                <a:cs typeface="Arial"/>
                <a:sym typeface="Arial"/>
              </a:defRPr>
            </a:lvl1pPr>
            <a:lvl2pPr rtl="0" algn="l">
              <a:spcBef>
                <a:spcPts val="480"/>
              </a:spcBef>
              <a:buClr>
                <a:srgbClr val="000000"/>
              </a:buClr>
              <a:buSzPct val="100000"/>
              <a:buFont typeface="Courier New"/>
              <a:buChar char="o"/>
              <a:defRPr b="0" baseline="0" i="0" sz="2400" u="none" cap="none" strike="noStrike">
                <a:solidFill>
                  <a:srgbClr val="000000"/>
                </a:solidFill>
                <a:latin typeface="Arial"/>
                <a:ea typeface="Arial"/>
                <a:cs typeface="Arial"/>
                <a:sym typeface="Arial"/>
              </a:defRPr>
            </a:lvl2pPr>
            <a:lvl3pPr rtl="0" algn="l">
              <a:spcBef>
                <a:spcPts val="480"/>
              </a:spcBef>
              <a:buClr>
                <a:srgbClr val="000000"/>
              </a:buClr>
              <a:buSzPct val="100000"/>
              <a:buFont typeface="Wingdings"/>
              <a:buChar char="§"/>
              <a:defRPr b="0" baseline="0" i="0" sz="2400" u="none" cap="none" strike="noStrike">
                <a:solidFill>
                  <a:srgbClr val="000000"/>
                </a:solidFill>
                <a:latin typeface="Arial"/>
                <a:ea typeface="Arial"/>
                <a:cs typeface="Arial"/>
                <a:sym typeface="Arial"/>
              </a:defRPr>
            </a:lvl3pPr>
            <a:lvl4pPr rtl="0" algn="l">
              <a:spcBef>
                <a:spcPts val="360"/>
              </a:spcBef>
              <a:buClr>
                <a:srgbClr val="000000"/>
              </a:buClr>
              <a:buSzPct val="100000"/>
              <a:buFont typeface="Arial"/>
              <a:buChar char="●"/>
              <a:defRPr b="0" baseline="0" i="0" sz="1800" u="none" cap="none" strike="noStrike">
                <a:solidFill>
                  <a:srgbClr val="000000"/>
                </a:solidFill>
                <a:latin typeface="Arial"/>
                <a:ea typeface="Arial"/>
                <a:cs typeface="Arial"/>
                <a:sym typeface="Arial"/>
              </a:defRPr>
            </a:lvl4pPr>
            <a:lvl5pPr rtl="0" algn="l">
              <a:spcBef>
                <a:spcPts val="360"/>
              </a:spcBef>
              <a:buClr>
                <a:srgbClr val="000000"/>
              </a:buClr>
              <a:buSzPct val="100000"/>
              <a:buFont typeface="Courier New"/>
              <a:buChar char="o"/>
              <a:defRPr b="0" baseline="0" i="0" sz="1800" u="none" cap="none" strike="noStrike">
                <a:solidFill>
                  <a:srgbClr val="000000"/>
                </a:solidFill>
                <a:latin typeface="Arial"/>
                <a:ea typeface="Arial"/>
                <a:cs typeface="Arial"/>
                <a:sym typeface="Arial"/>
              </a:defRPr>
            </a:lvl5pPr>
            <a:lvl6pPr rtl="0" algn="l">
              <a:spcBef>
                <a:spcPts val="360"/>
              </a:spcBef>
              <a:buClr>
                <a:srgbClr val="000000"/>
              </a:buClr>
              <a:buSzPct val="100000"/>
              <a:buFont typeface="Wingdings"/>
              <a:buChar char="§"/>
              <a:defRPr b="0" baseline="0" i="0" sz="1800" u="none" cap="none" strike="noStrike">
                <a:solidFill>
                  <a:srgbClr val="000000"/>
                </a:solidFill>
                <a:latin typeface="Arial"/>
                <a:ea typeface="Arial"/>
                <a:cs typeface="Arial"/>
                <a:sym typeface="Arial"/>
              </a:defRPr>
            </a:lvl6pPr>
            <a:lvl7pPr rtl="0" algn="l">
              <a:spcBef>
                <a:spcPts val="360"/>
              </a:spcBef>
              <a:buClr>
                <a:srgbClr val="000000"/>
              </a:buClr>
              <a:buSzPct val="100000"/>
              <a:buFont typeface="Arial"/>
              <a:buChar char="●"/>
              <a:defRPr b="0" baseline="0" i="0" sz="1800" u="none" cap="none" strike="noStrike">
                <a:solidFill>
                  <a:srgbClr val="000000"/>
                </a:solidFill>
                <a:latin typeface="Arial"/>
                <a:ea typeface="Arial"/>
                <a:cs typeface="Arial"/>
                <a:sym typeface="Arial"/>
              </a:defRPr>
            </a:lvl7pPr>
            <a:lvl8pPr rtl="0" algn="l">
              <a:spcBef>
                <a:spcPts val="360"/>
              </a:spcBef>
              <a:buClr>
                <a:srgbClr val="000000"/>
              </a:buClr>
              <a:buSzPct val="100000"/>
              <a:buFont typeface="Courier New"/>
              <a:buChar char="o"/>
              <a:defRPr b="0" baseline="0" i="0" sz="1800" u="none" cap="none" strike="noStrike">
                <a:solidFill>
                  <a:srgbClr val="000000"/>
                </a:solidFill>
                <a:latin typeface="Arial"/>
                <a:ea typeface="Arial"/>
                <a:cs typeface="Arial"/>
                <a:sym typeface="Arial"/>
              </a:defRPr>
            </a:lvl8pPr>
            <a:lvl9pPr rtl="0" algn="l">
              <a:spcBef>
                <a:spcPts val="360"/>
              </a:spcBef>
              <a:buClr>
                <a:srgbClr val="000000"/>
              </a:buClr>
              <a:buSzPct val="100000"/>
              <a:buFont typeface="Wingdings"/>
              <a:buChar char="§"/>
              <a:defRPr b="0" baseline="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hyperlink" Target="http://knockoutjs.com/documentation/observables.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685800" y="2111123"/>
            <a:ext cx="7772400" cy="1546474"/>
          </a:xfrm>
          <a:prstGeom prst="rect">
            <a:avLst/>
          </a:prstGeom>
        </p:spPr>
        <p:txBody>
          <a:bodyPr anchorCtr="0" anchor="b" bIns="91425" lIns="91425" rIns="91425" tIns="91425">
            <a:noAutofit/>
          </a:bodyPr>
          <a:lstStyle/>
          <a:p>
            <a:pPr>
              <a:spcBef>
                <a:spcPts val="0"/>
              </a:spcBef>
              <a:buNone/>
            </a:pPr>
            <a:r>
              <a:rPr lang="en"/>
              <a:t>KnockoutJS</a:t>
            </a:r>
          </a:p>
        </p:txBody>
      </p:sp>
      <p:sp>
        <p:nvSpPr>
          <p:cNvPr id="24" name="Shape 24"/>
          <p:cNvSpPr txBox="1"/>
          <p:nvPr>
            <p:ph idx="1" type="subTitle"/>
          </p:nvPr>
        </p:nvSpPr>
        <p:spPr>
          <a:xfrm>
            <a:off x="685800" y="3786737"/>
            <a:ext cx="7772400" cy="1046317"/>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Dependency Tracking</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a:spcBef>
                <a:spcPts val="0"/>
              </a:spcBef>
              <a:buNone/>
            </a:pPr>
            <a:r>
              <a:rPr lang="en" sz="2400">
                <a:solidFill>
                  <a:srgbClr val="555555"/>
                </a:solidFill>
                <a:latin typeface="Verdana"/>
                <a:ea typeface="Verdana"/>
                <a:cs typeface="Verdana"/>
                <a:sym typeface="Verdana"/>
              </a:rPr>
              <a:t>Implicitly set up chains of relationships between model data, to transform and combine it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Data Binding</a:t>
            </a:r>
          </a:p>
        </p:txBody>
      </p:sp>
      <p:sp>
        <p:nvSpPr>
          <p:cNvPr id="84" name="Shape 8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latin typeface="Verdana"/>
                <a:ea typeface="Verdana"/>
                <a:cs typeface="Verdana"/>
                <a:sym typeface="Verdana"/>
              </a:rPr>
              <a:t>For example, you can declaratively bind a SPAN to display the number of items as follows:</a:t>
            </a:r>
          </a:p>
          <a:p>
            <a:pPr lvl="0" rtl="0">
              <a:spcBef>
                <a:spcPts val="0"/>
              </a:spcBef>
              <a:buNone/>
            </a:pPr>
            <a:r>
              <a:t/>
            </a:r>
            <a:endParaRPr sz="2400">
              <a:latin typeface="Verdana"/>
              <a:ea typeface="Verdana"/>
              <a:cs typeface="Verdana"/>
              <a:sym typeface="Verdana"/>
            </a:endParaRPr>
          </a:p>
          <a:p>
            <a:pPr lvl="0" rtl="0">
              <a:spcBef>
                <a:spcPts val="0"/>
              </a:spcBef>
              <a:buNone/>
            </a:pPr>
            <a:r>
              <a:rPr lang="en" sz="1800">
                <a:latin typeface="Verdana"/>
                <a:ea typeface="Verdana"/>
                <a:cs typeface="Verdana"/>
                <a:sym typeface="Verdana"/>
              </a:rPr>
              <a:t>There are &lt;span data-bind="text: myItems().count"&gt;&lt;/span&gt; items</a:t>
            </a:r>
          </a:p>
          <a:p>
            <a:pPr lvl="0" rtl="0">
              <a:spcBef>
                <a:spcPts val="0"/>
              </a:spcBef>
              <a:buNone/>
            </a:pPr>
            <a:r>
              <a:t/>
            </a:r>
            <a:endParaRPr sz="1400">
              <a:latin typeface="Verdana"/>
              <a:ea typeface="Verdana"/>
              <a:cs typeface="Verdana"/>
              <a:sym typeface="Verdana"/>
            </a:endParaRPr>
          </a:p>
          <a:p>
            <a:pPr lvl="0" rtl="0">
              <a:spcBef>
                <a:spcPts val="0"/>
              </a:spcBef>
              <a:buNone/>
            </a:pPr>
            <a:r>
              <a:rPr lang="en" sz="2400">
                <a:latin typeface="Verdana"/>
                <a:ea typeface="Verdana"/>
                <a:cs typeface="Verdana"/>
                <a:sym typeface="Verdana"/>
              </a:rPr>
              <a:t>That’s it! You don’t have to write code to update it; it updates on its own when the </a:t>
            </a:r>
            <a:r>
              <a:rPr lang="en" sz="2400">
                <a:solidFill>
                  <a:srgbClr val="CC3333"/>
                </a:solidFill>
                <a:latin typeface="Verdana"/>
                <a:ea typeface="Verdana"/>
                <a:cs typeface="Verdana"/>
                <a:sym typeface="Verdana"/>
              </a:rPr>
              <a:t>myItems</a:t>
            </a:r>
            <a:r>
              <a:rPr lang="en" sz="2400">
                <a:latin typeface="Verdana"/>
                <a:ea typeface="Verdana"/>
                <a:cs typeface="Verdana"/>
                <a:sym typeface="Verdana"/>
              </a:rPr>
              <a:t> array changes. Similarly, to make the ‘Add’ button enable or disable depending on the number of items, just write:</a:t>
            </a:r>
          </a:p>
          <a:p>
            <a:pPr lvl="0" rtl="0">
              <a:spcBef>
                <a:spcPts val="0"/>
              </a:spcBef>
              <a:buNone/>
            </a:pPr>
            <a:r>
              <a:t/>
            </a:r>
            <a:endParaRPr sz="2400">
              <a:latin typeface="Verdana"/>
              <a:ea typeface="Verdana"/>
              <a:cs typeface="Verdana"/>
              <a:sym typeface="Verdana"/>
            </a:endParaRPr>
          </a:p>
          <a:p>
            <a:pPr>
              <a:spcBef>
                <a:spcPts val="0"/>
              </a:spcBef>
              <a:buNone/>
            </a:pPr>
            <a:r>
              <a:rPr lang="en" sz="1800">
                <a:latin typeface="Verdana"/>
                <a:ea typeface="Verdana"/>
                <a:cs typeface="Verdana"/>
                <a:sym typeface="Verdana"/>
              </a:rPr>
              <a:t>&lt;button data-bind=”enable: myItems().count &lt; 5”&gt;Add&lt;/button&gt;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Simple Example</a:t>
            </a:r>
          </a:p>
        </p:txBody>
      </p:sp>
      <p:sp>
        <p:nvSpPr>
          <p:cNvPr id="90" name="Shape 90"/>
          <p:cNvSpPr txBox="1"/>
          <p:nvPr>
            <p:ph idx="1" type="body"/>
          </p:nvPr>
        </p:nvSpPr>
        <p:spPr>
          <a:xfrm>
            <a:off x="457200" y="1600200"/>
            <a:ext cx="8229600" cy="4967700"/>
          </a:xfrm>
          <a:prstGeom prst="rect">
            <a:avLst/>
          </a:prstGeom>
        </p:spPr>
        <p:txBody>
          <a:bodyPr anchorCtr="0" anchor="t" bIns="91425" lIns="91425" rIns="91425" tIns="91425">
            <a:noAutofit/>
          </a:bodyPr>
          <a:lstStyle/>
          <a:p>
            <a:pPr>
              <a:spcBef>
                <a:spcPts val="0"/>
              </a:spcBef>
              <a:buNone/>
            </a:pPr>
            <a:r>
              <a:rPr lang="en" sz="2400">
                <a:latin typeface="Verdana"/>
                <a:ea typeface="Verdana"/>
                <a:cs typeface="Verdana"/>
                <a:sym typeface="Verdana"/>
              </a:rPr>
              <a:t>In this example, two text boxes are bound to observable variables on a data model. The "full name" display is bound to a dependent observable, whose value is computed in terms of the observables. When either text box is edited, the "full name" display is automatically updated, with no explicit event handling.</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The View</a:t>
            </a:r>
          </a:p>
        </p:txBody>
      </p:sp>
      <p:sp>
        <p:nvSpPr>
          <p:cNvPr id="96" name="Shape 9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b="1" lang="en" sz="2400">
                <a:latin typeface="Verdana"/>
                <a:ea typeface="Verdana"/>
                <a:cs typeface="Verdana"/>
                <a:sym typeface="Verdana"/>
              </a:rPr>
              <a:t>&lt;p&gt;</a:t>
            </a:r>
            <a:r>
              <a:rPr lang="en" sz="2400">
                <a:latin typeface="Verdana"/>
                <a:ea typeface="Verdana"/>
                <a:cs typeface="Verdana"/>
                <a:sym typeface="Verdana"/>
              </a:rPr>
              <a:t>First name: </a:t>
            </a:r>
            <a:r>
              <a:rPr b="1" lang="en" sz="2400">
                <a:latin typeface="Verdana"/>
                <a:ea typeface="Verdana"/>
                <a:cs typeface="Verdana"/>
                <a:sym typeface="Verdana"/>
              </a:rPr>
              <a:t>&lt;input</a:t>
            </a:r>
            <a:r>
              <a:rPr lang="en" sz="2400">
                <a:solidFill>
                  <a:srgbClr val="009900"/>
                </a:solidFill>
                <a:latin typeface="Verdana"/>
                <a:ea typeface="Verdana"/>
                <a:cs typeface="Verdana"/>
                <a:sym typeface="Verdana"/>
              </a:rPr>
              <a:t> </a:t>
            </a:r>
            <a:r>
              <a:rPr lang="en" sz="2400">
                <a:solidFill>
                  <a:srgbClr val="000066"/>
                </a:solidFill>
                <a:latin typeface="Verdana"/>
                <a:ea typeface="Verdana"/>
                <a:cs typeface="Verdana"/>
                <a:sym typeface="Verdana"/>
              </a:rPr>
              <a:t>data-bind</a:t>
            </a:r>
            <a:r>
              <a:rPr lang="en" sz="2400">
                <a:solidFill>
                  <a:srgbClr val="009900"/>
                </a:solidFill>
                <a:latin typeface="Verdana"/>
                <a:ea typeface="Verdana"/>
                <a:cs typeface="Verdana"/>
                <a:sym typeface="Verdana"/>
              </a:rPr>
              <a:t>=</a:t>
            </a:r>
            <a:r>
              <a:rPr lang="en" sz="2400">
                <a:solidFill>
                  <a:srgbClr val="FF0000"/>
                </a:solidFill>
                <a:latin typeface="Verdana"/>
                <a:ea typeface="Verdana"/>
                <a:cs typeface="Verdana"/>
                <a:sym typeface="Verdana"/>
              </a:rPr>
              <a:t>"value: firstName"</a:t>
            </a:r>
            <a:r>
              <a:rPr lang="en" sz="2400">
                <a:solidFill>
                  <a:srgbClr val="009900"/>
                </a:solidFill>
                <a:latin typeface="Verdana"/>
                <a:ea typeface="Verdana"/>
                <a:cs typeface="Verdana"/>
                <a:sym typeface="Verdana"/>
              </a:rPr>
              <a:t> </a:t>
            </a:r>
            <a:r>
              <a:rPr b="1" lang="en" sz="2400">
                <a:latin typeface="Verdana"/>
                <a:ea typeface="Verdana"/>
                <a:cs typeface="Verdana"/>
                <a:sym typeface="Verdana"/>
              </a:rPr>
              <a:t>/&gt;&lt;/p&gt;</a:t>
            </a:r>
          </a:p>
          <a:p>
            <a:pPr lvl="0" rtl="0">
              <a:lnSpc>
                <a:spcPct val="120000"/>
              </a:lnSpc>
              <a:spcBef>
                <a:spcPts val="0"/>
              </a:spcBef>
              <a:buNone/>
            </a:pPr>
            <a:br>
              <a:rPr lang="en" sz="2400">
                <a:latin typeface="Verdana"/>
                <a:ea typeface="Verdana"/>
                <a:cs typeface="Verdana"/>
                <a:sym typeface="Verdana"/>
              </a:rPr>
            </a:br>
            <a:r>
              <a:rPr b="1" lang="en" sz="2400">
                <a:latin typeface="Verdana"/>
                <a:ea typeface="Verdana"/>
                <a:cs typeface="Verdana"/>
                <a:sym typeface="Verdana"/>
              </a:rPr>
              <a:t>&lt;p&gt;</a:t>
            </a:r>
            <a:r>
              <a:rPr lang="en" sz="2400">
                <a:latin typeface="Verdana"/>
                <a:ea typeface="Verdana"/>
                <a:cs typeface="Verdana"/>
                <a:sym typeface="Verdana"/>
              </a:rPr>
              <a:t>Last name: </a:t>
            </a:r>
            <a:r>
              <a:rPr b="1" lang="en" sz="2400">
                <a:latin typeface="Verdana"/>
                <a:ea typeface="Verdana"/>
                <a:cs typeface="Verdana"/>
                <a:sym typeface="Verdana"/>
              </a:rPr>
              <a:t>&lt;input</a:t>
            </a:r>
            <a:r>
              <a:rPr lang="en" sz="2400">
                <a:solidFill>
                  <a:srgbClr val="009900"/>
                </a:solidFill>
                <a:latin typeface="Verdana"/>
                <a:ea typeface="Verdana"/>
                <a:cs typeface="Verdana"/>
                <a:sym typeface="Verdana"/>
              </a:rPr>
              <a:t> </a:t>
            </a:r>
            <a:r>
              <a:rPr lang="en" sz="2400">
                <a:solidFill>
                  <a:srgbClr val="000066"/>
                </a:solidFill>
                <a:latin typeface="Verdana"/>
                <a:ea typeface="Verdana"/>
                <a:cs typeface="Verdana"/>
                <a:sym typeface="Verdana"/>
              </a:rPr>
              <a:t>data-bind</a:t>
            </a:r>
            <a:r>
              <a:rPr lang="en" sz="2400">
                <a:solidFill>
                  <a:srgbClr val="009900"/>
                </a:solidFill>
                <a:latin typeface="Verdana"/>
                <a:ea typeface="Verdana"/>
                <a:cs typeface="Verdana"/>
                <a:sym typeface="Verdana"/>
              </a:rPr>
              <a:t>=</a:t>
            </a:r>
            <a:r>
              <a:rPr lang="en" sz="2400">
                <a:solidFill>
                  <a:srgbClr val="FF0000"/>
                </a:solidFill>
                <a:latin typeface="Verdana"/>
                <a:ea typeface="Verdana"/>
                <a:cs typeface="Verdana"/>
                <a:sym typeface="Verdana"/>
              </a:rPr>
              <a:t>"value: lastName"</a:t>
            </a:r>
            <a:r>
              <a:rPr lang="en" sz="2400">
                <a:solidFill>
                  <a:srgbClr val="009900"/>
                </a:solidFill>
                <a:latin typeface="Verdana"/>
                <a:ea typeface="Verdana"/>
                <a:cs typeface="Verdana"/>
                <a:sym typeface="Verdana"/>
              </a:rPr>
              <a:t> </a:t>
            </a:r>
            <a:r>
              <a:rPr b="1" lang="en" sz="2400">
                <a:latin typeface="Verdana"/>
                <a:ea typeface="Verdana"/>
                <a:cs typeface="Verdana"/>
                <a:sym typeface="Verdana"/>
              </a:rPr>
              <a:t>/&gt;&lt;/p&gt;</a:t>
            </a:r>
            <a:br>
              <a:rPr lang="en" sz="2400">
                <a:latin typeface="Verdana"/>
                <a:ea typeface="Verdana"/>
                <a:cs typeface="Verdana"/>
                <a:sym typeface="Verdana"/>
              </a:rPr>
            </a:br>
          </a:p>
          <a:p>
            <a:pPr lvl="0" rtl="0">
              <a:lnSpc>
                <a:spcPct val="120000"/>
              </a:lnSpc>
              <a:spcBef>
                <a:spcPts val="0"/>
              </a:spcBef>
              <a:buClr>
                <a:srgbClr val="000000"/>
              </a:buClr>
              <a:buSzPct val="45833"/>
              <a:buFont typeface="Arial"/>
              <a:buNone/>
            </a:pPr>
            <a:r>
              <a:rPr b="1" lang="en" sz="2400">
                <a:latin typeface="Verdana"/>
                <a:ea typeface="Verdana"/>
                <a:cs typeface="Verdana"/>
                <a:sym typeface="Verdana"/>
              </a:rPr>
              <a:t>&lt;h2&gt;</a:t>
            </a:r>
            <a:r>
              <a:rPr lang="en" sz="2400">
                <a:latin typeface="Verdana"/>
                <a:ea typeface="Verdana"/>
                <a:cs typeface="Verdana"/>
                <a:sym typeface="Verdana"/>
              </a:rPr>
              <a:t>Hello, </a:t>
            </a:r>
            <a:r>
              <a:rPr b="1" lang="en" sz="2400">
                <a:latin typeface="Verdana"/>
                <a:ea typeface="Verdana"/>
                <a:cs typeface="Verdana"/>
                <a:sym typeface="Verdana"/>
              </a:rPr>
              <a:t>&lt;span</a:t>
            </a:r>
            <a:r>
              <a:rPr lang="en" sz="2400">
                <a:solidFill>
                  <a:srgbClr val="009900"/>
                </a:solidFill>
                <a:latin typeface="Verdana"/>
                <a:ea typeface="Verdana"/>
                <a:cs typeface="Verdana"/>
                <a:sym typeface="Verdana"/>
              </a:rPr>
              <a:t> </a:t>
            </a:r>
            <a:r>
              <a:rPr lang="en" sz="2400">
                <a:solidFill>
                  <a:srgbClr val="000066"/>
                </a:solidFill>
                <a:latin typeface="Verdana"/>
                <a:ea typeface="Verdana"/>
                <a:cs typeface="Verdana"/>
                <a:sym typeface="Verdana"/>
              </a:rPr>
              <a:t>data-bind</a:t>
            </a:r>
            <a:r>
              <a:rPr lang="en" sz="2400">
                <a:solidFill>
                  <a:srgbClr val="009900"/>
                </a:solidFill>
                <a:latin typeface="Verdana"/>
                <a:ea typeface="Verdana"/>
                <a:cs typeface="Verdana"/>
                <a:sym typeface="Verdana"/>
              </a:rPr>
              <a:t>=</a:t>
            </a:r>
            <a:r>
              <a:rPr lang="en" sz="2400">
                <a:solidFill>
                  <a:srgbClr val="FF0000"/>
                </a:solidFill>
                <a:latin typeface="Verdana"/>
                <a:ea typeface="Verdana"/>
                <a:cs typeface="Verdana"/>
                <a:sym typeface="Verdana"/>
              </a:rPr>
              <a:t>"text: fullName"</a:t>
            </a:r>
            <a:r>
              <a:rPr b="1" lang="en" sz="2400">
                <a:latin typeface="Verdana"/>
                <a:ea typeface="Verdana"/>
                <a:cs typeface="Verdana"/>
                <a:sym typeface="Verdana"/>
              </a:rPr>
              <a:t>&gt;&lt;/span&gt;</a:t>
            </a:r>
            <a:r>
              <a:rPr lang="en" sz="2400">
                <a:latin typeface="Verdana"/>
                <a:ea typeface="Verdana"/>
                <a:cs typeface="Verdana"/>
                <a:sym typeface="Verdana"/>
              </a:rPr>
              <a:t>!</a:t>
            </a:r>
            <a:r>
              <a:rPr b="1" lang="en" sz="2400">
                <a:latin typeface="Verdana"/>
                <a:ea typeface="Verdana"/>
                <a:cs typeface="Verdana"/>
                <a:sym typeface="Verdana"/>
              </a:rPr>
              <a:t>&lt;/h2&gt;</a:t>
            </a: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The Model</a:t>
            </a:r>
          </a:p>
        </p:txBody>
      </p:sp>
      <p:sp>
        <p:nvSpPr>
          <p:cNvPr id="102" name="Shape 10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b="1" lang="en" sz="2400">
                <a:solidFill>
                  <a:srgbClr val="000066"/>
                </a:solidFill>
                <a:latin typeface="Verdana"/>
                <a:ea typeface="Verdana"/>
                <a:cs typeface="Verdana"/>
                <a:sym typeface="Verdana"/>
              </a:rPr>
              <a:t>function</a:t>
            </a:r>
            <a:r>
              <a:rPr lang="en" sz="2400">
                <a:latin typeface="Verdana"/>
                <a:ea typeface="Verdana"/>
                <a:cs typeface="Verdana"/>
                <a:sym typeface="Verdana"/>
              </a:rPr>
              <a:t> ViewModel</a:t>
            </a:r>
            <a:r>
              <a:rPr lang="en" sz="2400">
                <a:solidFill>
                  <a:srgbClr val="009900"/>
                </a:solidFill>
                <a:latin typeface="Verdana"/>
                <a:ea typeface="Verdana"/>
                <a:cs typeface="Verdana"/>
                <a:sym typeface="Verdana"/>
              </a:rPr>
              <a:t>()</a:t>
            </a:r>
            <a:r>
              <a:rPr lang="en" sz="2400">
                <a:latin typeface="Verdana"/>
                <a:ea typeface="Verdana"/>
                <a:cs typeface="Verdana"/>
                <a:sym typeface="Verdana"/>
              </a:rPr>
              <a:t> </a:t>
            </a:r>
            <a:r>
              <a:rPr lang="en" sz="2400">
                <a:solidFill>
                  <a:srgbClr val="009900"/>
                </a:solidFill>
                <a:latin typeface="Verdana"/>
                <a:ea typeface="Verdana"/>
                <a:cs typeface="Verdana"/>
                <a:sym typeface="Verdana"/>
              </a:rPr>
              <a:t>{</a:t>
            </a:r>
            <a:br>
              <a:rPr lang="en" sz="2400">
                <a:latin typeface="Verdana"/>
                <a:ea typeface="Verdana"/>
                <a:cs typeface="Verdana"/>
                <a:sym typeface="Verdana"/>
              </a:rPr>
            </a:br>
            <a:r>
              <a:rPr lang="en" sz="2400">
                <a:latin typeface="Verdana"/>
                <a:ea typeface="Verdana"/>
                <a:cs typeface="Verdana"/>
                <a:sym typeface="Verdana"/>
              </a:rPr>
              <a:t>    </a:t>
            </a:r>
            <a:r>
              <a:rPr b="1" lang="en" sz="2400">
                <a:solidFill>
                  <a:srgbClr val="000066"/>
                </a:solidFill>
                <a:latin typeface="Verdana"/>
                <a:ea typeface="Verdana"/>
                <a:cs typeface="Verdana"/>
                <a:sym typeface="Verdana"/>
              </a:rPr>
              <a:t>this</a:t>
            </a:r>
            <a:r>
              <a:rPr lang="en" sz="2400">
                <a:latin typeface="Verdana"/>
                <a:ea typeface="Verdana"/>
                <a:cs typeface="Verdana"/>
                <a:sym typeface="Verdana"/>
              </a:rPr>
              <a:t>.</a:t>
            </a:r>
            <a:r>
              <a:rPr lang="en" sz="2400">
                <a:solidFill>
                  <a:srgbClr val="660066"/>
                </a:solidFill>
                <a:latin typeface="Verdana"/>
                <a:ea typeface="Verdana"/>
                <a:cs typeface="Verdana"/>
                <a:sym typeface="Verdana"/>
              </a:rPr>
              <a:t>firstName</a:t>
            </a:r>
            <a:r>
              <a:rPr lang="en" sz="2400">
                <a:latin typeface="Verdana"/>
                <a:ea typeface="Verdana"/>
                <a:cs typeface="Verdana"/>
                <a:sym typeface="Verdana"/>
              </a:rPr>
              <a:t> </a:t>
            </a:r>
            <a:r>
              <a:rPr lang="en" sz="2400">
                <a:solidFill>
                  <a:srgbClr val="339933"/>
                </a:solidFill>
                <a:latin typeface="Verdana"/>
                <a:ea typeface="Verdana"/>
                <a:cs typeface="Verdana"/>
                <a:sym typeface="Verdana"/>
              </a:rPr>
              <a:t>=</a:t>
            </a:r>
            <a:r>
              <a:rPr lang="en" sz="2400">
                <a:latin typeface="Verdana"/>
                <a:ea typeface="Verdana"/>
                <a:cs typeface="Verdana"/>
                <a:sym typeface="Verdana"/>
              </a:rPr>
              <a:t> ko.</a:t>
            </a:r>
            <a:r>
              <a:rPr lang="en" sz="2400">
                <a:solidFill>
                  <a:srgbClr val="660066"/>
                </a:solidFill>
                <a:latin typeface="Verdana"/>
                <a:ea typeface="Verdana"/>
                <a:cs typeface="Verdana"/>
                <a:sym typeface="Verdana"/>
              </a:rPr>
              <a:t>observable</a:t>
            </a:r>
            <a:r>
              <a:rPr lang="en" sz="2400">
                <a:solidFill>
                  <a:srgbClr val="009900"/>
                </a:solidFill>
                <a:latin typeface="Verdana"/>
                <a:ea typeface="Verdana"/>
                <a:cs typeface="Verdana"/>
                <a:sym typeface="Verdana"/>
              </a:rPr>
              <a:t>(</a:t>
            </a:r>
            <a:r>
              <a:rPr lang="en" sz="2400">
                <a:solidFill>
                  <a:srgbClr val="3366CC"/>
                </a:solidFill>
                <a:latin typeface="Verdana"/>
                <a:ea typeface="Verdana"/>
                <a:cs typeface="Verdana"/>
                <a:sym typeface="Verdana"/>
              </a:rPr>
              <a:t>"John"</a:t>
            </a:r>
            <a:r>
              <a:rPr lang="en" sz="2400">
                <a:solidFill>
                  <a:srgbClr val="009900"/>
                </a:solidFill>
                <a:latin typeface="Verdana"/>
                <a:ea typeface="Verdana"/>
                <a:cs typeface="Verdana"/>
                <a:sym typeface="Verdana"/>
              </a:rPr>
              <a:t>)</a:t>
            </a:r>
            <a:r>
              <a:rPr lang="en" sz="2400">
                <a:solidFill>
                  <a:srgbClr val="339933"/>
                </a:solidFill>
                <a:latin typeface="Verdana"/>
                <a:ea typeface="Verdana"/>
                <a:cs typeface="Verdana"/>
                <a:sym typeface="Verdana"/>
              </a:rPr>
              <a:t>;</a:t>
            </a:r>
            <a:br>
              <a:rPr lang="en" sz="2400">
                <a:latin typeface="Verdana"/>
                <a:ea typeface="Verdana"/>
                <a:cs typeface="Verdana"/>
                <a:sym typeface="Verdana"/>
              </a:rPr>
            </a:br>
            <a:r>
              <a:rPr lang="en" sz="2400">
                <a:latin typeface="Verdana"/>
                <a:ea typeface="Verdana"/>
                <a:cs typeface="Verdana"/>
                <a:sym typeface="Verdana"/>
              </a:rPr>
              <a:t>    </a:t>
            </a:r>
            <a:r>
              <a:rPr b="1" lang="en" sz="2400">
                <a:solidFill>
                  <a:srgbClr val="000066"/>
                </a:solidFill>
                <a:latin typeface="Verdana"/>
                <a:ea typeface="Verdana"/>
                <a:cs typeface="Verdana"/>
                <a:sym typeface="Verdana"/>
              </a:rPr>
              <a:t>this</a:t>
            </a:r>
            <a:r>
              <a:rPr lang="en" sz="2400">
                <a:latin typeface="Verdana"/>
                <a:ea typeface="Verdana"/>
                <a:cs typeface="Verdana"/>
                <a:sym typeface="Verdana"/>
              </a:rPr>
              <a:t>.</a:t>
            </a:r>
            <a:r>
              <a:rPr lang="en" sz="2400">
                <a:solidFill>
                  <a:srgbClr val="660066"/>
                </a:solidFill>
                <a:latin typeface="Verdana"/>
                <a:ea typeface="Verdana"/>
                <a:cs typeface="Verdana"/>
                <a:sym typeface="Verdana"/>
              </a:rPr>
              <a:t>lastName</a:t>
            </a:r>
            <a:r>
              <a:rPr lang="en" sz="2400">
                <a:latin typeface="Verdana"/>
                <a:ea typeface="Verdana"/>
                <a:cs typeface="Verdana"/>
                <a:sym typeface="Verdana"/>
              </a:rPr>
              <a:t> </a:t>
            </a:r>
            <a:r>
              <a:rPr lang="en" sz="2400">
                <a:solidFill>
                  <a:srgbClr val="339933"/>
                </a:solidFill>
                <a:latin typeface="Verdana"/>
                <a:ea typeface="Verdana"/>
                <a:cs typeface="Verdana"/>
                <a:sym typeface="Verdana"/>
              </a:rPr>
              <a:t>=</a:t>
            </a:r>
            <a:r>
              <a:rPr lang="en" sz="2400">
                <a:latin typeface="Verdana"/>
                <a:ea typeface="Verdana"/>
                <a:cs typeface="Verdana"/>
                <a:sym typeface="Verdana"/>
              </a:rPr>
              <a:t> ko.</a:t>
            </a:r>
            <a:r>
              <a:rPr lang="en" sz="2400">
                <a:solidFill>
                  <a:srgbClr val="660066"/>
                </a:solidFill>
                <a:latin typeface="Verdana"/>
                <a:ea typeface="Verdana"/>
                <a:cs typeface="Verdana"/>
                <a:sym typeface="Verdana"/>
              </a:rPr>
              <a:t>observable</a:t>
            </a:r>
            <a:r>
              <a:rPr lang="en" sz="2400">
                <a:solidFill>
                  <a:srgbClr val="009900"/>
                </a:solidFill>
                <a:latin typeface="Verdana"/>
                <a:ea typeface="Verdana"/>
                <a:cs typeface="Verdana"/>
                <a:sym typeface="Verdana"/>
              </a:rPr>
              <a:t>(</a:t>
            </a:r>
            <a:r>
              <a:rPr lang="en" sz="2400">
                <a:solidFill>
                  <a:srgbClr val="3366CC"/>
                </a:solidFill>
                <a:latin typeface="Verdana"/>
                <a:ea typeface="Verdana"/>
                <a:cs typeface="Verdana"/>
                <a:sym typeface="Verdana"/>
              </a:rPr>
              <a:t>"Smith"</a:t>
            </a:r>
            <a:r>
              <a:rPr lang="en" sz="2400">
                <a:solidFill>
                  <a:srgbClr val="009900"/>
                </a:solidFill>
                <a:latin typeface="Verdana"/>
                <a:ea typeface="Verdana"/>
                <a:cs typeface="Verdana"/>
                <a:sym typeface="Verdana"/>
              </a:rPr>
              <a:t>)</a:t>
            </a:r>
            <a:r>
              <a:rPr lang="en" sz="2400">
                <a:solidFill>
                  <a:srgbClr val="339933"/>
                </a:solidFill>
                <a:latin typeface="Verdana"/>
                <a:ea typeface="Verdana"/>
                <a:cs typeface="Verdana"/>
                <a:sym typeface="Verdana"/>
              </a:rPr>
              <a:t>;</a:t>
            </a:r>
            <a:br>
              <a:rPr lang="en" sz="2400">
                <a:latin typeface="Verdana"/>
                <a:ea typeface="Verdana"/>
                <a:cs typeface="Verdana"/>
                <a:sym typeface="Verdana"/>
              </a:rPr>
            </a:br>
            <a:r>
              <a:rPr lang="en" sz="2400">
                <a:latin typeface="Verdana"/>
                <a:ea typeface="Verdana"/>
                <a:cs typeface="Verdana"/>
                <a:sym typeface="Verdana"/>
              </a:rPr>
              <a:t>    </a:t>
            </a:r>
            <a:r>
              <a:rPr b="1" lang="en" sz="2400">
                <a:solidFill>
                  <a:srgbClr val="000066"/>
                </a:solidFill>
                <a:latin typeface="Verdana"/>
                <a:ea typeface="Verdana"/>
                <a:cs typeface="Verdana"/>
                <a:sym typeface="Verdana"/>
              </a:rPr>
              <a:t>this</a:t>
            </a:r>
            <a:r>
              <a:rPr lang="en" sz="2400">
                <a:latin typeface="Verdana"/>
                <a:ea typeface="Verdana"/>
                <a:cs typeface="Verdana"/>
                <a:sym typeface="Verdana"/>
              </a:rPr>
              <a:t>.</a:t>
            </a:r>
            <a:r>
              <a:rPr lang="en" sz="2400">
                <a:solidFill>
                  <a:srgbClr val="660066"/>
                </a:solidFill>
                <a:latin typeface="Verdana"/>
                <a:ea typeface="Verdana"/>
                <a:cs typeface="Verdana"/>
                <a:sym typeface="Verdana"/>
              </a:rPr>
              <a:t>fullName</a:t>
            </a:r>
            <a:r>
              <a:rPr lang="en" sz="2400">
                <a:latin typeface="Verdana"/>
                <a:ea typeface="Verdana"/>
                <a:cs typeface="Verdana"/>
                <a:sym typeface="Verdana"/>
              </a:rPr>
              <a:t> </a:t>
            </a:r>
            <a:r>
              <a:rPr lang="en" sz="2400">
                <a:solidFill>
                  <a:srgbClr val="339933"/>
                </a:solidFill>
                <a:latin typeface="Verdana"/>
                <a:ea typeface="Verdana"/>
                <a:cs typeface="Verdana"/>
                <a:sym typeface="Verdana"/>
              </a:rPr>
              <a:t>=</a:t>
            </a:r>
            <a:r>
              <a:rPr lang="en" sz="2400">
                <a:latin typeface="Verdana"/>
                <a:ea typeface="Verdana"/>
                <a:cs typeface="Verdana"/>
                <a:sym typeface="Verdana"/>
              </a:rPr>
              <a:t> ko.</a:t>
            </a:r>
            <a:r>
              <a:rPr lang="en" sz="2400">
                <a:solidFill>
                  <a:srgbClr val="660066"/>
                </a:solidFill>
                <a:latin typeface="Verdana"/>
                <a:ea typeface="Verdana"/>
                <a:cs typeface="Verdana"/>
                <a:sym typeface="Verdana"/>
              </a:rPr>
              <a:t>computed</a:t>
            </a:r>
            <a:r>
              <a:rPr lang="en" sz="2400">
                <a:solidFill>
                  <a:srgbClr val="009900"/>
                </a:solidFill>
                <a:latin typeface="Verdana"/>
                <a:ea typeface="Verdana"/>
                <a:cs typeface="Verdana"/>
                <a:sym typeface="Verdana"/>
              </a:rPr>
              <a:t>(</a:t>
            </a:r>
            <a:r>
              <a:rPr b="1" lang="en" sz="2400">
                <a:solidFill>
                  <a:srgbClr val="000066"/>
                </a:solidFill>
                <a:latin typeface="Verdana"/>
                <a:ea typeface="Verdana"/>
                <a:cs typeface="Verdana"/>
                <a:sym typeface="Verdana"/>
              </a:rPr>
              <a:t>function</a:t>
            </a:r>
            <a:r>
              <a:rPr lang="en" sz="2400">
                <a:solidFill>
                  <a:srgbClr val="009900"/>
                </a:solidFill>
                <a:latin typeface="Verdana"/>
                <a:ea typeface="Verdana"/>
                <a:cs typeface="Verdana"/>
                <a:sym typeface="Verdana"/>
              </a:rPr>
              <a:t>()</a:t>
            </a:r>
            <a:r>
              <a:rPr lang="en" sz="2400">
                <a:latin typeface="Verdana"/>
                <a:ea typeface="Verdana"/>
                <a:cs typeface="Verdana"/>
                <a:sym typeface="Verdana"/>
              </a:rPr>
              <a:t> </a:t>
            </a:r>
            <a:r>
              <a:rPr lang="en" sz="2400">
                <a:solidFill>
                  <a:srgbClr val="009900"/>
                </a:solidFill>
                <a:latin typeface="Verdana"/>
                <a:ea typeface="Verdana"/>
                <a:cs typeface="Verdana"/>
                <a:sym typeface="Verdana"/>
              </a:rPr>
              <a:t>{</a:t>
            </a:r>
            <a:br>
              <a:rPr lang="en" sz="2400">
                <a:latin typeface="Verdana"/>
                <a:ea typeface="Verdana"/>
                <a:cs typeface="Verdana"/>
                <a:sym typeface="Verdana"/>
              </a:rPr>
            </a:br>
            <a:r>
              <a:rPr lang="en" sz="2400">
                <a:latin typeface="Verdana"/>
                <a:ea typeface="Verdana"/>
                <a:cs typeface="Verdana"/>
                <a:sym typeface="Verdana"/>
              </a:rPr>
              <a:t>        </a:t>
            </a:r>
            <a:r>
              <a:rPr b="1" lang="en" sz="2400">
                <a:solidFill>
                  <a:srgbClr val="000066"/>
                </a:solidFill>
                <a:latin typeface="Verdana"/>
                <a:ea typeface="Verdana"/>
                <a:cs typeface="Verdana"/>
                <a:sym typeface="Verdana"/>
              </a:rPr>
              <a:t>return</a:t>
            </a:r>
            <a:r>
              <a:rPr lang="en" sz="2400">
                <a:latin typeface="Verdana"/>
                <a:ea typeface="Verdana"/>
                <a:cs typeface="Verdana"/>
                <a:sym typeface="Verdana"/>
              </a:rPr>
              <a:t> </a:t>
            </a:r>
            <a:r>
              <a:rPr b="1" lang="en" sz="2400">
                <a:solidFill>
                  <a:srgbClr val="000066"/>
                </a:solidFill>
                <a:latin typeface="Verdana"/>
                <a:ea typeface="Verdana"/>
                <a:cs typeface="Verdana"/>
                <a:sym typeface="Verdana"/>
              </a:rPr>
              <a:t>this</a:t>
            </a:r>
            <a:r>
              <a:rPr lang="en" sz="2400">
                <a:latin typeface="Verdana"/>
                <a:ea typeface="Verdana"/>
                <a:cs typeface="Verdana"/>
                <a:sym typeface="Verdana"/>
              </a:rPr>
              <a:t>.</a:t>
            </a:r>
            <a:r>
              <a:rPr lang="en" sz="2400">
                <a:solidFill>
                  <a:srgbClr val="660066"/>
                </a:solidFill>
                <a:latin typeface="Verdana"/>
                <a:ea typeface="Verdana"/>
                <a:cs typeface="Verdana"/>
                <a:sym typeface="Verdana"/>
              </a:rPr>
              <a:t>firstName</a:t>
            </a:r>
            <a:r>
              <a:rPr lang="en" sz="2400">
                <a:solidFill>
                  <a:srgbClr val="009900"/>
                </a:solidFill>
                <a:latin typeface="Verdana"/>
                <a:ea typeface="Verdana"/>
                <a:cs typeface="Verdana"/>
                <a:sym typeface="Verdana"/>
              </a:rPr>
              <a:t>()</a:t>
            </a:r>
            <a:r>
              <a:rPr lang="en" sz="2400">
                <a:latin typeface="Verdana"/>
                <a:ea typeface="Verdana"/>
                <a:cs typeface="Verdana"/>
                <a:sym typeface="Verdana"/>
              </a:rPr>
              <a:t> </a:t>
            </a:r>
            <a:r>
              <a:rPr lang="en" sz="2400">
                <a:solidFill>
                  <a:srgbClr val="339933"/>
                </a:solidFill>
                <a:latin typeface="Verdana"/>
                <a:ea typeface="Verdana"/>
                <a:cs typeface="Verdana"/>
                <a:sym typeface="Verdana"/>
              </a:rPr>
              <a:t>+</a:t>
            </a:r>
            <a:r>
              <a:rPr lang="en" sz="2400">
                <a:latin typeface="Verdana"/>
                <a:ea typeface="Verdana"/>
                <a:cs typeface="Verdana"/>
                <a:sym typeface="Verdana"/>
              </a:rPr>
              <a:t> </a:t>
            </a:r>
            <a:r>
              <a:rPr lang="en" sz="2400">
                <a:solidFill>
                  <a:srgbClr val="3366CC"/>
                </a:solidFill>
                <a:latin typeface="Verdana"/>
                <a:ea typeface="Verdana"/>
                <a:cs typeface="Verdana"/>
                <a:sym typeface="Verdana"/>
              </a:rPr>
              <a:t>" "</a:t>
            </a:r>
            <a:r>
              <a:rPr lang="en" sz="2400">
                <a:latin typeface="Verdana"/>
                <a:ea typeface="Verdana"/>
                <a:cs typeface="Verdana"/>
                <a:sym typeface="Verdana"/>
              </a:rPr>
              <a:t> </a:t>
            </a:r>
          </a:p>
          <a:p>
            <a:pPr indent="457200" lvl="0" marL="457200" rtl="0">
              <a:lnSpc>
                <a:spcPct val="120000"/>
              </a:lnSpc>
              <a:spcBef>
                <a:spcPts val="0"/>
              </a:spcBef>
              <a:buNone/>
            </a:pPr>
            <a:r>
              <a:rPr lang="en" sz="2400">
                <a:solidFill>
                  <a:srgbClr val="339933"/>
                </a:solidFill>
                <a:latin typeface="Verdana"/>
                <a:ea typeface="Verdana"/>
                <a:cs typeface="Verdana"/>
                <a:sym typeface="Verdana"/>
              </a:rPr>
              <a:t>+</a:t>
            </a:r>
            <a:r>
              <a:rPr lang="en" sz="2400">
                <a:latin typeface="Verdana"/>
                <a:ea typeface="Verdana"/>
                <a:cs typeface="Verdana"/>
                <a:sym typeface="Verdana"/>
              </a:rPr>
              <a:t> </a:t>
            </a:r>
            <a:r>
              <a:rPr b="1" lang="en" sz="2400">
                <a:solidFill>
                  <a:srgbClr val="000066"/>
                </a:solidFill>
                <a:latin typeface="Verdana"/>
                <a:ea typeface="Verdana"/>
                <a:cs typeface="Verdana"/>
                <a:sym typeface="Verdana"/>
              </a:rPr>
              <a:t>this</a:t>
            </a:r>
            <a:r>
              <a:rPr lang="en" sz="2400">
                <a:latin typeface="Verdana"/>
                <a:ea typeface="Verdana"/>
                <a:cs typeface="Verdana"/>
                <a:sym typeface="Verdana"/>
              </a:rPr>
              <a:t>.</a:t>
            </a:r>
            <a:r>
              <a:rPr lang="en" sz="2400">
                <a:solidFill>
                  <a:srgbClr val="660066"/>
                </a:solidFill>
                <a:latin typeface="Verdana"/>
                <a:ea typeface="Verdana"/>
                <a:cs typeface="Verdana"/>
                <a:sym typeface="Verdana"/>
              </a:rPr>
              <a:t>lastName</a:t>
            </a:r>
            <a:r>
              <a:rPr lang="en" sz="2400">
                <a:solidFill>
                  <a:srgbClr val="009900"/>
                </a:solidFill>
                <a:latin typeface="Verdana"/>
                <a:ea typeface="Verdana"/>
                <a:cs typeface="Verdana"/>
                <a:sym typeface="Verdana"/>
              </a:rPr>
              <a:t>()</a:t>
            </a:r>
            <a:r>
              <a:rPr lang="en" sz="2400">
                <a:solidFill>
                  <a:srgbClr val="339933"/>
                </a:solidFill>
                <a:latin typeface="Verdana"/>
                <a:ea typeface="Verdana"/>
                <a:cs typeface="Verdana"/>
                <a:sym typeface="Verdana"/>
              </a:rPr>
              <a:t>;</a:t>
            </a:r>
            <a:br>
              <a:rPr lang="en" sz="2400">
                <a:latin typeface="Verdana"/>
                <a:ea typeface="Verdana"/>
                <a:cs typeface="Verdana"/>
                <a:sym typeface="Verdana"/>
              </a:rPr>
            </a:br>
            <a:r>
              <a:rPr lang="en" sz="2400">
                <a:latin typeface="Verdana"/>
                <a:ea typeface="Verdana"/>
                <a:cs typeface="Verdana"/>
                <a:sym typeface="Verdana"/>
              </a:rPr>
              <a:t>    </a:t>
            </a:r>
            <a:r>
              <a:rPr lang="en" sz="2400">
                <a:solidFill>
                  <a:srgbClr val="009900"/>
                </a:solidFill>
                <a:latin typeface="Verdana"/>
                <a:ea typeface="Verdana"/>
                <a:cs typeface="Verdana"/>
                <a:sym typeface="Verdana"/>
              </a:rPr>
              <a:t>}</a:t>
            </a:r>
            <a:r>
              <a:rPr lang="en" sz="2400">
                <a:solidFill>
                  <a:srgbClr val="339933"/>
                </a:solidFill>
                <a:latin typeface="Verdana"/>
                <a:ea typeface="Verdana"/>
                <a:cs typeface="Verdana"/>
                <a:sym typeface="Verdana"/>
              </a:rPr>
              <a:t>,</a:t>
            </a:r>
            <a:r>
              <a:rPr lang="en" sz="2400">
                <a:latin typeface="Verdana"/>
                <a:ea typeface="Verdana"/>
                <a:cs typeface="Verdana"/>
                <a:sym typeface="Verdana"/>
              </a:rPr>
              <a:t> </a:t>
            </a:r>
            <a:r>
              <a:rPr b="1" lang="en" sz="2400">
                <a:solidFill>
                  <a:srgbClr val="000066"/>
                </a:solidFill>
                <a:latin typeface="Verdana"/>
                <a:ea typeface="Verdana"/>
                <a:cs typeface="Verdana"/>
                <a:sym typeface="Verdana"/>
              </a:rPr>
              <a:t>this</a:t>
            </a:r>
            <a:r>
              <a:rPr lang="en" sz="2400">
                <a:solidFill>
                  <a:srgbClr val="009900"/>
                </a:solidFill>
                <a:latin typeface="Verdana"/>
                <a:ea typeface="Verdana"/>
                <a:cs typeface="Verdana"/>
                <a:sym typeface="Verdana"/>
              </a:rPr>
              <a:t>)</a:t>
            </a:r>
            <a:r>
              <a:rPr lang="en" sz="2400">
                <a:solidFill>
                  <a:srgbClr val="339933"/>
                </a:solidFill>
                <a:latin typeface="Verdana"/>
                <a:ea typeface="Verdana"/>
                <a:cs typeface="Verdana"/>
                <a:sym typeface="Verdana"/>
              </a:rPr>
              <a:t>;</a:t>
            </a:r>
          </a:p>
          <a:p>
            <a:pPr indent="0" lvl="0" marL="457200" rtl="0">
              <a:lnSpc>
                <a:spcPct val="120000"/>
              </a:lnSpc>
              <a:spcBef>
                <a:spcPts val="0"/>
              </a:spcBef>
              <a:buNone/>
            </a:pPr>
            <a:r>
              <a:rPr lang="en" sz="2400">
                <a:solidFill>
                  <a:srgbClr val="009900"/>
                </a:solidFill>
                <a:latin typeface="Verdana"/>
                <a:ea typeface="Verdana"/>
                <a:cs typeface="Verdana"/>
                <a:sym typeface="Verdana"/>
              </a:rPr>
              <a:t>}</a:t>
            </a:r>
          </a:p>
          <a:p>
            <a:pPr indent="457200" lvl="0" marL="457200" rtl="0">
              <a:lnSpc>
                <a:spcPct val="120000"/>
              </a:lnSpc>
              <a:spcBef>
                <a:spcPts val="0"/>
              </a:spcBef>
              <a:buNone/>
            </a:pPr>
            <a:r>
              <a:t/>
            </a:r>
            <a:endParaRPr sz="2400">
              <a:latin typeface="Verdana"/>
              <a:ea typeface="Verdana"/>
              <a:cs typeface="Verdana"/>
              <a:sym typeface="Verdana"/>
            </a:endParaRPr>
          </a:p>
          <a:p>
            <a:pPr indent="457200" lvl="0" marL="457200" rtl="0">
              <a:lnSpc>
                <a:spcPct val="120000"/>
              </a:lnSpc>
              <a:spcBef>
                <a:spcPts val="0"/>
              </a:spcBef>
              <a:buNone/>
            </a:pPr>
            <a:r>
              <a:t/>
            </a:r>
            <a:endParaRPr sz="2400">
              <a:latin typeface="Verdana"/>
              <a:ea typeface="Verdana"/>
              <a:cs typeface="Verdana"/>
              <a:sym typeface="Verdana"/>
            </a:endParaRPr>
          </a:p>
          <a:p>
            <a:pPr indent="0" lvl="0" marL="457200" rtl="0">
              <a:lnSpc>
                <a:spcPct val="120000"/>
              </a:lnSpc>
              <a:spcBef>
                <a:spcPts val="0"/>
              </a:spcBef>
              <a:buClr>
                <a:srgbClr val="000000"/>
              </a:buClr>
              <a:buSzPct val="45833"/>
              <a:buFont typeface="Arial"/>
              <a:buNone/>
            </a:pPr>
            <a:r>
              <a:rPr lang="en" sz="2400">
                <a:latin typeface="Verdana"/>
                <a:ea typeface="Verdana"/>
                <a:cs typeface="Verdana"/>
                <a:sym typeface="Verdana"/>
              </a:rPr>
              <a:t>ko.</a:t>
            </a:r>
            <a:r>
              <a:rPr lang="en" sz="2400">
                <a:solidFill>
                  <a:srgbClr val="660066"/>
                </a:solidFill>
                <a:latin typeface="Verdana"/>
                <a:ea typeface="Verdana"/>
                <a:cs typeface="Verdana"/>
                <a:sym typeface="Verdana"/>
              </a:rPr>
              <a:t>applyBindings</a:t>
            </a:r>
            <a:r>
              <a:rPr lang="en" sz="2400">
                <a:solidFill>
                  <a:srgbClr val="009900"/>
                </a:solidFill>
                <a:latin typeface="Verdana"/>
                <a:ea typeface="Verdana"/>
                <a:cs typeface="Verdana"/>
                <a:sym typeface="Verdana"/>
              </a:rPr>
              <a:t>(</a:t>
            </a:r>
            <a:r>
              <a:rPr b="1" lang="en" sz="2400">
                <a:solidFill>
                  <a:srgbClr val="000066"/>
                </a:solidFill>
                <a:latin typeface="Verdana"/>
                <a:ea typeface="Verdana"/>
                <a:cs typeface="Verdana"/>
                <a:sym typeface="Verdana"/>
              </a:rPr>
              <a:t>new</a:t>
            </a:r>
            <a:r>
              <a:rPr lang="en" sz="2400">
                <a:latin typeface="Verdana"/>
                <a:ea typeface="Verdana"/>
                <a:cs typeface="Verdana"/>
                <a:sym typeface="Verdana"/>
              </a:rPr>
              <a:t> ViewModel</a:t>
            </a:r>
            <a:r>
              <a:rPr lang="en" sz="2400">
                <a:solidFill>
                  <a:srgbClr val="009900"/>
                </a:solidFill>
                <a:latin typeface="Verdana"/>
                <a:ea typeface="Verdana"/>
                <a:cs typeface="Verdana"/>
                <a:sym typeface="Verdana"/>
              </a:rPr>
              <a:t>())</a:t>
            </a:r>
            <a:r>
              <a:rPr lang="en" sz="2400">
                <a:solidFill>
                  <a:srgbClr val="339933"/>
                </a:solidFill>
                <a:latin typeface="Verdana"/>
                <a:ea typeface="Verdana"/>
                <a:cs typeface="Verdana"/>
                <a:sym typeface="Verdana"/>
              </a:rPr>
              <a:t>;</a:t>
            </a:r>
          </a:p>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Computed Observables</a:t>
            </a:r>
          </a:p>
        </p:txBody>
      </p:sp>
      <p:sp>
        <p:nvSpPr>
          <p:cNvPr id="108" name="Shape 10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67897"/>
              </a:lnSpc>
              <a:spcBef>
                <a:spcPts val="0"/>
              </a:spcBef>
              <a:spcAft>
                <a:spcPts val="1800"/>
              </a:spcAft>
              <a:buClr>
                <a:srgbClr val="000000"/>
              </a:buClr>
              <a:buSzPct val="45833"/>
              <a:buFont typeface="Arial"/>
              <a:buNone/>
            </a:pPr>
            <a:r>
              <a:rPr lang="en" sz="2400">
                <a:latin typeface="Verdana"/>
                <a:ea typeface="Verdana"/>
                <a:cs typeface="Verdana"/>
                <a:sym typeface="Verdana"/>
              </a:rPr>
              <a:t>What if you’ve got an </a:t>
            </a:r>
            <a:r>
              <a:rPr lang="en" sz="2400" u="sng">
                <a:solidFill>
                  <a:srgbClr val="A71500"/>
                </a:solidFill>
                <a:latin typeface="Verdana"/>
                <a:ea typeface="Verdana"/>
                <a:cs typeface="Verdana"/>
                <a:sym typeface="Verdana"/>
                <a:hlinkClick r:id="rId3"/>
              </a:rPr>
              <a:t>observable</a:t>
            </a:r>
            <a:r>
              <a:rPr lang="en" sz="2400">
                <a:latin typeface="Verdana"/>
                <a:ea typeface="Verdana"/>
                <a:cs typeface="Verdana"/>
                <a:sym typeface="Verdana"/>
              </a:rPr>
              <a:t> for </a:t>
            </a:r>
            <a:r>
              <a:rPr lang="en" sz="2400">
                <a:solidFill>
                  <a:srgbClr val="CC3333"/>
                </a:solidFill>
                <a:latin typeface="Verdana"/>
                <a:ea typeface="Verdana"/>
                <a:cs typeface="Verdana"/>
                <a:sym typeface="Verdana"/>
              </a:rPr>
              <a:t>firstName</a:t>
            </a:r>
            <a:r>
              <a:rPr lang="en" sz="2400">
                <a:latin typeface="Verdana"/>
                <a:ea typeface="Verdana"/>
                <a:cs typeface="Verdana"/>
                <a:sym typeface="Verdana"/>
              </a:rPr>
              <a:t>, and another for </a:t>
            </a:r>
            <a:r>
              <a:rPr lang="en" sz="2400">
                <a:solidFill>
                  <a:srgbClr val="CC3333"/>
                </a:solidFill>
                <a:latin typeface="Verdana"/>
                <a:ea typeface="Verdana"/>
                <a:cs typeface="Verdana"/>
                <a:sym typeface="Verdana"/>
              </a:rPr>
              <a:t>lastName</a:t>
            </a:r>
            <a:r>
              <a:rPr lang="en" sz="2400">
                <a:latin typeface="Verdana"/>
                <a:ea typeface="Verdana"/>
                <a:cs typeface="Verdana"/>
                <a:sym typeface="Verdana"/>
              </a:rPr>
              <a:t>, and you want to display the full name? That’s where </a:t>
            </a:r>
            <a:r>
              <a:rPr i="1" lang="en" sz="2400">
                <a:latin typeface="Verdana"/>
                <a:ea typeface="Verdana"/>
                <a:cs typeface="Verdana"/>
                <a:sym typeface="Verdana"/>
              </a:rPr>
              <a:t>computed observables</a:t>
            </a:r>
            <a:r>
              <a:rPr lang="en" sz="2400">
                <a:latin typeface="Verdana"/>
                <a:ea typeface="Verdana"/>
                <a:cs typeface="Verdana"/>
                <a:sym typeface="Verdana"/>
              </a:rPr>
              <a:t> come in - these are functions that are dependent on one or more other observables, and will automatically update whenever any of these dependencies change.</a:t>
            </a:r>
          </a:p>
          <a:p>
            <a:pPr lvl="0" rtl="0">
              <a:lnSpc>
                <a:spcPct val="167897"/>
              </a:lnSpc>
              <a:spcBef>
                <a:spcPts val="0"/>
              </a:spcBef>
              <a:spcAft>
                <a:spcPts val="1800"/>
              </a:spcAft>
              <a:buClr>
                <a:srgbClr val="000000"/>
              </a:buClr>
              <a:buSzPct val="45833"/>
              <a:buFont typeface="Arial"/>
              <a:buNone/>
            </a:pPr>
            <a:r>
              <a:rPr lang="en" sz="2400">
                <a:latin typeface="Verdana"/>
                <a:ea typeface="Verdana"/>
                <a:cs typeface="Verdana"/>
                <a:sym typeface="Verdana"/>
              </a:rPr>
              <a:t>For example, given the following view model class,</a:t>
            </a: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Computed Observables	</a:t>
            </a:r>
          </a:p>
        </p:txBody>
      </p:sp>
      <p:sp>
        <p:nvSpPr>
          <p:cNvPr id="114" name="Shape 11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Clr>
                <a:srgbClr val="000000"/>
              </a:buClr>
              <a:buSzPct val="45833"/>
              <a:buFont typeface="Arial"/>
              <a:buNone/>
            </a:pPr>
            <a:r>
              <a:rPr lang="en" sz="2400">
                <a:latin typeface="Verdana"/>
                <a:ea typeface="Verdana"/>
                <a:cs typeface="Verdana"/>
                <a:sym typeface="Verdana"/>
              </a:rPr>
              <a:t>function AppViewModel() {</a:t>
            </a:r>
          </a:p>
          <a:p>
            <a:pPr lvl="0" rtl="0">
              <a:lnSpc>
                <a:spcPct val="120000"/>
              </a:lnSpc>
              <a:spcBef>
                <a:spcPts val="0"/>
              </a:spcBef>
              <a:buClr>
                <a:srgbClr val="000000"/>
              </a:buClr>
              <a:buSzPct val="45833"/>
              <a:buFont typeface="Arial"/>
              <a:buNone/>
            </a:pPr>
            <a:r>
              <a:rPr lang="en" sz="2400">
                <a:solidFill>
                  <a:srgbClr val="CC3333"/>
                </a:solidFill>
                <a:latin typeface="Verdana"/>
                <a:ea typeface="Verdana"/>
                <a:cs typeface="Verdana"/>
                <a:sym typeface="Verdana"/>
              </a:rPr>
              <a:t>    </a:t>
            </a:r>
            <a:r>
              <a:rPr lang="en" sz="2400">
                <a:latin typeface="Verdana"/>
                <a:ea typeface="Verdana"/>
                <a:cs typeface="Verdana"/>
                <a:sym typeface="Verdana"/>
              </a:rPr>
              <a:t>this.firstName = ko.observable('Bob');</a:t>
            </a:r>
          </a:p>
          <a:p>
            <a:pPr lvl="0" rtl="0">
              <a:lnSpc>
                <a:spcPct val="120000"/>
              </a:lnSpc>
              <a:spcBef>
                <a:spcPts val="0"/>
              </a:spcBef>
              <a:buClr>
                <a:srgbClr val="000000"/>
              </a:buClr>
              <a:buSzPct val="45833"/>
              <a:buFont typeface="Arial"/>
              <a:buNone/>
            </a:pPr>
            <a:r>
              <a:rPr lang="en" sz="2400">
                <a:solidFill>
                  <a:srgbClr val="CC3333"/>
                </a:solidFill>
                <a:latin typeface="Verdana"/>
                <a:ea typeface="Verdana"/>
                <a:cs typeface="Verdana"/>
                <a:sym typeface="Verdana"/>
              </a:rPr>
              <a:t>    </a:t>
            </a:r>
            <a:r>
              <a:rPr lang="en" sz="2400">
                <a:latin typeface="Verdana"/>
                <a:ea typeface="Verdana"/>
                <a:cs typeface="Verdana"/>
                <a:sym typeface="Verdana"/>
              </a:rPr>
              <a:t>this.lastName = ko.observable('Smith');</a:t>
            </a:r>
          </a:p>
          <a:p>
            <a:pPr lvl="0" rtl="0">
              <a:lnSpc>
                <a:spcPct val="120000"/>
              </a:lnSpc>
              <a:spcBef>
                <a:spcPts val="0"/>
              </a:spcBef>
              <a:buNone/>
            </a:pPr>
            <a:r>
              <a:rPr lang="en" sz="2400">
                <a:latin typeface="Verdana"/>
                <a:ea typeface="Verdana"/>
                <a:cs typeface="Verdana"/>
                <a:sym typeface="Verdana"/>
              </a:rPr>
              <a:t>}</a:t>
            </a:r>
          </a:p>
          <a:p>
            <a:pPr lvl="0" rtl="0">
              <a:lnSpc>
                <a:spcPct val="120000"/>
              </a:lnSpc>
              <a:spcBef>
                <a:spcPts val="0"/>
              </a:spcBef>
              <a:buNone/>
            </a:pPr>
            <a:r>
              <a:t/>
            </a:r>
            <a:endParaRPr sz="2400">
              <a:latin typeface="Verdana"/>
              <a:ea typeface="Verdana"/>
              <a:cs typeface="Verdana"/>
              <a:sym typeface="Verdana"/>
            </a:endParaRPr>
          </a:p>
          <a:p>
            <a:pPr lvl="0" rtl="0">
              <a:lnSpc>
                <a:spcPct val="120000"/>
              </a:lnSpc>
              <a:spcBef>
                <a:spcPts val="0"/>
              </a:spcBef>
              <a:buClr>
                <a:srgbClr val="000000"/>
              </a:buClr>
              <a:buSzPct val="45833"/>
              <a:buFont typeface="Arial"/>
              <a:buNone/>
            </a:pPr>
            <a:r>
              <a:rPr lang="en" sz="2400">
                <a:latin typeface="Verdana"/>
                <a:ea typeface="Verdana"/>
                <a:cs typeface="Verdana"/>
                <a:sym typeface="Verdana"/>
              </a:rPr>
              <a:t>… you could add a computed observable to return the full name:</a:t>
            </a: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Computed Observables</a:t>
            </a:r>
          </a:p>
        </p:txBody>
      </p:sp>
      <p:sp>
        <p:nvSpPr>
          <p:cNvPr id="120" name="Shape 12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    this.fullName = ko.computed(function() {</a:t>
            </a:r>
          </a:p>
          <a:p>
            <a:pPr indent="457200" lvl="0" rtl="0">
              <a:spcBef>
                <a:spcPts val="0"/>
              </a:spcBef>
              <a:buClr>
                <a:srgbClr val="000000"/>
              </a:buClr>
              <a:buSzPct val="36666"/>
              <a:buFont typeface="Arial"/>
              <a:buNone/>
            </a:pPr>
            <a:r>
              <a:rPr lang="en"/>
              <a:t>return this.firstName() + " " + this.lastName();</a:t>
            </a:r>
          </a:p>
          <a:p>
            <a:pPr lvl="0" rtl="0">
              <a:spcBef>
                <a:spcPts val="0"/>
              </a:spcBef>
              <a:buNone/>
            </a:pPr>
            <a:r>
              <a:rPr lang="en"/>
              <a:t>    }, this);</a:t>
            </a:r>
          </a:p>
          <a:p>
            <a:pPr lvl="0" rtl="0">
              <a:spcBef>
                <a:spcPts val="0"/>
              </a:spcBef>
              <a:buNone/>
            </a:pPr>
            <a:r>
              <a:t/>
            </a:r>
            <a:endParaRPr/>
          </a:p>
          <a:p>
            <a:pPr lvl="0" rtl="0">
              <a:spcBef>
                <a:spcPts val="0"/>
              </a:spcBef>
              <a:buNone/>
            </a:pPr>
            <a:r>
              <a:rPr lang="en" sz="2400">
                <a:latin typeface="Verdana"/>
                <a:ea typeface="Verdana"/>
                <a:cs typeface="Verdana"/>
                <a:sym typeface="Verdana"/>
              </a:rPr>
              <a:t>Now you could bind UI elements to it, e.g.:</a:t>
            </a:r>
          </a:p>
          <a:p>
            <a:pPr lvl="0" rtl="0">
              <a:spcBef>
                <a:spcPts val="0"/>
              </a:spcBef>
              <a:buNone/>
            </a:pPr>
            <a:r>
              <a:t/>
            </a:r>
            <a:endParaRPr sz="2400">
              <a:latin typeface="Verdana"/>
              <a:ea typeface="Verdana"/>
              <a:cs typeface="Verdana"/>
              <a:sym typeface="Verdana"/>
            </a:endParaRPr>
          </a:p>
          <a:p>
            <a:pPr lvl="0" rtl="0">
              <a:spcBef>
                <a:spcPts val="0"/>
              </a:spcBef>
              <a:buClr>
                <a:srgbClr val="000000"/>
              </a:buClr>
              <a:buSzPct val="45833"/>
              <a:buFont typeface="Arial"/>
              <a:buNone/>
            </a:pPr>
            <a:r>
              <a:rPr lang="en" sz="2400">
                <a:latin typeface="Verdana"/>
                <a:ea typeface="Verdana"/>
                <a:cs typeface="Verdana"/>
                <a:sym typeface="Verdana"/>
              </a:rPr>
              <a:t>The name is &lt;span data-bind="text: fullName"&gt;&lt;/span&gt;</a:t>
            </a:r>
          </a:p>
          <a:p>
            <a:pPr>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Managing ‘this’</a:t>
            </a:r>
          </a:p>
        </p:txBody>
      </p:sp>
      <p:sp>
        <p:nvSpPr>
          <p:cNvPr id="126" name="Shape 12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67897"/>
              </a:lnSpc>
              <a:spcBef>
                <a:spcPts val="0"/>
              </a:spcBef>
              <a:spcAft>
                <a:spcPts val="1800"/>
              </a:spcAft>
              <a:buClr>
                <a:srgbClr val="000000"/>
              </a:buClr>
              <a:buSzPct val="61111"/>
              <a:buFont typeface="Arial"/>
              <a:buNone/>
            </a:pPr>
            <a:r>
              <a:rPr lang="en" sz="1800">
                <a:latin typeface="Verdana"/>
                <a:ea typeface="Verdana"/>
                <a:cs typeface="Verdana"/>
                <a:sym typeface="Verdana"/>
              </a:rPr>
              <a:t>In case you’re wondering what the second parameter to </a:t>
            </a:r>
            <a:r>
              <a:rPr lang="en" sz="1800">
                <a:solidFill>
                  <a:srgbClr val="CC3333"/>
                </a:solidFill>
                <a:latin typeface="Verdana"/>
                <a:ea typeface="Verdana"/>
                <a:cs typeface="Verdana"/>
                <a:sym typeface="Verdana"/>
              </a:rPr>
              <a:t>ko.computed</a:t>
            </a:r>
            <a:r>
              <a:rPr lang="en" sz="1800">
                <a:latin typeface="Verdana"/>
                <a:ea typeface="Verdana"/>
                <a:cs typeface="Verdana"/>
                <a:sym typeface="Verdana"/>
              </a:rPr>
              <a:t> is (the bit where we passed </a:t>
            </a:r>
            <a:r>
              <a:rPr lang="en" sz="1800">
                <a:solidFill>
                  <a:srgbClr val="CC3333"/>
                </a:solidFill>
                <a:latin typeface="Verdana"/>
                <a:ea typeface="Verdana"/>
                <a:cs typeface="Verdana"/>
                <a:sym typeface="Verdana"/>
              </a:rPr>
              <a:t>this</a:t>
            </a:r>
            <a:r>
              <a:rPr lang="en" sz="1800">
                <a:latin typeface="Verdana"/>
                <a:ea typeface="Verdana"/>
                <a:cs typeface="Verdana"/>
                <a:sym typeface="Verdana"/>
              </a:rPr>
              <a:t> in the preceding code), that defines the value of </a:t>
            </a:r>
            <a:r>
              <a:rPr lang="en" sz="1800">
                <a:solidFill>
                  <a:srgbClr val="CC3333"/>
                </a:solidFill>
                <a:latin typeface="Verdana"/>
                <a:ea typeface="Verdana"/>
                <a:cs typeface="Verdana"/>
                <a:sym typeface="Verdana"/>
              </a:rPr>
              <a:t>this</a:t>
            </a:r>
            <a:r>
              <a:rPr lang="en" sz="1800">
                <a:latin typeface="Verdana"/>
                <a:ea typeface="Verdana"/>
                <a:cs typeface="Verdana"/>
                <a:sym typeface="Verdana"/>
              </a:rPr>
              <a:t> when evaluating the computed observable. Without passing it in, it would not have been possible to refer to </a:t>
            </a:r>
            <a:r>
              <a:rPr lang="en" sz="1800">
                <a:solidFill>
                  <a:srgbClr val="CC3333"/>
                </a:solidFill>
                <a:latin typeface="Verdana"/>
                <a:ea typeface="Verdana"/>
                <a:cs typeface="Verdana"/>
                <a:sym typeface="Verdana"/>
              </a:rPr>
              <a:t>this.firstName()</a:t>
            </a:r>
            <a:r>
              <a:rPr lang="en" sz="1800">
                <a:latin typeface="Verdana"/>
                <a:ea typeface="Verdana"/>
                <a:cs typeface="Verdana"/>
                <a:sym typeface="Verdana"/>
              </a:rPr>
              <a:t> or </a:t>
            </a:r>
            <a:r>
              <a:rPr lang="en" sz="1800">
                <a:solidFill>
                  <a:srgbClr val="CC3333"/>
                </a:solidFill>
                <a:latin typeface="Verdana"/>
                <a:ea typeface="Verdana"/>
                <a:cs typeface="Verdana"/>
                <a:sym typeface="Verdana"/>
              </a:rPr>
              <a:t>this.lastName()</a:t>
            </a:r>
            <a:r>
              <a:rPr lang="en" sz="1800">
                <a:latin typeface="Verdana"/>
                <a:ea typeface="Verdana"/>
                <a:cs typeface="Verdana"/>
                <a:sym typeface="Verdana"/>
              </a:rPr>
              <a:t>. Experienced JavaScript coders will regard this as obvious, but if you’re still getting to know JavaScript it might seem strange. (Languages like C# and Java never expect the programmer to set a value for </a:t>
            </a:r>
            <a:r>
              <a:rPr lang="en" sz="1800">
                <a:solidFill>
                  <a:srgbClr val="CC3333"/>
                </a:solidFill>
                <a:latin typeface="Verdana"/>
                <a:ea typeface="Verdana"/>
                <a:cs typeface="Verdana"/>
                <a:sym typeface="Verdana"/>
              </a:rPr>
              <a:t>this</a:t>
            </a:r>
            <a:r>
              <a:rPr lang="en" sz="1800">
                <a:latin typeface="Verdana"/>
                <a:ea typeface="Verdana"/>
                <a:cs typeface="Verdana"/>
                <a:sym typeface="Verdana"/>
              </a:rPr>
              <a:t>, but JavaScript does, because its functions themselves aren’t part of any object by default.)</a:t>
            </a:r>
          </a:p>
          <a:p>
            <a:pPr>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Managing ‘this’</a:t>
            </a:r>
          </a:p>
        </p:txBody>
      </p:sp>
      <p:sp>
        <p:nvSpPr>
          <p:cNvPr id="132" name="Shape 13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67897"/>
              </a:lnSpc>
              <a:spcBef>
                <a:spcPts val="0"/>
              </a:spcBef>
              <a:spcAft>
                <a:spcPts val="1800"/>
              </a:spcAft>
              <a:buClr>
                <a:srgbClr val="000000"/>
              </a:buClr>
              <a:buSzPct val="45833"/>
              <a:buFont typeface="Arial"/>
              <a:buNone/>
            </a:pPr>
            <a:r>
              <a:rPr lang="en" sz="2400">
                <a:latin typeface="Verdana"/>
                <a:ea typeface="Verdana"/>
                <a:cs typeface="Verdana"/>
                <a:sym typeface="Verdana"/>
              </a:rPr>
              <a:t>There’s a popular convention for avoiding the need to track </a:t>
            </a:r>
            <a:r>
              <a:rPr lang="en" sz="2400">
                <a:solidFill>
                  <a:srgbClr val="CC3333"/>
                </a:solidFill>
                <a:latin typeface="Verdana"/>
                <a:ea typeface="Verdana"/>
                <a:cs typeface="Verdana"/>
                <a:sym typeface="Verdana"/>
              </a:rPr>
              <a:t>this</a:t>
            </a:r>
            <a:r>
              <a:rPr lang="en" sz="2400">
                <a:latin typeface="Verdana"/>
                <a:ea typeface="Verdana"/>
                <a:cs typeface="Verdana"/>
                <a:sym typeface="Verdana"/>
              </a:rPr>
              <a:t> altogether: if your viewmodel’s constructor copies a reference to </a:t>
            </a:r>
            <a:r>
              <a:rPr lang="en" sz="2400">
                <a:solidFill>
                  <a:srgbClr val="CC3333"/>
                </a:solidFill>
                <a:latin typeface="Verdana"/>
                <a:ea typeface="Verdana"/>
                <a:cs typeface="Verdana"/>
                <a:sym typeface="Verdana"/>
              </a:rPr>
              <a:t>this</a:t>
            </a:r>
            <a:r>
              <a:rPr lang="en" sz="2400">
                <a:latin typeface="Verdana"/>
                <a:ea typeface="Verdana"/>
                <a:cs typeface="Verdana"/>
                <a:sym typeface="Verdana"/>
              </a:rPr>
              <a:t> into a different variable (traditionally called </a:t>
            </a:r>
            <a:r>
              <a:rPr lang="en" sz="2400">
                <a:solidFill>
                  <a:srgbClr val="CC3333"/>
                </a:solidFill>
                <a:latin typeface="Verdana"/>
                <a:ea typeface="Verdana"/>
                <a:cs typeface="Verdana"/>
                <a:sym typeface="Verdana"/>
              </a:rPr>
              <a:t>self</a:t>
            </a:r>
            <a:r>
              <a:rPr lang="en" sz="2400">
                <a:latin typeface="Verdana"/>
                <a:ea typeface="Verdana"/>
                <a:cs typeface="Verdana"/>
                <a:sym typeface="Verdana"/>
              </a:rPr>
              <a:t>), you can then use </a:t>
            </a:r>
            <a:r>
              <a:rPr lang="en" sz="2400">
                <a:solidFill>
                  <a:srgbClr val="CC3333"/>
                </a:solidFill>
                <a:latin typeface="Verdana"/>
                <a:ea typeface="Verdana"/>
                <a:cs typeface="Verdana"/>
                <a:sym typeface="Verdana"/>
              </a:rPr>
              <a:t>self </a:t>
            </a:r>
            <a:r>
              <a:rPr lang="en" sz="2400">
                <a:latin typeface="Verdana"/>
                <a:ea typeface="Verdana"/>
                <a:cs typeface="Verdana"/>
                <a:sym typeface="Verdana"/>
              </a:rPr>
              <a:t>throughout your viewmodel and don’t have to worry about it being redefined to refer to something else. For example:</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x="0" y="0"/>
          <a:ext cx="0" cy="0"/>
          <a:chOff x="0" y="0"/>
          <a:chExt cx="0" cy="0"/>
        </a:xfrm>
      </p:grpSpPr>
      <p:sp>
        <p:nvSpPr>
          <p:cNvPr id="29" name="Shape 29"/>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Features</a:t>
            </a:r>
          </a:p>
        </p:txBody>
      </p:sp>
      <p:sp>
        <p:nvSpPr>
          <p:cNvPr id="30" name="Shape 30"/>
          <p:cNvSpPr txBox="1"/>
          <p:nvPr>
            <p:ph idx="1" type="body"/>
          </p:nvPr>
        </p:nvSpPr>
        <p:spPr>
          <a:xfrm>
            <a:off x="457200" y="1600200"/>
            <a:ext cx="8229600" cy="4967700"/>
          </a:xfrm>
          <a:prstGeom prst="rect">
            <a:avLst/>
          </a:prstGeom>
        </p:spPr>
        <p:txBody>
          <a:bodyPr anchorCtr="0" anchor="t" bIns="91425" lIns="91425" rIns="91425" tIns="91425">
            <a:noAutofit/>
          </a:bodyPr>
          <a:lstStyle/>
          <a:p>
            <a:pPr>
              <a:spcBef>
                <a:spcPts val="0"/>
              </a:spcBef>
              <a:buNone/>
            </a:pPr>
            <a:r>
              <a:rPr lang="en" sz="2400">
                <a:latin typeface="Verdana"/>
                <a:ea typeface="Verdana"/>
                <a:cs typeface="Verdana"/>
                <a:sym typeface="Verdana"/>
              </a:rPr>
              <a:t>Knockout is a JavaScript library that helps you to create rich, responsive display and editor user interfaces with a clean underlying data model. Any time you have sections of UI that update dynamically (e.g., changing depending on the user’s actions or when an external data source changes), KO can help you implement it more simply and maintainably.</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Managing ‘this’</a:t>
            </a:r>
          </a:p>
        </p:txBody>
      </p:sp>
      <p:sp>
        <p:nvSpPr>
          <p:cNvPr id="138" name="Shape 138"/>
          <p:cNvSpPr txBox="1"/>
          <p:nvPr>
            <p:ph idx="1" type="body"/>
          </p:nvPr>
        </p:nvSpPr>
        <p:spPr>
          <a:xfrm>
            <a:off x="457200" y="1600200"/>
            <a:ext cx="8229600" cy="4967700"/>
          </a:xfrm>
          <a:prstGeom prst="rect">
            <a:avLst/>
          </a:prstGeom>
        </p:spPr>
        <p:txBody>
          <a:bodyPr anchorCtr="0" anchor="t" bIns="91425" lIns="91425" rIns="91425" tIns="91425">
            <a:noAutofit/>
          </a:bodyPr>
          <a:lstStyle/>
          <a:p>
            <a:pPr>
              <a:spcBef>
                <a:spcPts val="0"/>
              </a:spcBef>
              <a:buNone/>
            </a:pPr>
            <a:r>
              <a:rPr lang="en"/>
              <a:t>.</a:t>
            </a:r>
          </a:p>
        </p:txBody>
      </p:sp>
      <p:pic>
        <p:nvPicPr>
          <p:cNvPr id="139" name="Shape 139"/>
          <p:cNvPicPr preferRelativeResize="0"/>
          <p:nvPr/>
        </p:nvPicPr>
        <p:blipFill>
          <a:blip r:embed="rId3">
            <a:alphaModFix/>
          </a:blip>
          <a:stretch>
            <a:fillRect/>
          </a:stretch>
        </p:blipFill>
        <p:spPr>
          <a:xfrm>
            <a:off x="1114975" y="2543000"/>
            <a:ext cx="6914049" cy="277532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Headline Benefits</a:t>
            </a:r>
          </a:p>
        </p:txBody>
      </p:sp>
      <p:sp>
        <p:nvSpPr>
          <p:cNvPr id="36" name="Shape 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55600" lvl="0" marL="533400" rtl="0">
              <a:lnSpc>
                <a:spcPct val="167897"/>
              </a:lnSpc>
              <a:spcBef>
                <a:spcPts val="0"/>
              </a:spcBef>
              <a:spcAft>
                <a:spcPts val="1800"/>
              </a:spcAft>
              <a:buClr>
                <a:srgbClr val="000000"/>
              </a:buClr>
              <a:buSzPct val="100000"/>
              <a:buFont typeface="Arial"/>
              <a:buChar char="●"/>
            </a:pPr>
            <a:r>
              <a:rPr lang="en" sz="2000">
                <a:latin typeface="Verdana"/>
                <a:ea typeface="Verdana"/>
                <a:cs typeface="Verdana"/>
                <a:sym typeface="Verdana"/>
              </a:rPr>
              <a:t>Elegant dependency tracking - automatically updates the right parts of your UI whenever your data model changes.</a:t>
            </a:r>
          </a:p>
          <a:p>
            <a:pPr indent="-355600" lvl="0" marL="533400" rtl="0">
              <a:lnSpc>
                <a:spcPct val="167897"/>
              </a:lnSpc>
              <a:spcBef>
                <a:spcPts val="0"/>
              </a:spcBef>
              <a:spcAft>
                <a:spcPts val="1800"/>
              </a:spcAft>
              <a:buClr>
                <a:srgbClr val="000000"/>
              </a:buClr>
              <a:buSzPct val="100000"/>
              <a:buFont typeface="Arial"/>
              <a:buChar char="●"/>
            </a:pPr>
            <a:r>
              <a:rPr lang="en" sz="2000">
                <a:latin typeface="Verdana"/>
                <a:ea typeface="Verdana"/>
                <a:cs typeface="Verdana"/>
                <a:sym typeface="Verdana"/>
              </a:rPr>
              <a:t>Declarative bindings - a simple and obvious way to connect parts of your UI to your data model. You can construct a complex dynamic UIs easily using arbitrarily nested binding contexts.</a:t>
            </a:r>
          </a:p>
          <a:p>
            <a:pPr indent="-355600" lvl="0" marL="533400" rtl="0">
              <a:lnSpc>
                <a:spcPct val="167897"/>
              </a:lnSpc>
              <a:spcBef>
                <a:spcPts val="0"/>
              </a:spcBef>
              <a:spcAft>
                <a:spcPts val="1800"/>
              </a:spcAft>
              <a:buClr>
                <a:srgbClr val="000000"/>
              </a:buClr>
              <a:buSzPct val="100000"/>
              <a:buFont typeface="Arial"/>
              <a:buChar char="●"/>
            </a:pPr>
            <a:r>
              <a:rPr lang="en" sz="2000">
                <a:latin typeface="Verdana"/>
                <a:ea typeface="Verdana"/>
                <a:cs typeface="Verdana"/>
                <a:sym typeface="Verdana"/>
              </a:rPr>
              <a:t>Trivially extensible - implement custom behaviors as new declarative bindings for easy reuse in just a few lines of code.</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Additional Benefits</a:t>
            </a:r>
          </a:p>
        </p:txBody>
      </p:sp>
      <p:sp>
        <p:nvSpPr>
          <p:cNvPr id="42" name="Shape 42"/>
          <p:cNvSpPr txBox="1"/>
          <p:nvPr>
            <p:ph idx="1" type="body"/>
          </p:nvPr>
        </p:nvSpPr>
        <p:spPr>
          <a:xfrm>
            <a:off x="457200" y="1417650"/>
            <a:ext cx="8229600" cy="5150099"/>
          </a:xfrm>
          <a:prstGeom prst="rect">
            <a:avLst/>
          </a:prstGeom>
        </p:spPr>
        <p:txBody>
          <a:bodyPr anchorCtr="0" anchor="t" bIns="91425" lIns="91425" rIns="91425" tIns="91425">
            <a:noAutofit/>
          </a:bodyPr>
          <a:lstStyle/>
          <a:p>
            <a:pPr lvl="0" rtl="0">
              <a:lnSpc>
                <a:spcPct val="167897"/>
              </a:lnSpc>
              <a:spcBef>
                <a:spcPts val="0"/>
              </a:spcBef>
              <a:spcAft>
                <a:spcPts val="1800"/>
              </a:spcAft>
              <a:buClr>
                <a:srgbClr val="000000"/>
              </a:buClr>
              <a:buFont typeface="Arial"/>
              <a:buNone/>
            </a:pPr>
            <a:r>
              <a:t/>
            </a:r>
            <a:endParaRPr sz="1100"/>
          </a:p>
          <a:p>
            <a:pPr indent="-342900" lvl="0" marL="533400" rtl="0">
              <a:lnSpc>
                <a:spcPct val="167897"/>
              </a:lnSpc>
              <a:spcBef>
                <a:spcPts val="0"/>
              </a:spcBef>
              <a:spcAft>
                <a:spcPts val="1800"/>
              </a:spcAft>
              <a:buClr>
                <a:srgbClr val="000000"/>
              </a:buClr>
              <a:buSzPct val="100000"/>
              <a:buFont typeface="Arial"/>
              <a:buChar char="●"/>
            </a:pPr>
            <a:r>
              <a:rPr lang="en" sz="1800">
                <a:latin typeface="Verdana"/>
                <a:ea typeface="Verdana"/>
                <a:cs typeface="Verdana"/>
                <a:sym typeface="Verdana"/>
              </a:rPr>
              <a:t>Pure JavaScript library - works with any server or client-side technology</a:t>
            </a:r>
          </a:p>
          <a:p>
            <a:pPr indent="-342900" lvl="0" marL="533400" rtl="0">
              <a:lnSpc>
                <a:spcPct val="167897"/>
              </a:lnSpc>
              <a:spcBef>
                <a:spcPts val="0"/>
              </a:spcBef>
              <a:spcAft>
                <a:spcPts val="1800"/>
              </a:spcAft>
              <a:buClr>
                <a:srgbClr val="000000"/>
              </a:buClr>
              <a:buSzPct val="100000"/>
              <a:buFont typeface="Arial"/>
              <a:buChar char="●"/>
            </a:pPr>
            <a:r>
              <a:rPr lang="en" sz="1800">
                <a:latin typeface="Verdana"/>
                <a:ea typeface="Verdana"/>
                <a:cs typeface="Verdana"/>
                <a:sym typeface="Verdana"/>
              </a:rPr>
              <a:t>Can be added on top of your existing web application without requiring major architectural changes</a:t>
            </a:r>
          </a:p>
          <a:p>
            <a:pPr indent="-342900" lvl="0" marL="533400" rtl="0">
              <a:lnSpc>
                <a:spcPct val="167897"/>
              </a:lnSpc>
              <a:spcBef>
                <a:spcPts val="0"/>
              </a:spcBef>
              <a:spcAft>
                <a:spcPts val="1800"/>
              </a:spcAft>
              <a:buClr>
                <a:srgbClr val="000000"/>
              </a:buClr>
              <a:buSzPct val="100000"/>
              <a:buFont typeface="Arial"/>
              <a:buChar char="●"/>
            </a:pPr>
            <a:r>
              <a:rPr lang="en" sz="1800">
                <a:latin typeface="Verdana"/>
                <a:ea typeface="Verdana"/>
                <a:cs typeface="Verdana"/>
                <a:sym typeface="Verdana"/>
              </a:rPr>
              <a:t>Compact - around 13kb after gzipping</a:t>
            </a:r>
          </a:p>
          <a:p>
            <a:pPr indent="-342900" lvl="0" marL="533400" rtl="0">
              <a:lnSpc>
                <a:spcPct val="167897"/>
              </a:lnSpc>
              <a:spcBef>
                <a:spcPts val="0"/>
              </a:spcBef>
              <a:spcAft>
                <a:spcPts val="1800"/>
              </a:spcAft>
              <a:buClr>
                <a:srgbClr val="000000"/>
              </a:buClr>
              <a:buSzPct val="100000"/>
              <a:buFont typeface="Arial"/>
              <a:buChar char="●"/>
            </a:pPr>
            <a:r>
              <a:rPr lang="en" sz="1800">
                <a:latin typeface="Verdana"/>
                <a:ea typeface="Verdana"/>
                <a:cs typeface="Verdana"/>
                <a:sym typeface="Verdana"/>
              </a:rPr>
              <a:t>Works on any mainstream browser (IE 6+, Firefox 2+, Chrome, Safari, others)</a:t>
            </a:r>
          </a:p>
          <a:p>
            <a:pPr indent="-342900" lvl="0" marL="533400" rtl="0">
              <a:lnSpc>
                <a:spcPct val="167897"/>
              </a:lnSpc>
              <a:spcBef>
                <a:spcPts val="0"/>
              </a:spcBef>
              <a:spcAft>
                <a:spcPts val="1800"/>
              </a:spcAft>
              <a:buClr>
                <a:srgbClr val="000000"/>
              </a:buClr>
              <a:buSzPct val="100000"/>
              <a:buFont typeface="Arial"/>
              <a:buChar char="●"/>
            </a:pPr>
            <a:r>
              <a:rPr lang="en" sz="1800">
                <a:latin typeface="Verdana"/>
                <a:ea typeface="Verdana"/>
                <a:cs typeface="Verdana"/>
                <a:sym typeface="Verdana"/>
              </a:rPr>
              <a:t>Comprehensive suite of specifications (developed BDD-style) means its correct functioning can easily be verified on new browsers and platforms</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KnockoutJS vs. JQuery	</a:t>
            </a:r>
          </a:p>
        </p:txBody>
      </p:sp>
      <p:sp>
        <p:nvSpPr>
          <p:cNvPr id="48" name="Shape 4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2700"/>
              </a:spcBef>
              <a:spcAft>
                <a:spcPts val="1300"/>
              </a:spcAft>
              <a:buClr>
                <a:srgbClr val="000000"/>
              </a:buClr>
              <a:buSzPct val="44000"/>
              <a:buFont typeface="Arial"/>
              <a:buNone/>
            </a:pPr>
            <a:r>
              <a:rPr lang="en" sz="2500"/>
              <a:t>Is KO intended to compete with jQuery (or Prototype, etc.) or work with it?</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How is KnockoutJS Different?</a:t>
            </a:r>
          </a:p>
        </p:txBody>
      </p:sp>
      <p:sp>
        <p:nvSpPr>
          <p:cNvPr id="54" name="Shape 5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67897"/>
              </a:lnSpc>
              <a:spcBef>
                <a:spcPts val="0"/>
              </a:spcBef>
              <a:spcAft>
                <a:spcPts val="1800"/>
              </a:spcAft>
              <a:buClr>
                <a:srgbClr val="000000"/>
              </a:buClr>
              <a:buSzPct val="50000"/>
              <a:buFont typeface="Arial"/>
              <a:buNone/>
            </a:pPr>
            <a:r>
              <a:rPr lang="en" sz="2200">
                <a:latin typeface="Verdana"/>
                <a:ea typeface="Verdana"/>
                <a:cs typeface="Verdana"/>
                <a:sym typeface="Verdana"/>
              </a:rPr>
              <a:t>It’s much easier with KO. It lets you scale up in complexity without fear of introducing inconsistencies. Just represent your items as a JavaScript array, and then use a </a:t>
            </a:r>
            <a:r>
              <a:rPr lang="en" sz="2200">
                <a:solidFill>
                  <a:srgbClr val="CC3333"/>
                </a:solidFill>
                <a:latin typeface="Verdana"/>
                <a:ea typeface="Verdana"/>
                <a:cs typeface="Verdana"/>
                <a:sym typeface="Verdana"/>
              </a:rPr>
              <a:t>foreach</a:t>
            </a:r>
            <a:r>
              <a:rPr lang="en" sz="2200">
                <a:latin typeface="Verdana"/>
                <a:ea typeface="Verdana"/>
                <a:cs typeface="Verdana"/>
                <a:sym typeface="Verdana"/>
              </a:rPr>
              <a:t> binding to transform this array into a TABLE or set of DIVs. Whenever the array changes, the UI changes to match (you don’t have to figure out how to inject new TRs or where to inject them). The rest of the UI stays in sync.</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Features</a:t>
            </a:r>
          </a:p>
        </p:txBody>
      </p:sp>
      <p:sp>
        <p:nvSpPr>
          <p:cNvPr id="60" name="Shape 6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Clr>
                <a:srgbClr val="000000"/>
              </a:buClr>
              <a:buFont typeface="Arial"/>
              <a:buNone/>
            </a:pPr>
            <a:r>
              <a:t/>
            </a:r>
            <a:endParaRPr sz="1000"/>
          </a:p>
          <a:p>
            <a:pPr indent="-381000" lvl="0" marL="457200" rtl="0">
              <a:lnSpc>
                <a:spcPct val="130843"/>
              </a:lnSpc>
              <a:spcBef>
                <a:spcPts val="300"/>
              </a:spcBef>
              <a:spcAft>
                <a:spcPts val="100"/>
              </a:spcAft>
              <a:buClr>
                <a:srgbClr val="000000"/>
              </a:buClr>
              <a:buSzPct val="100000"/>
              <a:buFont typeface="Arial"/>
              <a:buChar char="●"/>
            </a:pPr>
            <a:r>
              <a:rPr lang="en" sz="2400">
                <a:latin typeface="Verdana"/>
                <a:ea typeface="Verdana"/>
                <a:cs typeface="Verdana"/>
                <a:sym typeface="Verdana"/>
              </a:rPr>
              <a:t>Declarative bindings</a:t>
            </a:r>
          </a:p>
          <a:p>
            <a:pPr indent="-381000" lvl="0" marL="457200" rtl="0">
              <a:lnSpc>
                <a:spcPct val="130843"/>
              </a:lnSpc>
              <a:spcBef>
                <a:spcPts val="300"/>
              </a:spcBef>
              <a:spcAft>
                <a:spcPts val="100"/>
              </a:spcAft>
              <a:buClr>
                <a:srgbClr val="000000"/>
              </a:buClr>
              <a:buSzPct val="100000"/>
              <a:buFont typeface="Arial"/>
              <a:buChar char="●"/>
            </a:pPr>
            <a:r>
              <a:rPr lang="en" sz="2400">
                <a:latin typeface="Verdana"/>
                <a:ea typeface="Verdana"/>
                <a:cs typeface="Verdana"/>
                <a:sym typeface="Verdana"/>
              </a:rPr>
              <a:t>Automatic UI refresh (when the data model's state changes, the UI updates automatically)</a:t>
            </a:r>
          </a:p>
          <a:p>
            <a:pPr indent="-381000" lvl="0" marL="457200" rtl="0">
              <a:lnSpc>
                <a:spcPct val="130843"/>
              </a:lnSpc>
              <a:spcBef>
                <a:spcPts val="300"/>
              </a:spcBef>
              <a:spcAft>
                <a:spcPts val="100"/>
              </a:spcAft>
              <a:buClr>
                <a:srgbClr val="000000"/>
              </a:buClr>
              <a:buSzPct val="100000"/>
              <a:buFont typeface="Arial"/>
              <a:buChar char="●"/>
            </a:pPr>
            <a:r>
              <a:rPr lang="en" sz="2400">
                <a:latin typeface="Verdana"/>
                <a:ea typeface="Verdana"/>
                <a:cs typeface="Verdana"/>
                <a:sym typeface="Verdana"/>
              </a:rPr>
              <a:t>Dependency tracking</a:t>
            </a:r>
          </a:p>
          <a:p>
            <a:pPr indent="-381000" lvl="0" marL="457200" rtl="0">
              <a:lnSpc>
                <a:spcPct val="130843"/>
              </a:lnSpc>
              <a:spcBef>
                <a:spcPts val="300"/>
              </a:spcBef>
              <a:spcAft>
                <a:spcPts val="100"/>
              </a:spcAft>
              <a:buClr>
                <a:srgbClr val="000000"/>
              </a:buClr>
              <a:buSzPct val="100000"/>
              <a:buFont typeface="Arial"/>
              <a:buChar char="●"/>
            </a:pPr>
            <a:r>
              <a:rPr lang="en" sz="2400">
                <a:latin typeface="Verdana"/>
                <a:ea typeface="Verdana"/>
                <a:cs typeface="Verdana"/>
                <a:sym typeface="Verdana"/>
              </a:rPr>
              <a:t>Templating (using a native template engine although other templating engines can be used, such as jquery.tmpl)</a:t>
            </a:r>
          </a:p>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Declarative Bindings	</a:t>
            </a:r>
          </a:p>
        </p:txBody>
      </p:sp>
      <p:sp>
        <p:nvSpPr>
          <p:cNvPr id="66" name="Shape 66"/>
          <p:cNvSpPr txBox="1"/>
          <p:nvPr>
            <p:ph idx="1" type="body"/>
          </p:nvPr>
        </p:nvSpPr>
        <p:spPr>
          <a:xfrm>
            <a:off x="457200" y="1600200"/>
            <a:ext cx="8229600" cy="4967700"/>
          </a:xfrm>
          <a:prstGeom prst="rect">
            <a:avLst/>
          </a:prstGeom>
        </p:spPr>
        <p:txBody>
          <a:bodyPr anchorCtr="0" anchor="t" bIns="91425" lIns="91425" rIns="91425" tIns="91425">
            <a:noAutofit/>
          </a:bodyPr>
          <a:lstStyle/>
          <a:p>
            <a:pPr>
              <a:spcBef>
                <a:spcPts val="0"/>
              </a:spcBef>
              <a:buNone/>
            </a:pPr>
            <a:r>
              <a:rPr lang="en" sz="2400">
                <a:solidFill>
                  <a:srgbClr val="555555"/>
                </a:solidFill>
                <a:latin typeface="Verdana"/>
                <a:ea typeface="Verdana"/>
                <a:cs typeface="Verdana"/>
                <a:sym typeface="Verdana"/>
              </a:rPr>
              <a:t>Easily associate DOM elements with model data using a concise, readable syntax</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Automatic UI Refresh	</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a:spcBef>
                <a:spcPts val="0"/>
              </a:spcBef>
              <a:buNone/>
            </a:pPr>
            <a:r>
              <a:rPr lang="en" sz="2400">
                <a:solidFill>
                  <a:srgbClr val="555555"/>
                </a:solidFill>
                <a:latin typeface="Verdana"/>
                <a:ea typeface="Verdana"/>
                <a:cs typeface="Verdana"/>
                <a:sym typeface="Verdana"/>
              </a:rPr>
              <a:t>When your data model's state changes, your UI updates automatically</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