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9" r:id="rId11"/>
    <p:sldId id="268" r:id="rId12"/>
    <p:sldId id="269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760F5061-942E-C946-B9F5-3B57373F749C}">
          <p14:sldIdLst>
            <p14:sldId id="256"/>
          </p14:sldIdLst>
        </p14:section>
        <p14:section name="Introduction" id="{158BD4C0-F938-8B40-8222-1743CE89DFC2}">
          <p14:sldIdLst>
            <p14:sldId id="258"/>
            <p14:sldId id="270"/>
            <p14:sldId id="271"/>
            <p14:sldId id="273"/>
          </p14:sldIdLst>
        </p14:section>
        <p14:section name="Implementation Considerations" id="{ADB3859D-199A-8B40-8EE5-E5C791A4C628}">
          <p14:sldIdLst>
            <p14:sldId id="274"/>
            <p14:sldId id="275"/>
            <p14:sldId id="276"/>
          </p14:sldIdLst>
        </p14:section>
        <p14:section name="Early Application Example" id="{4ED58911-67ED-D942-9D44-F2D67A6925F1}">
          <p14:sldIdLst>
            <p14:sldId id="277"/>
            <p14:sldId id="279"/>
          </p14:sldIdLst>
        </p14:section>
        <p14:section name="Supplementary Slides" id="{DE3425CC-5FB6-6644-9218-0A2C67917EE9}">
          <p14:sldIdLst>
            <p14:sldId id="268"/>
            <p14:sldId id="26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16"/>
    <a:srgbClr val="FFFFFF"/>
    <a:srgbClr val="ABBEC0"/>
    <a:srgbClr val="056E64"/>
    <a:srgbClr val="034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9" d="100"/>
          <a:sy n="119" d="100"/>
        </p:scale>
        <p:origin x="126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315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33ae42c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33ae42c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33ae42c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33ae42c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941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33ae42c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33ae42c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0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7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51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89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46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8487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130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04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ltimagenomics.com/publications-and-resources?filter=Literatur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wWlla6tzzeS5lXFpEyldvh/GenomePods?type=design&amp;node-id=0%3A1&amp;mode=design&amp;t=wELG5CfY3CA93NPK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D104B2-6F98-85A2-5D99-A2805580E6AB}"/>
              </a:ext>
            </a:extLst>
          </p:cNvPr>
          <p:cNvSpPr/>
          <p:nvPr/>
        </p:nvSpPr>
        <p:spPr>
          <a:xfrm>
            <a:off x="63608" y="186823"/>
            <a:ext cx="4359304" cy="2510247"/>
          </a:xfrm>
          <a:prstGeom prst="roundRect">
            <a:avLst/>
          </a:prstGeom>
          <a:solidFill>
            <a:srgbClr val="161616">
              <a:alpha val="94510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4685700"/>
            <a:ext cx="141502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Elias Crum</a:t>
            </a:r>
            <a:endParaRPr sz="20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grpSp>
        <p:nvGrpSpPr>
          <p:cNvPr id="2" name="Google Shape;126;p25">
            <a:extLst>
              <a:ext uri="{FF2B5EF4-FFF2-40B4-BE49-F238E27FC236}">
                <a16:creationId xmlns:a16="http://schemas.microsoft.com/office/drawing/2014/main" id="{1FA41805-F4DE-8BE5-7B90-AED386555530}"/>
              </a:ext>
            </a:extLst>
          </p:cNvPr>
          <p:cNvGrpSpPr/>
          <p:nvPr/>
        </p:nvGrpSpPr>
        <p:grpSpPr>
          <a:xfrm>
            <a:off x="8075632" y="4120777"/>
            <a:ext cx="1030386" cy="1022723"/>
            <a:chOff x="2448075" y="-58274"/>
            <a:chExt cx="5299489" cy="52600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Google Shape;127;p25">
              <a:extLst>
                <a:ext uri="{FF2B5EF4-FFF2-40B4-BE49-F238E27FC236}">
                  <a16:creationId xmlns:a16="http://schemas.microsoft.com/office/drawing/2014/main" id="{24AB2DF5-2AE9-0D28-93D8-9B50DFE351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48075" y="264138"/>
              <a:ext cx="5172475" cy="46152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4" name="Google Shape;128;p25">
              <a:extLst>
                <a:ext uri="{FF2B5EF4-FFF2-40B4-BE49-F238E27FC236}">
                  <a16:creationId xmlns:a16="http://schemas.microsoft.com/office/drawing/2014/main" id="{503261E8-3FC6-1A93-2287-45B3A0B72427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87463" y="-58274"/>
              <a:ext cx="5260101" cy="52600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5" name="Google Shape;129;p25">
              <a:extLst>
                <a:ext uri="{FF2B5EF4-FFF2-40B4-BE49-F238E27FC236}">
                  <a16:creationId xmlns:a16="http://schemas.microsoft.com/office/drawing/2014/main" id="{5ADBDE28-B93C-5224-3DA5-0457E032BE41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26675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6" name="Google Shape;130;p25">
              <a:extLst>
                <a:ext uri="{FF2B5EF4-FFF2-40B4-BE49-F238E27FC236}">
                  <a16:creationId xmlns:a16="http://schemas.microsoft.com/office/drawing/2014/main" id="{4F5806C1-1B3E-D35D-80E9-F1F7DD37E6F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40700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B3343FF-827E-035B-4499-6B58C55A87EE}"/>
              </a:ext>
            </a:extLst>
          </p:cNvPr>
          <p:cNvSpPr txBox="1"/>
          <p:nvPr/>
        </p:nvSpPr>
        <p:spPr>
          <a:xfrm>
            <a:off x="300159" y="426283"/>
            <a:ext cx="4122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Genome Pods </a:t>
            </a:r>
          </a:p>
          <a:p>
            <a:r>
              <a:rPr lang="en-US" sz="4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for </a:t>
            </a:r>
          </a:p>
          <a:p>
            <a:r>
              <a:rPr lang="en-US" sz="4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Clinical Practice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186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bg2"/>
                </a:solidFill>
                <a:latin typeface="KoHo" pitchFamily="2" charset="-34"/>
                <a:cs typeface="KoHo" pitchFamily="2" charset="-34"/>
              </a:rPr>
              <a:t>Sources</a:t>
            </a:r>
            <a:endParaRPr lang="en-US" sz="3200" dirty="0">
              <a:solidFill>
                <a:schemeClr val="bg2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2930540"/>
            <a:ext cx="684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Login --&gt; Landing Page --&gt; Data upload --&gt; Data view --&gt; Privacy editing --&gt; Data query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93DEE9-93E9-A4FB-22DD-E811561CE1AD}"/>
              </a:ext>
            </a:extLst>
          </p:cNvPr>
          <p:cNvSpPr txBox="1"/>
          <p:nvPr/>
        </p:nvSpPr>
        <p:spPr>
          <a:xfrm>
            <a:off x="-7399" y="731740"/>
            <a:ext cx="4579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bg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  <a:hlinkClick r:id="rId3"/>
              </a:rPr>
              <a:t>https://www.ultimagenomics.com/publications-and-resources?filter=Literature</a:t>
            </a:r>
            <a:endParaRPr lang="en-US" sz="1000" dirty="0">
              <a:solidFill>
                <a:schemeClr val="bg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bg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10.31887/DCNS.2016.18.3/</a:t>
            </a:r>
            <a:r>
              <a:rPr lang="en-US" sz="1000" dirty="0" err="1">
                <a:solidFill>
                  <a:schemeClr val="bg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jkrier</a:t>
            </a:r>
            <a:endParaRPr lang="en-US" sz="1000" dirty="0">
              <a:solidFill>
                <a:schemeClr val="bg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solidFill>
                  <a:schemeClr val="bg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Wetterstrand</a:t>
            </a:r>
            <a:r>
              <a:rPr lang="en-US" sz="1000" dirty="0">
                <a:solidFill>
                  <a:schemeClr val="bg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KA. DNA Sequencing Costs: Data from the NHGRI Genome Sequencing Program (GSP) www.genome.gov/sequencingcostsdata. Accessed 12/04/24.</a:t>
            </a:r>
          </a:p>
          <a:p>
            <a:pPr marL="228600" indent="-228600">
              <a:buFont typeface="+mj-lt"/>
              <a:buAutoNum type="arabicPeriod"/>
            </a:pPr>
            <a:endParaRPr lang="en-US" sz="800" dirty="0">
              <a:solidFill>
                <a:schemeClr val="bg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228600" indent="-228600">
              <a:buFont typeface="+mj-lt"/>
              <a:buAutoNum type="arabicPeriod"/>
            </a:pPr>
            <a:endParaRPr lang="en-US" sz="800" dirty="0">
              <a:solidFill>
                <a:schemeClr val="bg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endParaRPr lang="en-US" sz="1000" dirty="0">
              <a:solidFill>
                <a:schemeClr val="bg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endParaRPr lang="en-US" sz="1000" dirty="0">
              <a:solidFill>
                <a:schemeClr val="bg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655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5"/>
          <p:cNvGrpSpPr/>
          <p:nvPr/>
        </p:nvGrpSpPr>
        <p:grpSpPr>
          <a:xfrm>
            <a:off x="3934571" y="-116576"/>
            <a:ext cx="5299489" cy="5260076"/>
            <a:chOff x="2448075" y="-58274"/>
            <a:chExt cx="5299489" cy="5260076"/>
          </a:xfrm>
        </p:grpSpPr>
        <p:pic>
          <p:nvPicPr>
            <p:cNvPr id="127" name="Google Shape;12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8075" y="264138"/>
              <a:ext cx="5172475" cy="46152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28" name="Google Shape;12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7463" y="-58274"/>
              <a:ext cx="5260101" cy="52600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29" name="Google Shape;129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26675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30" name="Google Shape;130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40700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2050E6-9D3C-3F09-4E82-61F70B29A5B0}"/>
              </a:ext>
            </a:extLst>
          </p:cNvPr>
          <p:cNvGrpSpPr/>
          <p:nvPr/>
        </p:nvGrpSpPr>
        <p:grpSpPr>
          <a:xfrm>
            <a:off x="36954" y="-56570"/>
            <a:ext cx="5299489" cy="5260076"/>
            <a:chOff x="1838822" y="-58302"/>
            <a:chExt cx="5299489" cy="5260076"/>
          </a:xfrm>
        </p:grpSpPr>
        <p:grpSp>
          <p:nvGrpSpPr>
            <p:cNvPr id="5" name="Google Shape;126;p25">
              <a:extLst>
                <a:ext uri="{FF2B5EF4-FFF2-40B4-BE49-F238E27FC236}">
                  <a16:creationId xmlns:a16="http://schemas.microsoft.com/office/drawing/2014/main" id="{EA066879-7097-D96B-3D51-07366B42B0F0}"/>
                </a:ext>
              </a:extLst>
            </p:cNvPr>
            <p:cNvGrpSpPr/>
            <p:nvPr/>
          </p:nvGrpSpPr>
          <p:grpSpPr>
            <a:xfrm>
              <a:off x="1838822" y="-58302"/>
              <a:ext cx="5299489" cy="5260076"/>
              <a:chOff x="2448075" y="-58274"/>
              <a:chExt cx="5299489" cy="5260076"/>
            </a:xfrm>
          </p:grpSpPr>
          <p:pic>
            <p:nvPicPr>
              <p:cNvPr id="6" name="Google Shape;127;p25">
                <a:extLst>
                  <a:ext uri="{FF2B5EF4-FFF2-40B4-BE49-F238E27FC236}">
                    <a16:creationId xmlns:a16="http://schemas.microsoft.com/office/drawing/2014/main" id="{48BAC36D-1FC4-5D84-0804-0F8DE564CD6B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48075" y="264138"/>
                <a:ext cx="5172475" cy="4615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7" name="Google Shape;128;p25">
                <a:extLst>
                  <a:ext uri="{FF2B5EF4-FFF2-40B4-BE49-F238E27FC236}">
                    <a16:creationId xmlns:a16="http://schemas.microsoft.com/office/drawing/2014/main" id="{70708F3C-891B-76DB-7EC7-403D0F01C3EE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87463" y="-58274"/>
                <a:ext cx="5260101" cy="52600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2A2A-9AF9-858C-FC41-D6185B9AF3FC}"/>
                </a:ext>
              </a:extLst>
            </p:cNvPr>
            <p:cNvSpPr txBox="1"/>
            <p:nvPr/>
          </p:nvSpPr>
          <p:spPr>
            <a:xfrm>
              <a:off x="2132703" y="1563754"/>
              <a:ext cx="1251838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KoHo" pitchFamily="2" charset="-34"/>
                  <a:cs typeface="KoHo" pitchFamily="2" charset="-34"/>
                </a:rPr>
                <a:t>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866C8-3F44-D02C-615C-4531327944A8}"/>
                </a:ext>
              </a:extLst>
            </p:cNvPr>
            <p:cNvSpPr txBox="1"/>
            <p:nvPr/>
          </p:nvSpPr>
          <p:spPr>
            <a:xfrm>
              <a:off x="5596800" y="1504132"/>
              <a:ext cx="1251838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KoHo" pitchFamily="2" charset="-34"/>
                  <a:cs typeface="KoHo" pitchFamily="2" charset="-34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47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elp with solid fill">
            <a:extLst>
              <a:ext uri="{FF2B5EF4-FFF2-40B4-BE49-F238E27FC236}">
                <a16:creationId xmlns:a16="http://schemas.microsoft.com/office/drawing/2014/main" id="{39F33805-C8A1-1A78-8C35-215EBE67F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2337" y="0"/>
            <a:ext cx="914400" cy="914400"/>
          </a:xfrm>
          <a:prstGeom prst="rect">
            <a:avLst/>
          </a:prstGeom>
        </p:spPr>
      </p:pic>
      <p:pic>
        <p:nvPicPr>
          <p:cNvPr id="13" name="Graphic 12" descr="Information with solid fill">
            <a:extLst>
              <a:ext uri="{FF2B5EF4-FFF2-40B4-BE49-F238E27FC236}">
                <a16:creationId xmlns:a16="http://schemas.microsoft.com/office/drawing/2014/main" id="{9E6A4831-8868-18DF-2C66-7E0585173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5389" y="261687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9D95653-B0BF-A123-6F39-F2573C13B1D1}"/>
              </a:ext>
            </a:extLst>
          </p:cNvPr>
          <p:cNvGrpSpPr/>
          <p:nvPr/>
        </p:nvGrpSpPr>
        <p:grpSpPr>
          <a:xfrm>
            <a:off x="3608220" y="2054449"/>
            <a:ext cx="947738" cy="991445"/>
            <a:chOff x="3608220" y="2054449"/>
            <a:chExt cx="947738" cy="991445"/>
          </a:xfrm>
        </p:grpSpPr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BEE9C68E-2B28-79E0-7389-6A0E0B4D9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08220" y="2131494"/>
              <a:ext cx="914400" cy="914400"/>
            </a:xfrm>
            <a:prstGeom prst="rect">
              <a:avLst/>
            </a:prstGeom>
          </p:spPr>
        </p:pic>
        <p:pic>
          <p:nvPicPr>
            <p:cNvPr id="18" name="Google Shape;172;p26" descr="20+ Free Gene Icon &amp; Dna Images - Pixabay">
              <a:extLst>
                <a:ext uri="{FF2B5EF4-FFF2-40B4-BE49-F238E27FC236}">
                  <a16:creationId xmlns:a16="http://schemas.microsoft.com/office/drawing/2014/main" id="{81C4D54B-D1AE-C558-9894-B34CB0BD6A43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rot="2696133">
              <a:off x="3832171" y="2443971"/>
              <a:ext cx="482541" cy="3536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278B01-2E12-6811-BEE7-1FF86D66B1CF}"/>
                </a:ext>
              </a:extLst>
            </p:cNvPr>
            <p:cNvGrpSpPr/>
            <p:nvPr/>
          </p:nvGrpSpPr>
          <p:grpSpPr>
            <a:xfrm>
              <a:off x="4049378" y="2054449"/>
              <a:ext cx="506580" cy="444052"/>
              <a:chOff x="4722996" y="2176725"/>
              <a:chExt cx="506580" cy="444052"/>
            </a:xfrm>
          </p:grpSpPr>
          <p:pic>
            <p:nvPicPr>
              <p:cNvPr id="20" name="Graphic 19" descr="Lock with solid fill">
                <a:extLst>
                  <a:ext uri="{FF2B5EF4-FFF2-40B4-BE49-F238E27FC236}">
                    <a16:creationId xmlns:a16="http://schemas.microsoft.com/office/drawing/2014/main" id="{092EA468-02CE-DFC8-17CF-B232DD959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22996" y="2176725"/>
                <a:ext cx="506580" cy="444052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F13283-6CB4-B93F-3D26-1FA482891A88}"/>
                  </a:ext>
                </a:extLst>
              </p:cNvPr>
              <p:cNvSpPr/>
              <p:nvPr/>
            </p:nvSpPr>
            <p:spPr>
              <a:xfrm>
                <a:off x="4884821" y="2438400"/>
                <a:ext cx="176463" cy="96253"/>
              </a:xfrm>
              <a:prstGeom prst="rect">
                <a:avLst/>
              </a:pr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1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D457BA-1BCB-8F72-E235-CE5A861E8699}"/>
              </a:ext>
            </a:extLst>
          </p:cNvPr>
          <p:cNvGrpSpPr/>
          <p:nvPr/>
        </p:nvGrpSpPr>
        <p:grpSpPr>
          <a:xfrm>
            <a:off x="4572000" y="1356243"/>
            <a:ext cx="4582735" cy="1852518"/>
            <a:chOff x="272729" y="766200"/>
            <a:chExt cx="5478514" cy="2197170"/>
          </a:xfrm>
        </p:grpSpPr>
        <p:pic>
          <p:nvPicPr>
            <p:cNvPr id="68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970" y="766200"/>
              <a:ext cx="5407273" cy="2021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A4C9A7-10B6-DCEC-2733-59B948B68064}"/>
                </a:ext>
              </a:extLst>
            </p:cNvPr>
            <p:cNvSpPr txBox="1"/>
            <p:nvPr/>
          </p:nvSpPr>
          <p:spPr>
            <a:xfrm>
              <a:off x="272729" y="2744348"/>
              <a:ext cx="1718123" cy="219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10.31887/DCNS.2016.18.3/</a:t>
              </a:r>
              <a:r>
                <a:rPr lang="en-US" sz="600" dirty="0" err="1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jkrier</a:t>
              </a:r>
              <a:endParaRPr lang="en-US" sz="600" dirty="0">
                <a:solidFill>
                  <a:schemeClr val="tx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1321965" y="21111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Genome Sequencing in Health Care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8EF77C-0BB8-13B8-E706-B18C5DBAF670}"/>
              </a:ext>
            </a:extLst>
          </p:cNvPr>
          <p:cNvCxnSpPr>
            <a:cxnSpLocks/>
          </p:cNvCxnSpPr>
          <p:nvPr/>
        </p:nvCxnSpPr>
        <p:spPr>
          <a:xfrm>
            <a:off x="4572000" y="739958"/>
            <a:ext cx="0" cy="4115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10415" y="712247"/>
            <a:ext cx="417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Sequence Generation Costs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84242-D9DB-8850-8A62-E034006F7C58}"/>
              </a:ext>
            </a:extLst>
          </p:cNvPr>
          <p:cNvSpPr txBox="1"/>
          <p:nvPr/>
        </p:nvSpPr>
        <p:spPr>
          <a:xfrm>
            <a:off x="6150700" y="712247"/>
            <a:ext cx="173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Use-cases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>
            <a:off x="521208" y="597511"/>
            <a:ext cx="7845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435DF4-C94F-8133-9EB0-94A34F4263A5}"/>
              </a:ext>
            </a:extLst>
          </p:cNvPr>
          <p:cNvGrpSpPr/>
          <p:nvPr/>
        </p:nvGrpSpPr>
        <p:grpSpPr>
          <a:xfrm>
            <a:off x="0" y="1251546"/>
            <a:ext cx="4579399" cy="2640408"/>
            <a:chOff x="-55105" y="1285657"/>
            <a:chExt cx="4579399" cy="2640408"/>
          </a:xfrm>
        </p:grpSpPr>
        <p:pic>
          <p:nvPicPr>
            <p:cNvPr id="1026" name="Picture 2" descr="Graph: Sequencing Cost Per Genome">
              <a:extLst>
                <a:ext uri="{FF2B5EF4-FFF2-40B4-BE49-F238E27FC236}">
                  <a16:creationId xmlns:a16="http://schemas.microsoft.com/office/drawing/2014/main" id="{D1BB801B-2D77-AE35-B058-96D138AE9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991" y="1285657"/>
              <a:ext cx="4460755" cy="2510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1AD2A9-B5BC-62EA-7087-57DEBD7EA3CD}"/>
                </a:ext>
              </a:extLst>
            </p:cNvPr>
            <p:cNvSpPr txBox="1"/>
            <p:nvPr/>
          </p:nvSpPr>
          <p:spPr>
            <a:xfrm>
              <a:off x="-55105" y="3741399"/>
              <a:ext cx="45793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Wetterstrand</a:t>
              </a:r>
              <a:r>
                <a:rPr lang="en-US" sz="6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 KA. Accessed 12/04/24.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E589768-3781-D1DF-FF51-9EBDF60E1E8D}"/>
              </a:ext>
            </a:extLst>
          </p:cNvPr>
          <p:cNvSpPr txBox="1"/>
          <p:nvPr/>
        </p:nvSpPr>
        <p:spPr>
          <a:xfrm>
            <a:off x="-7399" y="4272308"/>
            <a:ext cx="460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Currently getting close to $100 per genome</a:t>
            </a:r>
            <a:r>
              <a:rPr lang="en" sz="1800" baseline="300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1</a:t>
            </a:r>
            <a:endParaRPr lang="en-US" sz="1800" baseline="300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9EC8FB-EEA2-BA94-A701-DC2B9758E816}"/>
              </a:ext>
            </a:extLst>
          </p:cNvPr>
          <p:cNvSpPr txBox="1"/>
          <p:nvPr/>
        </p:nvSpPr>
        <p:spPr>
          <a:xfrm>
            <a:off x="4876582" y="3422737"/>
            <a:ext cx="4281814" cy="153888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Examples include: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Drug prescription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Cancer diagnosis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Cancer therapy development and targeting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Genetic disease screening</a:t>
            </a:r>
          </a:p>
          <a:p>
            <a:endParaRPr lang="en-US" sz="1800" baseline="300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Scaling Genome Data Usage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7052310" y="2750588"/>
            <a:ext cx="134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Privacy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296167" y="938717"/>
            <a:ext cx="199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Accessibility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876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Technological Limitations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818276"/>
            <a:ext cx="134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</a:t>
            </a:r>
            <a:r>
              <a:rPr lang="en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siloing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4358259" y="2046500"/>
            <a:ext cx="179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duplication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288146" y="2750588"/>
            <a:ext cx="199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breaches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73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69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Enter Solid (a more ideal storage solution)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818276"/>
            <a:ext cx="134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easier Sharing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5001768" y="1889296"/>
            <a:ext cx="212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</a:t>
            </a:r>
            <a:r>
              <a:rPr lang="en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queryability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288146" y="2750588"/>
            <a:ext cx="199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privacy controls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2325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How Solid facilitates improvements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160130" y="1204440"/>
            <a:ext cx="333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Technical things here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5001768" y="1889296"/>
            <a:ext cx="2128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linking and </a:t>
            </a:r>
            <a:r>
              <a:rPr lang="en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queryability</a:t>
            </a:r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 is BIG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288146" y="2750588"/>
            <a:ext cx="199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Mention VCF as RDF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088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13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The foundation of the web application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1010300"/>
            <a:ext cx="6841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Functionalities: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Roles for health care participants (patient, physician, data officer, etc.)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Granular data policy control → modifications through .</a:t>
            </a:r>
            <a:r>
              <a:rPr lang="en-US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acl</a:t>
            </a: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 file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upload capabilities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read access + querying capabilities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representation → VCF as RDF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0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13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An Ideal Workflow (w/ example)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1010300"/>
            <a:ext cx="6841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Flow chart fun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10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13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Figma example that follows workflow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2930540"/>
            <a:ext cx="684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Login --&gt; Landing Page --&gt; Data upload --&gt; Data view --&gt; Privacy editing --&gt; Data query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093E01-E2A9-99B4-BD43-6617C1420E92}"/>
              </a:ext>
            </a:extLst>
          </p:cNvPr>
          <p:cNvSpPr txBox="1"/>
          <p:nvPr/>
        </p:nvSpPr>
        <p:spPr>
          <a:xfrm>
            <a:off x="288146" y="1566629"/>
            <a:ext cx="759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KoHo" pitchFamily="2" charset="-34"/>
                <a:cs typeface="KoHo" pitchFamily="2" charset="-34"/>
                <a:hlinkClick r:id="rId3"/>
              </a:rPr>
              <a:t>https://www.figma.com/file/wWlla6tzzeS5lXFpEyldvh/GenomePods?type=design&amp;node-id=0%3A1&amp;mode=design&amp;t=wELG5CfY3CA93NPK-1</a:t>
            </a:r>
            <a:endParaRPr lang="en-US" sz="18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87308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D9D9D9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274</Words>
  <Application>Microsoft Office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Apple Symbols</vt:lpstr>
      <vt:lpstr>Arial</vt:lpstr>
      <vt:lpstr>KoHo</vt:lpstr>
      <vt:lpstr>Wingdings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</dc:creator>
  <cp:lastModifiedBy>Elias Crum</cp:lastModifiedBy>
  <cp:revision>9</cp:revision>
  <dcterms:modified xsi:type="dcterms:W3CDTF">2024-04-22T11:36:41Z</dcterms:modified>
</cp:coreProperties>
</file>