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60" r:id="rId2"/>
  </p:sldIdLst>
  <p:sldSz cx="30275213" cy="428037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162" userDrawn="1">
          <p15:clr>
            <a:srgbClr val="A4A3A4"/>
          </p15:clr>
        </p15:guide>
        <p15:guide id="2" pos="17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lan Wolfe" initials="AW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AF7"/>
    <a:srgbClr val="EBE5FF"/>
    <a:srgbClr val="8356FF"/>
    <a:srgbClr val="F6F3FF"/>
    <a:srgbClr val="E0D5FF"/>
    <a:srgbClr val="CDE1F3"/>
    <a:srgbClr val="FA00F1"/>
    <a:srgbClr val="C14809"/>
    <a:srgbClr val="FFFFFF"/>
    <a:srgbClr val="0981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D7A9C1-B9A3-0A70-5C37-722EFA6E9DEF}" v="118" dt="2021-11-01T16:59:01.916"/>
    <p1510:client id="{D60CFD9B-B485-D29C-0E2F-364C35BA0D25}" v="2" dt="2021-11-01T00:06:06.9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 autoAdjust="0"/>
    <p:restoredTop sz="92695" autoAdjust="0"/>
  </p:normalViewPr>
  <p:slideViewPr>
    <p:cSldViewPr snapToGrid="0">
      <p:cViewPr varScale="1">
        <p:scale>
          <a:sx n="19" d="100"/>
          <a:sy n="19" d="100"/>
        </p:scale>
        <p:origin x="2112" y="174"/>
      </p:cViewPr>
      <p:guideLst>
        <p:guide orient="horz" pos="12162"/>
        <p:guide pos="1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1828800" cy="18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utonti, Catherine" userId="S::cputonti@luc.edu::0f400ae6-1573-4414-b418-ca044186a3a3" providerId="AD" clId="Web-{69D7A9C1-B9A3-0A70-5C37-722EFA6E9DEF}"/>
    <pc:docChg chg="modSld">
      <pc:chgData name="Putonti, Catherine" userId="S::cputonti@luc.edu::0f400ae6-1573-4414-b418-ca044186a3a3" providerId="AD" clId="Web-{69D7A9C1-B9A3-0A70-5C37-722EFA6E9DEF}" dt="2021-11-01T16:59:01.916" v="61" actId="1076"/>
      <pc:docMkLst>
        <pc:docMk/>
      </pc:docMkLst>
      <pc:sldChg chg="modSp">
        <pc:chgData name="Putonti, Catherine" userId="S::cputonti@luc.edu::0f400ae6-1573-4414-b418-ca044186a3a3" providerId="AD" clId="Web-{69D7A9C1-B9A3-0A70-5C37-722EFA6E9DEF}" dt="2021-11-01T16:59:01.916" v="61" actId="1076"/>
        <pc:sldMkLst>
          <pc:docMk/>
          <pc:sldMk cId="976441992" sldId="260"/>
        </pc:sldMkLst>
        <pc:spChg chg="mod">
          <ac:chgData name="Putonti, Catherine" userId="S::cputonti@luc.edu::0f400ae6-1573-4414-b418-ca044186a3a3" providerId="AD" clId="Web-{69D7A9C1-B9A3-0A70-5C37-722EFA6E9DEF}" dt="2021-11-01T16:59:01.916" v="61" actId="1076"/>
          <ac:spMkLst>
            <pc:docMk/>
            <pc:sldMk cId="976441992" sldId="260"/>
            <ac:spMk id="128" creationId="{11FD32F3-152F-B540-A8E9-C6A11A598937}"/>
          </ac:spMkLst>
        </pc:spChg>
        <pc:spChg chg="mod">
          <ac:chgData name="Putonti, Catherine" userId="S::cputonti@luc.edu::0f400ae6-1573-4414-b418-ca044186a3a3" providerId="AD" clId="Web-{69D7A9C1-B9A3-0A70-5C37-722EFA6E9DEF}" dt="2021-11-01T16:58:34.057" v="60" actId="20577"/>
          <ac:spMkLst>
            <pc:docMk/>
            <pc:sldMk cId="976441992" sldId="260"/>
            <ac:spMk id="129" creationId="{6518F4F5-D051-974A-B15A-FC8F5525BC4C}"/>
          </ac:spMkLst>
        </pc:spChg>
        <pc:spChg chg="mod">
          <ac:chgData name="Putonti, Catherine" userId="S::cputonti@luc.edu::0f400ae6-1573-4414-b418-ca044186a3a3" providerId="AD" clId="Web-{69D7A9C1-B9A3-0A70-5C37-722EFA6E9DEF}" dt="2021-11-01T16:56:29.696" v="34" actId="20577"/>
          <ac:spMkLst>
            <pc:docMk/>
            <pc:sldMk cId="976441992" sldId="260"/>
            <ac:spMk id="204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3D934-A56A-4F23-9497-EA27FBBC7A46}" type="datetimeFigureOut">
              <a:rPr lang="en-US" smtClean="0"/>
              <a:pPr/>
              <a:t>19-Feb-24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51989-448F-4F87-9041-B45500195C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63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83732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1pPr>
    <a:lvl2pPr marL="391866" algn="l" defTabSz="783732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2pPr>
    <a:lvl3pPr marL="783732" algn="l" defTabSz="783732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3pPr>
    <a:lvl4pPr marL="1175598" algn="l" defTabSz="783732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4pPr>
    <a:lvl5pPr marL="1567464" algn="l" defTabSz="783732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5pPr>
    <a:lvl6pPr marL="1959331" algn="l" defTabSz="783732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6pPr>
    <a:lvl7pPr marL="2351197" algn="l" defTabSz="783732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7pPr>
    <a:lvl8pPr marL="2743063" algn="l" defTabSz="783732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8pPr>
    <a:lvl9pPr marL="3134929" algn="l" defTabSz="783732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16150" y="685800"/>
            <a:ext cx="24257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51989-448F-4F87-9041-B45500195C6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96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B061-0867-0FB0-5122-FE3C392DF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4402" y="7005155"/>
            <a:ext cx="22706410" cy="14902051"/>
          </a:xfrm>
        </p:spPr>
        <p:txBody>
          <a:bodyPr anchor="b"/>
          <a:lstStyle>
            <a:lvl1pPr algn="ctr">
              <a:defRPr sz="149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C84DE-5FA2-08BF-7CE1-406862EEE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4402" y="22481886"/>
            <a:ext cx="22706410" cy="10334332"/>
          </a:xfrm>
        </p:spPr>
        <p:txBody>
          <a:bodyPr/>
          <a:lstStyle>
            <a:lvl1pPr marL="0" indent="0" algn="ctr">
              <a:buNone/>
              <a:defRPr sz="5960"/>
            </a:lvl1pPr>
            <a:lvl2pPr marL="1135356" indent="0" algn="ctr">
              <a:buNone/>
              <a:defRPr sz="4967"/>
            </a:lvl2pPr>
            <a:lvl3pPr marL="2270711" indent="0" algn="ctr">
              <a:buNone/>
              <a:defRPr sz="4470"/>
            </a:lvl3pPr>
            <a:lvl4pPr marL="3406067" indent="0" algn="ctr">
              <a:buNone/>
              <a:defRPr sz="3973"/>
            </a:lvl4pPr>
            <a:lvl5pPr marL="4541422" indent="0" algn="ctr">
              <a:buNone/>
              <a:defRPr sz="3973"/>
            </a:lvl5pPr>
            <a:lvl6pPr marL="5676778" indent="0" algn="ctr">
              <a:buNone/>
              <a:defRPr sz="3973"/>
            </a:lvl6pPr>
            <a:lvl7pPr marL="6812134" indent="0" algn="ctr">
              <a:buNone/>
              <a:defRPr sz="3973"/>
            </a:lvl7pPr>
            <a:lvl8pPr marL="7947489" indent="0" algn="ctr">
              <a:buNone/>
              <a:defRPr sz="3973"/>
            </a:lvl8pPr>
            <a:lvl9pPr marL="9082845" indent="0" algn="ctr">
              <a:buNone/>
              <a:defRPr sz="397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1D8B9-59DC-0EA0-2DE3-3A2F009F0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7E4C-F265-4DE5-9B72-C7716F096577}" type="datetimeFigureOut">
              <a:rPr lang="en-US" smtClean="0"/>
              <a:pPr/>
              <a:t>19-Feb-24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4509F-F8FF-0645-E9A1-1B2F8D90F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42F05-223C-2886-4F52-7424E649A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B2D0-7695-4D67-845A-5470744EBB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91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4666A-7F52-6489-1A6F-7EDD04526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69C5A0-F006-12AD-B1F1-F17E7A314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6A429-CC7F-3BD5-F392-0D1507658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7E4C-F265-4DE5-9B72-C7716F096577}" type="datetimeFigureOut">
              <a:rPr lang="en-US" smtClean="0"/>
              <a:pPr/>
              <a:t>19-Feb-24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2963A-A252-D455-875A-1CD65FEF4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672E4-9161-9E4E-65DD-FBA1CBE59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B2D0-7695-4D67-845A-5470744EBB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D74A49-D3D0-320F-7416-32DACA6658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21665699" y="2278904"/>
            <a:ext cx="6528093" cy="362742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0D7B35-43C3-0A31-233F-5736009D8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081421" y="2278904"/>
            <a:ext cx="19205838" cy="362742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F3466-308A-669F-62D5-A688B0535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7E4C-F265-4DE5-9B72-C7716F096577}" type="datetimeFigureOut">
              <a:rPr lang="en-US" smtClean="0"/>
              <a:pPr/>
              <a:t>19-Feb-24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27206-6971-A56C-F2DA-1E7607E14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B48BF-3591-7970-3202-19EEFBFA5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B2D0-7695-4D67-845A-5470744EBB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5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D21C0-862F-FAC9-6BFA-97D9640BC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C6B12-AA45-7FA6-992F-1081F9513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EF439-C962-26B8-8CF6-BC70C876A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7E4C-F265-4DE5-9B72-C7716F096577}" type="datetimeFigureOut">
              <a:rPr lang="en-US" smtClean="0"/>
              <a:pPr/>
              <a:t>19-Feb-24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68A07-CF76-80E3-5906-3826A1D6C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B80B2-E371-CFF5-8179-091D06995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B2D0-7695-4D67-845A-5470744EBB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2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95A5-8B7B-A2B9-280A-34F2F93EB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5653" y="10671222"/>
            <a:ext cx="26112371" cy="17805174"/>
          </a:xfrm>
        </p:spPr>
        <p:txBody>
          <a:bodyPr anchor="b"/>
          <a:lstStyle>
            <a:lvl1pPr>
              <a:defRPr sz="149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A9954-D3CB-9611-E808-BFD8A26C3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5653" y="28644839"/>
            <a:ext cx="26112371" cy="9363321"/>
          </a:xfrm>
        </p:spPr>
        <p:txBody>
          <a:bodyPr/>
          <a:lstStyle>
            <a:lvl1pPr marL="0" indent="0">
              <a:buNone/>
              <a:defRPr sz="5960">
                <a:solidFill>
                  <a:schemeClr val="tx1">
                    <a:tint val="82000"/>
                  </a:schemeClr>
                </a:solidFill>
              </a:defRPr>
            </a:lvl1pPr>
            <a:lvl2pPr marL="1135356" indent="0">
              <a:buNone/>
              <a:defRPr sz="4967">
                <a:solidFill>
                  <a:schemeClr val="tx1">
                    <a:tint val="82000"/>
                  </a:schemeClr>
                </a:solidFill>
              </a:defRPr>
            </a:lvl2pPr>
            <a:lvl3pPr marL="2270711" indent="0">
              <a:buNone/>
              <a:defRPr sz="4470">
                <a:solidFill>
                  <a:schemeClr val="tx1">
                    <a:tint val="82000"/>
                  </a:schemeClr>
                </a:solidFill>
              </a:defRPr>
            </a:lvl3pPr>
            <a:lvl4pPr marL="3406067" indent="0">
              <a:buNone/>
              <a:defRPr sz="3973">
                <a:solidFill>
                  <a:schemeClr val="tx1">
                    <a:tint val="82000"/>
                  </a:schemeClr>
                </a:solidFill>
              </a:defRPr>
            </a:lvl4pPr>
            <a:lvl5pPr marL="4541422" indent="0">
              <a:buNone/>
              <a:defRPr sz="3973">
                <a:solidFill>
                  <a:schemeClr val="tx1">
                    <a:tint val="82000"/>
                  </a:schemeClr>
                </a:solidFill>
              </a:defRPr>
            </a:lvl5pPr>
            <a:lvl6pPr marL="5676778" indent="0">
              <a:buNone/>
              <a:defRPr sz="3973">
                <a:solidFill>
                  <a:schemeClr val="tx1">
                    <a:tint val="82000"/>
                  </a:schemeClr>
                </a:solidFill>
              </a:defRPr>
            </a:lvl6pPr>
            <a:lvl7pPr marL="6812134" indent="0">
              <a:buNone/>
              <a:defRPr sz="3973">
                <a:solidFill>
                  <a:schemeClr val="tx1">
                    <a:tint val="82000"/>
                  </a:schemeClr>
                </a:solidFill>
              </a:defRPr>
            </a:lvl7pPr>
            <a:lvl8pPr marL="7947489" indent="0">
              <a:buNone/>
              <a:defRPr sz="3973">
                <a:solidFill>
                  <a:schemeClr val="tx1">
                    <a:tint val="82000"/>
                  </a:schemeClr>
                </a:solidFill>
              </a:defRPr>
            </a:lvl8pPr>
            <a:lvl9pPr marL="9082845" indent="0">
              <a:buNone/>
              <a:defRPr sz="397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5C6DD-2BF8-3FA5-4C31-C74DD065C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7E4C-F265-4DE5-9B72-C7716F096577}" type="datetimeFigureOut">
              <a:rPr lang="en-US" smtClean="0"/>
              <a:pPr/>
              <a:t>19-Feb-24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6DFDF-52A4-9E63-6BCC-ED2943058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EB888-ED08-7BEF-A727-C5AEF27B8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B2D0-7695-4D67-845A-5470744EBB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6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5FE27-79B1-C34E-2E4C-42A282CD1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FD67A-51DD-53CA-3378-C5DAC7FDC0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AA3818-7F54-F9DC-1BDF-4FB576A39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1E4D9-AFAB-25BB-5910-CFE07088C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7E4C-F265-4DE5-9B72-C7716F096577}" type="datetimeFigureOut">
              <a:rPr lang="en-US" smtClean="0"/>
              <a:pPr/>
              <a:t>19-Feb-24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DF0F9-84CD-CFE6-8753-67EF9B60D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A3FE7-0A54-0E8C-E6BB-821E9687E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B2D0-7695-4D67-845A-5470744EBB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0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10244-3E59-40C9-69E2-CFAB30ABA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364" y="2278908"/>
            <a:ext cx="26112371" cy="82734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7401D-16CE-C268-52BB-CD0C63FBA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5366" y="10492869"/>
            <a:ext cx="12807833" cy="5142394"/>
          </a:xfrm>
        </p:spPr>
        <p:txBody>
          <a:bodyPr anchor="b"/>
          <a:lstStyle>
            <a:lvl1pPr marL="0" indent="0">
              <a:buNone/>
              <a:defRPr sz="5960" b="1"/>
            </a:lvl1pPr>
            <a:lvl2pPr marL="1135356" indent="0">
              <a:buNone/>
              <a:defRPr sz="4967" b="1"/>
            </a:lvl2pPr>
            <a:lvl3pPr marL="2270711" indent="0">
              <a:buNone/>
              <a:defRPr sz="4470" b="1"/>
            </a:lvl3pPr>
            <a:lvl4pPr marL="3406067" indent="0">
              <a:buNone/>
              <a:defRPr sz="3973" b="1"/>
            </a:lvl4pPr>
            <a:lvl5pPr marL="4541422" indent="0">
              <a:buNone/>
              <a:defRPr sz="3973" b="1"/>
            </a:lvl5pPr>
            <a:lvl6pPr marL="5676778" indent="0">
              <a:buNone/>
              <a:defRPr sz="3973" b="1"/>
            </a:lvl6pPr>
            <a:lvl7pPr marL="6812134" indent="0">
              <a:buNone/>
              <a:defRPr sz="3973" b="1"/>
            </a:lvl7pPr>
            <a:lvl8pPr marL="7947489" indent="0">
              <a:buNone/>
              <a:defRPr sz="3973" b="1"/>
            </a:lvl8pPr>
            <a:lvl9pPr marL="9082845" indent="0">
              <a:buNone/>
              <a:defRPr sz="39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AC794-8B88-0DAD-07F7-C9ECBB585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85366" y="15635263"/>
            <a:ext cx="12807833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C8DDDC-C9AB-3E2B-E691-32DAD922BB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5326827" y="10492869"/>
            <a:ext cx="12870909" cy="5142394"/>
          </a:xfrm>
        </p:spPr>
        <p:txBody>
          <a:bodyPr anchor="b"/>
          <a:lstStyle>
            <a:lvl1pPr marL="0" indent="0">
              <a:buNone/>
              <a:defRPr sz="5960" b="1"/>
            </a:lvl1pPr>
            <a:lvl2pPr marL="1135356" indent="0">
              <a:buNone/>
              <a:defRPr sz="4967" b="1"/>
            </a:lvl2pPr>
            <a:lvl3pPr marL="2270711" indent="0">
              <a:buNone/>
              <a:defRPr sz="4470" b="1"/>
            </a:lvl3pPr>
            <a:lvl4pPr marL="3406067" indent="0">
              <a:buNone/>
              <a:defRPr sz="3973" b="1"/>
            </a:lvl4pPr>
            <a:lvl5pPr marL="4541422" indent="0">
              <a:buNone/>
              <a:defRPr sz="3973" b="1"/>
            </a:lvl5pPr>
            <a:lvl6pPr marL="5676778" indent="0">
              <a:buNone/>
              <a:defRPr sz="3973" b="1"/>
            </a:lvl6pPr>
            <a:lvl7pPr marL="6812134" indent="0">
              <a:buNone/>
              <a:defRPr sz="3973" b="1"/>
            </a:lvl7pPr>
            <a:lvl8pPr marL="7947489" indent="0">
              <a:buNone/>
              <a:defRPr sz="3973" b="1"/>
            </a:lvl8pPr>
            <a:lvl9pPr marL="9082845" indent="0">
              <a:buNone/>
              <a:defRPr sz="39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6CF597-C86D-8FA9-5E94-E1B1645746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5326827" y="15635263"/>
            <a:ext cx="12870909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51AF9D-CA85-9514-AEC1-08E8D10C7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7E4C-F265-4DE5-9B72-C7716F096577}" type="datetimeFigureOut">
              <a:rPr lang="en-US" smtClean="0"/>
              <a:pPr/>
              <a:t>19-Feb-24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6E11B6-2C16-28B4-F814-C9052D1B7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B08310-DCD5-F585-FA69-F6272557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B2D0-7695-4D67-845A-5470744EBB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17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CAA0-24F7-BF2B-0E3B-26E192108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340D50-C006-D37D-DF79-C52204703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7E4C-F265-4DE5-9B72-C7716F096577}" type="datetimeFigureOut">
              <a:rPr lang="en-US" smtClean="0"/>
              <a:pPr/>
              <a:t>19-Feb-24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A6DFCE-B3F2-E308-DF52-CE7F2E78D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A27D9F-BFC6-1DB1-8247-A0E68FEF5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B2D0-7695-4D67-845A-5470744EBB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92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10495D-DED3-7DD2-3917-492465F9F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7E4C-F265-4DE5-9B72-C7716F096577}" type="datetimeFigureOut">
              <a:rPr lang="en-US" smtClean="0"/>
              <a:pPr/>
              <a:t>19-Feb-24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9714FC-6460-7DA6-8059-2348945B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BD46E-78D1-DE6B-572A-786782EA1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B2D0-7695-4D67-845A-5470744EBB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0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76E72-83F5-2BFF-7FA5-8F1488AED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366" y="2853584"/>
            <a:ext cx="9764543" cy="9987545"/>
          </a:xfrm>
        </p:spPr>
        <p:txBody>
          <a:bodyPr anchor="b"/>
          <a:lstStyle>
            <a:lvl1pPr>
              <a:defRPr sz="794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BA15C-CECA-4A44-878D-2FE0F89AB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0909" y="6162952"/>
            <a:ext cx="15326827" cy="30418415"/>
          </a:xfrm>
        </p:spPr>
        <p:txBody>
          <a:bodyPr/>
          <a:lstStyle>
            <a:lvl1pPr>
              <a:defRPr sz="7946"/>
            </a:lvl1pPr>
            <a:lvl2pPr>
              <a:defRPr sz="6953"/>
            </a:lvl2pPr>
            <a:lvl3pPr>
              <a:defRPr sz="5960"/>
            </a:lvl3pPr>
            <a:lvl4pPr>
              <a:defRPr sz="4967"/>
            </a:lvl4pPr>
            <a:lvl5pPr>
              <a:defRPr sz="4967"/>
            </a:lvl5pPr>
            <a:lvl6pPr>
              <a:defRPr sz="4967"/>
            </a:lvl6pPr>
            <a:lvl7pPr>
              <a:defRPr sz="4967"/>
            </a:lvl7pPr>
            <a:lvl8pPr>
              <a:defRPr sz="4967"/>
            </a:lvl8pPr>
            <a:lvl9pPr>
              <a:defRPr sz="49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52ED0-E4ED-E59F-0444-ABA484B6E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85366" y="12841129"/>
            <a:ext cx="9764543" cy="23789779"/>
          </a:xfrm>
        </p:spPr>
        <p:txBody>
          <a:bodyPr/>
          <a:lstStyle>
            <a:lvl1pPr marL="0" indent="0">
              <a:buNone/>
              <a:defRPr sz="3973"/>
            </a:lvl1pPr>
            <a:lvl2pPr marL="1135356" indent="0">
              <a:buNone/>
              <a:defRPr sz="3477"/>
            </a:lvl2pPr>
            <a:lvl3pPr marL="2270711" indent="0">
              <a:buNone/>
              <a:defRPr sz="2980"/>
            </a:lvl3pPr>
            <a:lvl4pPr marL="3406067" indent="0">
              <a:buNone/>
              <a:defRPr sz="2483"/>
            </a:lvl4pPr>
            <a:lvl5pPr marL="4541422" indent="0">
              <a:buNone/>
              <a:defRPr sz="2483"/>
            </a:lvl5pPr>
            <a:lvl6pPr marL="5676778" indent="0">
              <a:buNone/>
              <a:defRPr sz="2483"/>
            </a:lvl6pPr>
            <a:lvl7pPr marL="6812134" indent="0">
              <a:buNone/>
              <a:defRPr sz="2483"/>
            </a:lvl7pPr>
            <a:lvl8pPr marL="7947489" indent="0">
              <a:buNone/>
              <a:defRPr sz="2483"/>
            </a:lvl8pPr>
            <a:lvl9pPr marL="9082845" indent="0">
              <a:buNone/>
              <a:defRPr sz="24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92E1D-48D4-1513-693A-8D1DD72E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7E4C-F265-4DE5-9B72-C7716F096577}" type="datetimeFigureOut">
              <a:rPr lang="en-US" smtClean="0"/>
              <a:pPr/>
              <a:t>19-Feb-24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56A0D-58A3-8DA7-8131-97FBA7588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80CFE-173F-B1C2-637D-0700EA15B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B2D0-7695-4D67-845A-5470744EBB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65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E758D-E3FC-3524-1E70-A453AEC8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366" y="2853584"/>
            <a:ext cx="9764543" cy="9987545"/>
          </a:xfrm>
        </p:spPr>
        <p:txBody>
          <a:bodyPr anchor="b"/>
          <a:lstStyle>
            <a:lvl1pPr>
              <a:defRPr sz="794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70D5EC-8F68-9B0F-52F4-9F7CD00E07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2870909" y="6162952"/>
            <a:ext cx="15326827" cy="30418415"/>
          </a:xfrm>
        </p:spPr>
        <p:txBody>
          <a:bodyPr/>
          <a:lstStyle>
            <a:lvl1pPr marL="0" indent="0">
              <a:buNone/>
              <a:defRPr sz="7946"/>
            </a:lvl1pPr>
            <a:lvl2pPr marL="1135356" indent="0">
              <a:buNone/>
              <a:defRPr sz="6953"/>
            </a:lvl2pPr>
            <a:lvl3pPr marL="2270711" indent="0">
              <a:buNone/>
              <a:defRPr sz="5960"/>
            </a:lvl3pPr>
            <a:lvl4pPr marL="3406067" indent="0">
              <a:buNone/>
              <a:defRPr sz="4967"/>
            </a:lvl4pPr>
            <a:lvl5pPr marL="4541422" indent="0">
              <a:buNone/>
              <a:defRPr sz="4967"/>
            </a:lvl5pPr>
            <a:lvl6pPr marL="5676778" indent="0">
              <a:buNone/>
              <a:defRPr sz="4967"/>
            </a:lvl6pPr>
            <a:lvl7pPr marL="6812134" indent="0">
              <a:buNone/>
              <a:defRPr sz="4967"/>
            </a:lvl7pPr>
            <a:lvl8pPr marL="7947489" indent="0">
              <a:buNone/>
              <a:defRPr sz="4967"/>
            </a:lvl8pPr>
            <a:lvl9pPr marL="9082845" indent="0">
              <a:buNone/>
              <a:defRPr sz="4967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59A0C-A93D-7375-6037-C4450C7F9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85366" y="12841129"/>
            <a:ext cx="9764543" cy="23789779"/>
          </a:xfrm>
        </p:spPr>
        <p:txBody>
          <a:bodyPr/>
          <a:lstStyle>
            <a:lvl1pPr marL="0" indent="0">
              <a:buNone/>
              <a:defRPr sz="3973"/>
            </a:lvl1pPr>
            <a:lvl2pPr marL="1135356" indent="0">
              <a:buNone/>
              <a:defRPr sz="3477"/>
            </a:lvl2pPr>
            <a:lvl3pPr marL="2270711" indent="0">
              <a:buNone/>
              <a:defRPr sz="2980"/>
            </a:lvl3pPr>
            <a:lvl4pPr marL="3406067" indent="0">
              <a:buNone/>
              <a:defRPr sz="2483"/>
            </a:lvl4pPr>
            <a:lvl5pPr marL="4541422" indent="0">
              <a:buNone/>
              <a:defRPr sz="2483"/>
            </a:lvl5pPr>
            <a:lvl6pPr marL="5676778" indent="0">
              <a:buNone/>
              <a:defRPr sz="2483"/>
            </a:lvl6pPr>
            <a:lvl7pPr marL="6812134" indent="0">
              <a:buNone/>
              <a:defRPr sz="2483"/>
            </a:lvl7pPr>
            <a:lvl8pPr marL="7947489" indent="0">
              <a:buNone/>
              <a:defRPr sz="2483"/>
            </a:lvl8pPr>
            <a:lvl9pPr marL="9082845" indent="0">
              <a:buNone/>
              <a:defRPr sz="24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9DC25-DC0B-F184-6182-B5C8487E9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7E4C-F265-4DE5-9B72-C7716F096577}" type="datetimeFigureOut">
              <a:rPr lang="en-US" smtClean="0"/>
              <a:pPr/>
              <a:t>19-Feb-24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1A12B-4A8F-6C39-8FDB-9C8B700D8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887AD-BE50-1B41-4999-F30D1F58F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B2D0-7695-4D67-845A-5470744EBB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65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965BC0-735F-003F-79BE-3C8E36043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421" y="2278908"/>
            <a:ext cx="26112371" cy="8273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8E63F-8DCC-F917-A80F-21BC477A7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2E820-218A-A633-BA7D-555EC1914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081421" y="39672750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C97E4C-F265-4DE5-9B72-C7716F096577}" type="datetimeFigureOut">
              <a:rPr lang="en-US" smtClean="0"/>
              <a:pPr/>
              <a:t>19-Feb-24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116AC-C017-0A2D-40E9-972680F4F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28665" y="39672750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9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9BF9B-24B0-183A-585C-FE15341D19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381869" y="39672750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20B2D0-7695-4D67-845A-5470744EBB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52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270711" rtl="0" eaLnBrk="1" latinLnBrk="0" hangingPunct="1">
        <a:lnSpc>
          <a:spcPct val="90000"/>
        </a:lnSpc>
        <a:spcBef>
          <a:spcPct val="0"/>
        </a:spcBef>
        <a:buNone/>
        <a:defRPr sz="109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7678" indent="-567678" algn="l" defTabSz="2270711" rtl="0" eaLnBrk="1" latinLnBrk="0" hangingPunct="1">
        <a:lnSpc>
          <a:spcPct val="90000"/>
        </a:lnSpc>
        <a:spcBef>
          <a:spcPts val="2483"/>
        </a:spcBef>
        <a:buFont typeface="Arial" panose="020B0604020202020204" pitchFamily="34" charset="0"/>
        <a:buChar char="•"/>
        <a:defRPr sz="6953" kern="1200">
          <a:solidFill>
            <a:schemeClr val="tx1"/>
          </a:solidFill>
          <a:latin typeface="+mn-lt"/>
          <a:ea typeface="+mn-ea"/>
          <a:cs typeface="+mn-cs"/>
        </a:defRPr>
      </a:lvl1pPr>
      <a:lvl2pPr marL="1703033" indent="-567678" algn="l" defTabSz="2270711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2838389" indent="-567678" algn="l" defTabSz="2270711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967" kern="1200">
          <a:solidFill>
            <a:schemeClr val="tx1"/>
          </a:solidFill>
          <a:latin typeface="+mn-lt"/>
          <a:ea typeface="+mn-ea"/>
          <a:cs typeface="+mn-cs"/>
        </a:defRPr>
      </a:lvl3pPr>
      <a:lvl4pPr marL="3973745" indent="-567678" algn="l" defTabSz="2270711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4pPr>
      <a:lvl5pPr marL="5109100" indent="-567678" algn="l" defTabSz="2270711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5pPr>
      <a:lvl6pPr marL="6244456" indent="-567678" algn="l" defTabSz="2270711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6pPr>
      <a:lvl7pPr marL="7379812" indent="-567678" algn="l" defTabSz="2270711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7pPr>
      <a:lvl8pPr marL="8515167" indent="-567678" algn="l" defTabSz="2270711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8pPr>
      <a:lvl9pPr marL="9650523" indent="-567678" algn="l" defTabSz="2270711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70711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1pPr>
      <a:lvl2pPr marL="1135356" algn="l" defTabSz="2270711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2pPr>
      <a:lvl3pPr marL="2270711" algn="l" defTabSz="2270711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3pPr>
      <a:lvl4pPr marL="3406067" algn="l" defTabSz="2270711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4pPr>
      <a:lvl5pPr marL="4541422" algn="l" defTabSz="2270711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5pPr>
      <a:lvl6pPr marL="5676778" algn="l" defTabSz="2270711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6pPr>
      <a:lvl7pPr marL="6812134" algn="l" defTabSz="2270711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7pPr>
      <a:lvl8pPr marL="7947489" algn="l" defTabSz="2270711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8pPr>
      <a:lvl9pPr marL="9082845" algn="l" defTabSz="2270711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21" Type="http://schemas.openxmlformats.org/officeDocument/2006/relationships/image" Target="../media/image19.svg"/><Relationship Id="rId34" Type="http://schemas.openxmlformats.org/officeDocument/2006/relationships/image" Target="../media/image32.svg"/><Relationship Id="rId42" Type="http://schemas.openxmlformats.org/officeDocument/2006/relationships/image" Target="../media/image40.svg"/><Relationship Id="rId47" Type="http://schemas.openxmlformats.org/officeDocument/2006/relationships/image" Target="../media/image45.svg"/><Relationship Id="rId50" Type="http://schemas.openxmlformats.org/officeDocument/2006/relationships/image" Target="../media/image48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9" Type="http://schemas.openxmlformats.org/officeDocument/2006/relationships/image" Target="../media/image27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svg"/><Relationship Id="rId37" Type="http://schemas.openxmlformats.org/officeDocument/2006/relationships/image" Target="../media/image35.png"/><Relationship Id="rId40" Type="http://schemas.openxmlformats.org/officeDocument/2006/relationships/image" Target="../media/image38.svg"/><Relationship Id="rId45" Type="http://schemas.openxmlformats.org/officeDocument/2006/relationships/image" Target="../media/image43.sv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23" Type="http://schemas.openxmlformats.org/officeDocument/2006/relationships/image" Target="../media/image21.svg"/><Relationship Id="rId28" Type="http://schemas.openxmlformats.org/officeDocument/2006/relationships/image" Target="../media/image26.png"/><Relationship Id="rId36" Type="http://schemas.openxmlformats.org/officeDocument/2006/relationships/image" Target="../media/image34.svg"/><Relationship Id="rId49" Type="http://schemas.openxmlformats.org/officeDocument/2006/relationships/image" Target="../media/image47.svg"/><Relationship Id="rId10" Type="http://schemas.openxmlformats.org/officeDocument/2006/relationships/image" Target="../media/image8.svg"/><Relationship Id="rId19" Type="http://schemas.openxmlformats.org/officeDocument/2006/relationships/image" Target="../media/image17.svg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svg"/><Relationship Id="rId30" Type="http://schemas.openxmlformats.org/officeDocument/2006/relationships/image" Target="../media/image28.svg"/><Relationship Id="rId35" Type="http://schemas.openxmlformats.org/officeDocument/2006/relationships/image" Target="../media/image33.png"/><Relationship Id="rId43" Type="http://schemas.openxmlformats.org/officeDocument/2006/relationships/image" Target="../media/image41.png"/><Relationship Id="rId48" Type="http://schemas.openxmlformats.org/officeDocument/2006/relationships/image" Target="../media/image46.png"/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5" Type="http://schemas.openxmlformats.org/officeDocument/2006/relationships/image" Target="../media/image23.svg"/><Relationship Id="rId33" Type="http://schemas.openxmlformats.org/officeDocument/2006/relationships/image" Target="../media/image31.png"/><Relationship Id="rId38" Type="http://schemas.openxmlformats.org/officeDocument/2006/relationships/image" Target="../media/image36.svg"/><Relationship Id="rId46" Type="http://schemas.openxmlformats.org/officeDocument/2006/relationships/image" Target="../media/image44.png"/><Relationship Id="rId20" Type="http://schemas.openxmlformats.org/officeDocument/2006/relationships/image" Target="../media/image18.png"/><Relationship Id="rId41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122E4D69-73C3-A986-2FFA-E7B20CDE8EFD}"/>
              </a:ext>
            </a:extLst>
          </p:cNvPr>
          <p:cNvSpPr/>
          <p:nvPr/>
        </p:nvSpPr>
        <p:spPr>
          <a:xfrm rot="10800000" flipV="1">
            <a:off x="20734546" y="20042249"/>
            <a:ext cx="9177095" cy="15228753"/>
          </a:xfrm>
          <a:prstGeom prst="round2DiagRect">
            <a:avLst/>
          </a:prstGeom>
          <a:solidFill>
            <a:srgbClr val="EBE5FF"/>
          </a:solidFill>
          <a:ln>
            <a:solidFill>
              <a:srgbClr val="835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48" name="Rectangle: Rounded Corners 247">
            <a:extLst>
              <a:ext uri="{FF2B5EF4-FFF2-40B4-BE49-F238E27FC236}">
                <a16:creationId xmlns:a16="http://schemas.microsoft.com/office/drawing/2014/main" id="{D13A40BC-066D-2EEA-79D9-22FF5B4B3159}"/>
              </a:ext>
            </a:extLst>
          </p:cNvPr>
          <p:cNvSpPr/>
          <p:nvPr/>
        </p:nvSpPr>
        <p:spPr>
          <a:xfrm>
            <a:off x="6650854" y="36578869"/>
            <a:ext cx="17193109" cy="4356108"/>
          </a:xfrm>
          <a:prstGeom prst="roundRect">
            <a:avLst/>
          </a:prstGeom>
          <a:solidFill>
            <a:srgbClr val="DCEAF7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>
              <a:solidFill>
                <a:srgbClr val="0070C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3026C2E-D84B-CF9B-256A-EAE3EEE0E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3491" y="2474332"/>
            <a:ext cx="5829590" cy="30459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22A1E2-8CC6-6CF3-4D46-B4A499B17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54913" y="66571"/>
            <a:ext cx="4027925" cy="3223023"/>
          </a:xfrm>
          <a:prstGeom prst="rect">
            <a:avLst/>
          </a:prstGeom>
        </p:spPr>
      </p:pic>
      <p:sp>
        <p:nvSpPr>
          <p:cNvPr id="2075" name="Rectangle: Diagonal Corners Rounded 2074">
            <a:extLst>
              <a:ext uri="{FF2B5EF4-FFF2-40B4-BE49-F238E27FC236}">
                <a16:creationId xmlns:a16="http://schemas.microsoft.com/office/drawing/2014/main" id="{09EDDF03-D563-59E9-1BD8-ED273337E1D6}"/>
              </a:ext>
            </a:extLst>
          </p:cNvPr>
          <p:cNvSpPr/>
          <p:nvPr/>
        </p:nvSpPr>
        <p:spPr>
          <a:xfrm rot="10800000" flipV="1">
            <a:off x="294703" y="20042249"/>
            <a:ext cx="19975800" cy="15228753"/>
          </a:xfrm>
          <a:prstGeom prst="round2DiagRect">
            <a:avLst/>
          </a:prstGeom>
          <a:solidFill>
            <a:srgbClr val="EBE5FF"/>
          </a:solidFill>
          <a:ln>
            <a:solidFill>
              <a:srgbClr val="835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51" name="Rectangle: Rounded Corners 250">
            <a:extLst>
              <a:ext uri="{FF2B5EF4-FFF2-40B4-BE49-F238E27FC236}">
                <a16:creationId xmlns:a16="http://schemas.microsoft.com/office/drawing/2014/main" id="{B0038068-00E7-F7E7-5D58-EBC77D73E8A1}"/>
              </a:ext>
            </a:extLst>
          </p:cNvPr>
          <p:cNvSpPr/>
          <p:nvPr/>
        </p:nvSpPr>
        <p:spPr>
          <a:xfrm>
            <a:off x="13545841" y="6215302"/>
            <a:ext cx="16365801" cy="13126874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>
              <a:solidFill>
                <a:srgbClr val="0070C0"/>
              </a:solidFill>
            </a:endParaRPr>
          </a:p>
        </p:txBody>
      </p:sp>
      <p:sp>
        <p:nvSpPr>
          <p:cNvPr id="249" name="Rectangle: Rounded Corners 248">
            <a:extLst>
              <a:ext uri="{FF2B5EF4-FFF2-40B4-BE49-F238E27FC236}">
                <a16:creationId xmlns:a16="http://schemas.microsoft.com/office/drawing/2014/main" id="{76D83413-AA97-B7F8-1F5F-BBF0DFCE404D}"/>
              </a:ext>
            </a:extLst>
          </p:cNvPr>
          <p:cNvSpPr/>
          <p:nvPr/>
        </p:nvSpPr>
        <p:spPr>
          <a:xfrm>
            <a:off x="294704" y="13331148"/>
            <a:ext cx="12798871" cy="6011028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solidFill>
                <a:srgbClr val="0070C0"/>
              </a:solidFill>
            </a:endParaRPr>
          </a:p>
        </p:txBody>
      </p:sp>
      <p:sp>
        <p:nvSpPr>
          <p:cNvPr id="250" name="Rectangle: Rounded Corners 249">
            <a:extLst>
              <a:ext uri="{FF2B5EF4-FFF2-40B4-BE49-F238E27FC236}">
                <a16:creationId xmlns:a16="http://schemas.microsoft.com/office/drawing/2014/main" id="{5BA2FAA4-4CD3-6FA2-DADC-B903EA1B84AA}"/>
              </a:ext>
            </a:extLst>
          </p:cNvPr>
          <p:cNvSpPr/>
          <p:nvPr/>
        </p:nvSpPr>
        <p:spPr>
          <a:xfrm>
            <a:off x="294704" y="6217039"/>
            <a:ext cx="12798871" cy="638308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479" name="Cylinder 478">
            <a:extLst>
              <a:ext uri="{FF2B5EF4-FFF2-40B4-BE49-F238E27FC236}">
                <a16:creationId xmlns:a16="http://schemas.microsoft.com/office/drawing/2014/main" id="{6C63F1E1-1BC1-937E-5BD5-D22B059A8407}"/>
              </a:ext>
            </a:extLst>
          </p:cNvPr>
          <p:cNvSpPr/>
          <p:nvPr/>
        </p:nvSpPr>
        <p:spPr>
          <a:xfrm>
            <a:off x="1140006" y="15557525"/>
            <a:ext cx="826585" cy="807191"/>
          </a:xfrm>
          <a:prstGeom prst="ca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432762" y="-109970"/>
            <a:ext cx="21408086" cy="375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0070" tIns="30035" rIns="60070" bIns="30035" numCol="1" anchor="ctr" anchorCtr="0" compatLnSpc="1">
            <a:prstTxWarp prst="textNoShape">
              <a:avLst/>
            </a:prstTxWarp>
            <a:spAutoFit/>
          </a:bodyPr>
          <a:lstStyle/>
          <a:p>
            <a:pPr defTabSz="600756">
              <a:spcBef>
                <a:spcPct val="0"/>
              </a:spcBef>
            </a:pPr>
            <a:r>
              <a:rPr lang="en-US" sz="12000" b="1" dirty="0">
                <a:latin typeface="Candara" panose="020E0502030303020204" pitchFamily="34" charset="0"/>
                <a:ea typeface="Cambria" panose="02040503050406030204" pitchFamily="18" charset="0"/>
              </a:rPr>
              <a:t>Personalized Medicine Through Personal Data Pods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518F4F5-D051-974A-B15A-FC8F5525BC4C}"/>
              </a:ext>
            </a:extLst>
          </p:cNvPr>
          <p:cNvSpPr txBox="1"/>
          <p:nvPr/>
        </p:nvSpPr>
        <p:spPr>
          <a:xfrm>
            <a:off x="11518310" y="41492545"/>
            <a:ext cx="6979988" cy="382110"/>
          </a:xfrm>
          <a:prstGeom prst="rect">
            <a:avLst/>
          </a:prstGeom>
          <a:noFill/>
        </p:spPr>
        <p:txBody>
          <a:bodyPr wrap="square" lIns="63073" tIns="31537" rIns="63073" bIns="31537" rtlCol="0" anchor="ctr">
            <a:spAutoFit/>
          </a:bodyPr>
          <a:lstStyle/>
          <a:p>
            <a:r>
              <a:rPr lang="en-US" sz="2069" dirty="0"/>
              <a:t>Funding provided from VITO NV (UG_PhD_2303_contract)</a:t>
            </a:r>
            <a:endParaRPr lang="en-US" sz="2069" baseline="-250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F6D5A33-96BC-474B-A8E8-4ACF69E78591}"/>
              </a:ext>
            </a:extLst>
          </p:cNvPr>
          <p:cNvSpPr txBox="1"/>
          <p:nvPr/>
        </p:nvSpPr>
        <p:spPr>
          <a:xfrm>
            <a:off x="844941" y="6304284"/>
            <a:ext cx="11959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00" b="1" dirty="0">
                <a:latin typeface="Cambria" panose="02040503050406030204" pitchFamily="18" charset="0"/>
                <a:ea typeface="Cambria" panose="02040503050406030204" pitchFamily="18" charset="0"/>
              </a:rPr>
              <a:t>Scalable Personalized Medicine?</a:t>
            </a:r>
          </a:p>
        </p:txBody>
      </p:sp>
      <p:pic>
        <p:nvPicPr>
          <p:cNvPr id="13" name="Picture 12" descr="A black and white logo&#10;&#10;Description automatically generated">
            <a:extLst>
              <a:ext uri="{FF2B5EF4-FFF2-40B4-BE49-F238E27FC236}">
                <a16:creationId xmlns:a16="http://schemas.microsoft.com/office/drawing/2014/main" id="{99ECC670-7EA5-5F0A-314F-2F2F9FAA8C2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2687" y="752323"/>
            <a:ext cx="3717389" cy="172562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7C61FE0-0E91-2E60-214E-6CF92D142629}"/>
              </a:ext>
            </a:extLst>
          </p:cNvPr>
          <p:cNvCxnSpPr>
            <a:cxnSpLocks/>
          </p:cNvCxnSpPr>
          <p:nvPr/>
        </p:nvCxnSpPr>
        <p:spPr>
          <a:xfrm>
            <a:off x="209084" y="5785407"/>
            <a:ext cx="29857045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Rectangle 1">
            <a:extLst>
              <a:ext uri="{FF2B5EF4-FFF2-40B4-BE49-F238E27FC236}">
                <a16:creationId xmlns:a16="http://schemas.microsoft.com/office/drawing/2014/main" id="{5745C853-ECCC-F976-AA9E-A5DAD8669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12" y="3681634"/>
            <a:ext cx="21441635" cy="67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0070" tIns="30035" rIns="60070" bIns="30035" numCol="1" anchor="ctr" anchorCtr="0" compatLnSpc="1">
            <a:prstTxWarp prst="textNoShape">
              <a:avLst/>
            </a:prstTxWarp>
            <a:spAutoFit/>
          </a:bodyPr>
          <a:lstStyle/>
          <a:p>
            <a:pPr defTabSz="600756">
              <a:spcBef>
                <a:spcPts val="1200"/>
              </a:spcBef>
            </a:pPr>
            <a:r>
              <a:rPr lang="en-US" sz="4000" dirty="0">
                <a:solidFill>
                  <a:srgbClr val="0070C0"/>
                </a:solidFill>
                <a:latin typeface="Century" panose="02040604050505020304" pitchFamily="18" charset="0"/>
                <a:cs typeface="Arial" pitchFamily="34" charset="0"/>
              </a:rPr>
              <a:t>Elias Crum</a:t>
            </a:r>
            <a:r>
              <a:rPr lang="en-US" sz="4000" baseline="30000" dirty="0">
                <a:solidFill>
                  <a:srgbClr val="0070C0"/>
                </a:solidFill>
                <a:latin typeface="Century" panose="02040604050505020304" pitchFamily="18" charset="0"/>
                <a:cs typeface="Arial" pitchFamily="34" charset="0"/>
              </a:rPr>
              <a:t>1,2</a:t>
            </a:r>
            <a:r>
              <a:rPr lang="en-US" sz="4000" dirty="0">
                <a:solidFill>
                  <a:srgbClr val="0070C0"/>
                </a:solidFill>
                <a:latin typeface="Century" panose="02040604050505020304" pitchFamily="18" charset="0"/>
                <a:cs typeface="Arial" pitchFamily="34" charset="0"/>
              </a:rPr>
              <a:t>, Ruben Taelman</a:t>
            </a:r>
            <a:r>
              <a:rPr lang="en-US" sz="4000" baseline="30000" dirty="0">
                <a:solidFill>
                  <a:srgbClr val="0070C0"/>
                </a:solidFill>
                <a:latin typeface="Century" panose="02040604050505020304" pitchFamily="18" charset="0"/>
                <a:cs typeface="Arial" pitchFamily="34" charset="0"/>
              </a:rPr>
              <a:t>1</a:t>
            </a:r>
            <a:r>
              <a:rPr lang="en-US" sz="4000" dirty="0">
                <a:solidFill>
                  <a:srgbClr val="0070C0"/>
                </a:solidFill>
                <a:latin typeface="Century" panose="02040604050505020304" pitchFamily="18" charset="0"/>
                <a:cs typeface="Arial" pitchFamily="34" charset="0"/>
              </a:rPr>
              <a:t>, Bart Buelens</a:t>
            </a:r>
            <a:r>
              <a:rPr lang="en-US" sz="4000" baseline="30000" dirty="0">
                <a:solidFill>
                  <a:srgbClr val="0070C0"/>
                </a:solidFill>
                <a:latin typeface="Century" panose="02040604050505020304" pitchFamily="18" charset="0"/>
                <a:cs typeface="Arial" pitchFamily="34" charset="0"/>
              </a:rPr>
              <a:t>2</a:t>
            </a:r>
            <a:r>
              <a:rPr lang="en-US" sz="4000" dirty="0">
                <a:solidFill>
                  <a:srgbClr val="0070C0"/>
                </a:solidFill>
                <a:latin typeface="Century" panose="02040604050505020304" pitchFamily="18" charset="0"/>
                <a:cs typeface="Arial" pitchFamily="34" charset="0"/>
              </a:rPr>
              <a:t>, Gökhan Ertaylan</a:t>
            </a:r>
            <a:r>
              <a:rPr lang="en-US" sz="4000" baseline="30000" dirty="0">
                <a:solidFill>
                  <a:srgbClr val="0070C0"/>
                </a:solidFill>
                <a:latin typeface="Century" panose="02040604050505020304" pitchFamily="18" charset="0"/>
                <a:cs typeface="Arial" pitchFamily="34" charset="0"/>
              </a:rPr>
              <a:t>2</a:t>
            </a:r>
            <a:r>
              <a:rPr lang="en-US" sz="4000" dirty="0">
                <a:solidFill>
                  <a:srgbClr val="0070C0"/>
                </a:solidFill>
                <a:latin typeface="Century" panose="02040604050505020304" pitchFamily="18" charset="0"/>
                <a:cs typeface="Arial" pitchFamily="34" charset="0"/>
              </a:rPr>
              <a:t> and Ruben Verborgh</a:t>
            </a:r>
            <a:r>
              <a:rPr lang="en-US" sz="4000" baseline="30000" dirty="0">
                <a:solidFill>
                  <a:srgbClr val="0070C0"/>
                </a:solidFill>
                <a:latin typeface="Century" panose="02040604050505020304" pitchFamily="18" charset="0"/>
                <a:cs typeface="Arial" pitchFamily="34" charset="0"/>
              </a:rPr>
              <a:t>1</a:t>
            </a:r>
            <a:endParaRPr lang="en-US" sz="3000" i="1" dirty="0">
              <a:latin typeface="Century" panose="02040604050505020304" pitchFamily="18" charset="0"/>
              <a:cs typeface="Arial" pitchFamily="34" charset="0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7D495E8E-868A-4443-1561-8BCCFFE72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23" y="4509259"/>
            <a:ext cx="21441635" cy="983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0070" tIns="30035" rIns="60070" bIns="30035" numCol="1" anchor="ctr" anchorCtr="0" compatLnSpc="1">
            <a:prstTxWarp prst="textNoShape">
              <a:avLst/>
            </a:prstTxWarp>
            <a:spAutoFit/>
          </a:bodyPr>
          <a:lstStyle/>
          <a:p>
            <a:pPr defTabSz="600756">
              <a:spcBef>
                <a:spcPts val="1200"/>
              </a:spcBef>
            </a:pPr>
            <a:r>
              <a:rPr lang="en-US" sz="3000" i="1" baseline="30000" dirty="0">
                <a:latin typeface="Century" panose="02040604050505020304" pitchFamily="18" charset="0"/>
              </a:rPr>
              <a:t>1</a:t>
            </a:r>
            <a:r>
              <a:rPr lang="en-US" sz="3000" i="1" dirty="0">
                <a:latin typeface="Century" panose="02040604050505020304" pitchFamily="18" charset="0"/>
              </a:rPr>
              <a:t>IDLab, Department of Electronics and Information Systems, Ghent University – </a:t>
            </a:r>
            <a:r>
              <a:rPr lang="en-US" sz="3000" i="1" dirty="0" err="1">
                <a:latin typeface="Century" panose="02040604050505020304" pitchFamily="18" charset="0"/>
              </a:rPr>
              <a:t>imec</a:t>
            </a:r>
            <a:r>
              <a:rPr lang="en-US" sz="3000" i="1" dirty="0">
                <a:latin typeface="Century" panose="02040604050505020304" pitchFamily="18" charset="0"/>
              </a:rPr>
              <a:t>, Belgium</a:t>
            </a:r>
            <a:br>
              <a:rPr lang="en-US" sz="3000" i="1" dirty="0">
                <a:latin typeface="Century" panose="02040604050505020304" pitchFamily="18" charset="0"/>
              </a:rPr>
            </a:br>
            <a:r>
              <a:rPr lang="en-US" sz="3000" i="1" baseline="30000" dirty="0">
                <a:latin typeface="Century" panose="02040604050505020304" pitchFamily="18" charset="0"/>
              </a:rPr>
              <a:t>2</a:t>
            </a:r>
            <a:r>
              <a:rPr lang="en-US" sz="3000" i="1" dirty="0">
                <a:latin typeface="Century" panose="02040604050505020304" pitchFamily="18" charset="0"/>
              </a:rPr>
              <a:t>Flemish institute for Technological Research (VITO) Mol, Belgium</a:t>
            </a:r>
            <a:endParaRPr lang="en-US" sz="3000" i="1" dirty="0">
              <a:latin typeface="Century" panose="02040604050505020304" pitchFamily="18" charset="0"/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3960B5D-86C7-29B9-13B0-0BF8CA5FE22E}"/>
              </a:ext>
            </a:extLst>
          </p:cNvPr>
          <p:cNvSpPr txBox="1"/>
          <p:nvPr/>
        </p:nvSpPr>
        <p:spPr>
          <a:xfrm>
            <a:off x="441684" y="20101687"/>
            <a:ext cx="100762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Cambria" panose="02040503050406030204" pitchFamily="18" charset="0"/>
                <a:ea typeface="Cambria" panose="02040503050406030204" pitchFamily="18" charset="0"/>
              </a:rPr>
              <a:t>A Patient-centric Approach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B80D0D-6B4C-9899-E20C-C71B667F77A6}"/>
              </a:ext>
            </a:extLst>
          </p:cNvPr>
          <p:cNvSpPr txBox="1"/>
          <p:nvPr/>
        </p:nvSpPr>
        <p:spPr>
          <a:xfrm>
            <a:off x="7011513" y="36777361"/>
            <a:ext cx="6568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00" b="1" dirty="0">
                <a:latin typeface="Cambria" panose="02040503050406030204" pitchFamily="18" charset="0"/>
                <a:ea typeface="Cambria" panose="02040503050406030204" pitchFamily="18" charset="0"/>
              </a:rPr>
              <a:t>Future Directions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13B910E-BA6A-3810-987A-FA42F759B032}"/>
              </a:ext>
            </a:extLst>
          </p:cNvPr>
          <p:cNvSpPr/>
          <p:nvPr/>
        </p:nvSpPr>
        <p:spPr>
          <a:xfrm>
            <a:off x="1395687" y="23110517"/>
            <a:ext cx="7164109" cy="6443113"/>
          </a:xfrm>
          <a:prstGeom prst="roundRect">
            <a:avLst/>
          </a:prstGeom>
          <a:noFill/>
          <a:ln w="57150">
            <a:solidFill>
              <a:srgbClr val="835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39" name="Graphic 38" descr="Euro with solid fill">
            <a:extLst>
              <a:ext uri="{FF2B5EF4-FFF2-40B4-BE49-F238E27FC236}">
                <a16:creationId xmlns:a16="http://schemas.microsoft.com/office/drawing/2014/main" id="{95368008-10DD-46A4-BEC9-B7C39B9220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7384" y="7552199"/>
            <a:ext cx="568252" cy="56825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40AB1F7-C70D-7C26-AF90-02FEDC13F865}"/>
              </a:ext>
            </a:extLst>
          </p:cNvPr>
          <p:cNvSpPr txBox="1"/>
          <p:nvPr/>
        </p:nvSpPr>
        <p:spPr>
          <a:xfrm>
            <a:off x="772900" y="13446034"/>
            <a:ext cx="122324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Cambria" panose="02040503050406030204" pitchFamily="18" charset="0"/>
                <a:ea typeface="Cambria" panose="02040503050406030204" pitchFamily="18" charset="0"/>
              </a:rPr>
              <a:t>Personal Genome Sequence Data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FA3BEB1-69AF-AFAA-721F-51BAE2308F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5274" y="17120543"/>
            <a:ext cx="1276049" cy="1276049"/>
          </a:xfrm>
          <a:prstGeom prst="rect">
            <a:avLst/>
          </a:prstGeom>
        </p:spPr>
      </p:pic>
      <p:pic>
        <p:nvPicPr>
          <p:cNvPr id="46" name="Graphic 45" descr="Database outline">
            <a:extLst>
              <a:ext uri="{FF2B5EF4-FFF2-40B4-BE49-F238E27FC236}">
                <a16:creationId xmlns:a16="http://schemas.microsoft.com/office/drawing/2014/main" id="{68079145-62F1-5F5A-E45D-46558712AC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4941" y="15095060"/>
            <a:ext cx="1416715" cy="1416715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35184315-EB8A-750F-D165-C88583FEFDC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4206" y="22231393"/>
            <a:ext cx="2103318" cy="1924058"/>
          </a:xfrm>
          <a:prstGeom prst="rect">
            <a:avLst/>
          </a:prstGeom>
        </p:spPr>
      </p:pic>
      <p:sp>
        <p:nvSpPr>
          <p:cNvPr id="449" name="Rectangle: Rounded Corners 448">
            <a:extLst>
              <a:ext uri="{FF2B5EF4-FFF2-40B4-BE49-F238E27FC236}">
                <a16:creationId xmlns:a16="http://schemas.microsoft.com/office/drawing/2014/main" id="{F8F7CA21-1C7E-9AF9-2EE1-547A0E0F7FC0}"/>
              </a:ext>
            </a:extLst>
          </p:cNvPr>
          <p:cNvSpPr/>
          <p:nvPr/>
        </p:nvSpPr>
        <p:spPr>
          <a:xfrm>
            <a:off x="14223883" y="30459702"/>
            <a:ext cx="3241209" cy="4176786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50" name="Rectangle: Rounded Corners 449">
            <a:extLst>
              <a:ext uri="{FF2B5EF4-FFF2-40B4-BE49-F238E27FC236}">
                <a16:creationId xmlns:a16="http://schemas.microsoft.com/office/drawing/2014/main" id="{9027B111-BE2F-95E6-52AE-0F6426C2C9A7}"/>
              </a:ext>
            </a:extLst>
          </p:cNvPr>
          <p:cNvSpPr/>
          <p:nvPr/>
        </p:nvSpPr>
        <p:spPr>
          <a:xfrm>
            <a:off x="16321111" y="26182595"/>
            <a:ext cx="3342682" cy="3054373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454" name="Graphic 453" descr="DNA outline">
            <a:extLst>
              <a:ext uri="{FF2B5EF4-FFF2-40B4-BE49-F238E27FC236}">
                <a16:creationId xmlns:a16="http://schemas.microsoft.com/office/drawing/2014/main" id="{34A458ED-F0F8-7D64-6294-16BEDFD285A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41845" y="25190724"/>
            <a:ext cx="2588618" cy="2588618"/>
          </a:xfrm>
          <a:prstGeom prst="rect">
            <a:avLst/>
          </a:prstGeom>
        </p:spPr>
      </p:pic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9C65DCC7-7035-04EF-0E23-05C5A8DBCFEA}"/>
              </a:ext>
            </a:extLst>
          </p:cNvPr>
          <p:cNvCxnSpPr>
            <a:cxnSpLocks/>
          </p:cNvCxnSpPr>
          <p:nvPr/>
        </p:nvCxnSpPr>
        <p:spPr>
          <a:xfrm flipV="1">
            <a:off x="5645234" y="24660008"/>
            <a:ext cx="604114" cy="771676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9" name="Rectangle: Folded Corner 458">
            <a:extLst>
              <a:ext uri="{FF2B5EF4-FFF2-40B4-BE49-F238E27FC236}">
                <a16:creationId xmlns:a16="http://schemas.microsoft.com/office/drawing/2014/main" id="{3B71979C-CEBA-6CC5-CF39-2556E5E2AAA3}"/>
              </a:ext>
            </a:extLst>
          </p:cNvPr>
          <p:cNvSpPr/>
          <p:nvPr/>
        </p:nvSpPr>
        <p:spPr>
          <a:xfrm rot="10800000">
            <a:off x="3517532" y="24960720"/>
            <a:ext cx="2503258" cy="3094043"/>
          </a:xfrm>
          <a:prstGeom prst="foldedCorner">
            <a:avLst>
              <a:gd name="adj" fmla="val 2427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461" name="Graphic 460" descr="Lock with solid fill">
            <a:extLst>
              <a:ext uri="{FF2B5EF4-FFF2-40B4-BE49-F238E27FC236}">
                <a16:creationId xmlns:a16="http://schemas.microsoft.com/office/drawing/2014/main" id="{0F842A53-420B-12F9-38BC-560E866F428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968076" y="23441934"/>
            <a:ext cx="1416715" cy="1416715"/>
          </a:xfrm>
          <a:prstGeom prst="rect">
            <a:avLst/>
          </a:prstGeom>
        </p:spPr>
      </p:pic>
      <p:sp>
        <p:nvSpPr>
          <p:cNvPr id="465" name="TextBox 464">
            <a:extLst>
              <a:ext uri="{FF2B5EF4-FFF2-40B4-BE49-F238E27FC236}">
                <a16:creationId xmlns:a16="http://schemas.microsoft.com/office/drawing/2014/main" id="{A26DAC19-9FF1-30F0-E2EB-522A6E6C80AB}"/>
              </a:ext>
            </a:extLst>
          </p:cNvPr>
          <p:cNvSpPr txBox="1"/>
          <p:nvPr/>
        </p:nvSpPr>
        <p:spPr>
          <a:xfrm>
            <a:off x="1700965" y="7474076"/>
            <a:ext cx="85913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Unfortunately, still quite expensive</a:t>
            </a: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69328969-A15A-43A5-CCA8-CBD616735437}"/>
              </a:ext>
            </a:extLst>
          </p:cNvPr>
          <p:cNvSpPr txBox="1"/>
          <p:nvPr/>
        </p:nvSpPr>
        <p:spPr>
          <a:xfrm>
            <a:off x="844941" y="8520623"/>
            <a:ext cx="112337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latin typeface="Cambria" panose="02040503050406030204" pitchFamily="18" charset="0"/>
                <a:ea typeface="Cambria" panose="02040503050406030204" pitchFamily="18" charset="0"/>
              </a:rPr>
              <a:t>But why</a:t>
            </a:r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? Sequencing is getting pretty cheap.</a:t>
            </a: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868840D0-9645-49CF-998C-B83764DB1E86}"/>
              </a:ext>
            </a:extLst>
          </p:cNvPr>
          <p:cNvSpPr txBox="1"/>
          <p:nvPr/>
        </p:nvSpPr>
        <p:spPr>
          <a:xfrm>
            <a:off x="879620" y="9629204"/>
            <a:ext cx="2440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latin typeface="Cambria" panose="02040503050406030204" pitchFamily="18" charset="0"/>
                <a:ea typeface="Cambria" panose="02040503050406030204" pitchFamily="18" charset="0"/>
              </a:rPr>
              <a:t>Answer</a:t>
            </a:r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BF15ACF4-B690-2EED-74A8-827556A2E8D4}"/>
              </a:ext>
            </a:extLst>
          </p:cNvPr>
          <p:cNvSpPr txBox="1"/>
          <p:nvPr/>
        </p:nvSpPr>
        <p:spPr>
          <a:xfrm>
            <a:off x="3895944" y="11594996"/>
            <a:ext cx="56348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Any way to fix that?</a:t>
            </a: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D03AFBD8-4063-8C20-3845-133E9510CBDB}"/>
              </a:ext>
            </a:extLst>
          </p:cNvPr>
          <p:cNvSpPr txBox="1"/>
          <p:nvPr/>
        </p:nvSpPr>
        <p:spPr>
          <a:xfrm>
            <a:off x="2420487" y="15498918"/>
            <a:ext cx="75444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Very large (~GBs in size)</a:t>
            </a:r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60341A4D-2149-353C-2E4B-F2B3321CD2F5}"/>
              </a:ext>
            </a:extLst>
          </p:cNvPr>
          <p:cNvSpPr txBox="1"/>
          <p:nvPr/>
        </p:nvSpPr>
        <p:spPr>
          <a:xfrm>
            <a:off x="2420487" y="17431060"/>
            <a:ext cx="83509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Require strict privacy protections</a:t>
            </a:r>
          </a:p>
        </p:txBody>
      </p:sp>
      <p:sp>
        <p:nvSpPr>
          <p:cNvPr id="482" name="TextBox 481">
            <a:extLst>
              <a:ext uri="{FF2B5EF4-FFF2-40B4-BE49-F238E27FC236}">
                <a16:creationId xmlns:a16="http://schemas.microsoft.com/office/drawing/2014/main" id="{BB408BBB-ED31-AEE0-173B-10738DF7EA8D}"/>
              </a:ext>
            </a:extLst>
          </p:cNvPr>
          <p:cNvSpPr txBox="1"/>
          <p:nvPr/>
        </p:nvSpPr>
        <p:spPr>
          <a:xfrm>
            <a:off x="15142637" y="6304284"/>
            <a:ext cx="128266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00" b="1" dirty="0">
                <a:latin typeface="Cambria" panose="02040503050406030204" pitchFamily="18" charset="0"/>
                <a:ea typeface="Cambria" panose="02040503050406030204" pitchFamily="18" charset="0"/>
              </a:rPr>
              <a:t>The current institution-centric system</a:t>
            </a:r>
          </a:p>
        </p:txBody>
      </p:sp>
      <p:pic>
        <p:nvPicPr>
          <p:cNvPr id="483" name="Graphic 482" descr="Database outline">
            <a:extLst>
              <a:ext uri="{FF2B5EF4-FFF2-40B4-BE49-F238E27FC236}">
                <a16:creationId xmlns:a16="http://schemas.microsoft.com/office/drawing/2014/main" id="{C41105B6-F22B-EDD2-055B-199BCD2B5D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309267" y="9661209"/>
            <a:ext cx="3860799" cy="3860799"/>
          </a:xfrm>
          <a:prstGeom prst="rect">
            <a:avLst/>
          </a:prstGeom>
        </p:spPr>
      </p:pic>
      <p:pic>
        <p:nvPicPr>
          <p:cNvPr id="486" name="Graphic 485" descr="Hospital with solid fill">
            <a:extLst>
              <a:ext uri="{FF2B5EF4-FFF2-40B4-BE49-F238E27FC236}">
                <a16:creationId xmlns:a16="http://schemas.microsoft.com/office/drawing/2014/main" id="{456BD2E8-7B18-8700-EE85-2AF0737FC28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752163" y="7526925"/>
            <a:ext cx="3005500" cy="3005500"/>
          </a:xfrm>
          <a:prstGeom prst="rect">
            <a:avLst/>
          </a:prstGeom>
        </p:spPr>
      </p:pic>
      <p:pic>
        <p:nvPicPr>
          <p:cNvPr id="489" name="Graphic 488" descr="Sling outline">
            <a:extLst>
              <a:ext uri="{FF2B5EF4-FFF2-40B4-BE49-F238E27FC236}">
                <a16:creationId xmlns:a16="http://schemas.microsoft.com/office/drawing/2014/main" id="{DA120AA0-F088-B512-D1AE-5EDC8A4EA9B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1456127" y="12327959"/>
            <a:ext cx="769441" cy="769441"/>
          </a:xfrm>
          <a:prstGeom prst="rect">
            <a:avLst/>
          </a:prstGeom>
        </p:spPr>
      </p:pic>
      <p:pic>
        <p:nvPicPr>
          <p:cNvPr id="490" name="Graphic 489" descr="Sling outline">
            <a:extLst>
              <a:ext uri="{FF2B5EF4-FFF2-40B4-BE49-F238E27FC236}">
                <a16:creationId xmlns:a16="http://schemas.microsoft.com/office/drawing/2014/main" id="{A51A2DE0-CA09-A47C-A79D-6DB01DDC21A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2225568" y="11562092"/>
            <a:ext cx="769441" cy="769441"/>
          </a:xfrm>
          <a:prstGeom prst="rect">
            <a:avLst/>
          </a:prstGeom>
        </p:spPr>
      </p:pic>
      <p:pic>
        <p:nvPicPr>
          <p:cNvPr id="491" name="Graphic 490" descr="Sling outline">
            <a:extLst>
              <a:ext uri="{FF2B5EF4-FFF2-40B4-BE49-F238E27FC236}">
                <a16:creationId xmlns:a16="http://schemas.microsoft.com/office/drawing/2014/main" id="{8DA80A00-49A3-F66C-8959-B7FA07C3EEC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327405" y="10670569"/>
            <a:ext cx="769441" cy="769441"/>
          </a:xfrm>
          <a:prstGeom prst="rect">
            <a:avLst/>
          </a:prstGeom>
        </p:spPr>
      </p:pic>
      <p:cxnSp>
        <p:nvCxnSpPr>
          <p:cNvPr id="496" name="Straight Arrow Connector 495">
            <a:extLst>
              <a:ext uri="{FF2B5EF4-FFF2-40B4-BE49-F238E27FC236}">
                <a16:creationId xmlns:a16="http://schemas.microsoft.com/office/drawing/2014/main" id="{614BBD2A-664E-4188-E831-A51E7BC0EC07}"/>
              </a:ext>
            </a:extLst>
          </p:cNvPr>
          <p:cNvCxnSpPr/>
          <p:nvPr/>
        </p:nvCxnSpPr>
        <p:spPr>
          <a:xfrm flipV="1">
            <a:off x="23710666" y="10164844"/>
            <a:ext cx="2301543" cy="1275166"/>
          </a:xfrm>
          <a:prstGeom prst="straightConnector1">
            <a:avLst/>
          </a:prstGeom>
          <a:ln w="7620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7" name="TextBox 496">
            <a:extLst>
              <a:ext uri="{FF2B5EF4-FFF2-40B4-BE49-F238E27FC236}">
                <a16:creationId xmlns:a16="http://schemas.microsoft.com/office/drawing/2014/main" id="{B721801E-6918-8BA6-EF84-F4F3BDCDFDB5}"/>
              </a:ext>
            </a:extLst>
          </p:cNvPr>
          <p:cNvSpPr txBox="1"/>
          <p:nvPr/>
        </p:nvSpPr>
        <p:spPr>
          <a:xfrm rot="20181788">
            <a:off x="24544392" y="10008344"/>
            <a:ext cx="11314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</a:p>
        </p:txBody>
      </p:sp>
      <p:sp>
        <p:nvSpPr>
          <p:cNvPr id="498" name="TextBox 497">
            <a:extLst>
              <a:ext uri="{FF2B5EF4-FFF2-40B4-BE49-F238E27FC236}">
                <a16:creationId xmlns:a16="http://schemas.microsoft.com/office/drawing/2014/main" id="{220DE6FC-1126-68E7-7092-26EBBE7EDD7F}"/>
              </a:ext>
            </a:extLst>
          </p:cNvPr>
          <p:cNvSpPr txBox="1"/>
          <p:nvPr/>
        </p:nvSpPr>
        <p:spPr>
          <a:xfrm>
            <a:off x="14575343" y="15015427"/>
            <a:ext cx="59030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Downstream impacts?</a:t>
            </a:r>
          </a:p>
        </p:txBody>
      </p:sp>
      <p:sp>
        <p:nvSpPr>
          <p:cNvPr id="499" name="TextBox 498">
            <a:extLst>
              <a:ext uri="{FF2B5EF4-FFF2-40B4-BE49-F238E27FC236}">
                <a16:creationId xmlns:a16="http://schemas.microsoft.com/office/drawing/2014/main" id="{30596FBA-A585-1B61-94FF-E1212103016D}"/>
              </a:ext>
            </a:extLst>
          </p:cNvPr>
          <p:cNvSpPr txBox="1"/>
          <p:nvPr/>
        </p:nvSpPr>
        <p:spPr>
          <a:xfrm>
            <a:off x="15585885" y="15889074"/>
            <a:ext cx="59030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Reduced data sharing</a:t>
            </a:r>
          </a:p>
        </p:txBody>
      </p:sp>
      <p:sp>
        <p:nvSpPr>
          <p:cNvPr id="500" name="TextBox 499">
            <a:extLst>
              <a:ext uri="{FF2B5EF4-FFF2-40B4-BE49-F238E27FC236}">
                <a16:creationId xmlns:a16="http://schemas.microsoft.com/office/drawing/2014/main" id="{B40DB886-3D0A-5D62-5F1D-EAA56EC2937F}"/>
              </a:ext>
            </a:extLst>
          </p:cNvPr>
          <p:cNvSpPr txBox="1"/>
          <p:nvPr/>
        </p:nvSpPr>
        <p:spPr>
          <a:xfrm>
            <a:off x="15558314" y="16711238"/>
            <a:ext cx="76529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Reduced patient transparency</a:t>
            </a:r>
          </a:p>
        </p:txBody>
      </p:sp>
      <p:sp>
        <p:nvSpPr>
          <p:cNvPr id="501" name="TextBox 500">
            <a:extLst>
              <a:ext uri="{FF2B5EF4-FFF2-40B4-BE49-F238E27FC236}">
                <a16:creationId xmlns:a16="http://schemas.microsoft.com/office/drawing/2014/main" id="{CC3EF905-8704-54D0-F8AF-960FBA231094}"/>
              </a:ext>
            </a:extLst>
          </p:cNvPr>
          <p:cNvSpPr txBox="1"/>
          <p:nvPr/>
        </p:nvSpPr>
        <p:spPr>
          <a:xfrm>
            <a:off x="15558314" y="17533402"/>
            <a:ext cx="88032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Increased pertinent data dispersion</a:t>
            </a:r>
          </a:p>
        </p:txBody>
      </p:sp>
      <p:sp>
        <p:nvSpPr>
          <p:cNvPr id="502" name="TextBox 501">
            <a:extLst>
              <a:ext uri="{FF2B5EF4-FFF2-40B4-BE49-F238E27FC236}">
                <a16:creationId xmlns:a16="http://schemas.microsoft.com/office/drawing/2014/main" id="{A9A8890A-997D-0D1B-7446-5119A1E2CE6A}"/>
              </a:ext>
            </a:extLst>
          </p:cNvPr>
          <p:cNvSpPr txBox="1"/>
          <p:nvPr/>
        </p:nvSpPr>
        <p:spPr>
          <a:xfrm>
            <a:off x="15545639" y="18355567"/>
            <a:ext cx="44043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Data duplication</a:t>
            </a:r>
          </a:p>
        </p:txBody>
      </p:sp>
      <p:pic>
        <p:nvPicPr>
          <p:cNvPr id="503" name="Graphic 502" descr="Hospital with solid fill">
            <a:extLst>
              <a:ext uri="{FF2B5EF4-FFF2-40B4-BE49-F238E27FC236}">
                <a16:creationId xmlns:a16="http://schemas.microsoft.com/office/drawing/2014/main" id="{E90628FC-3DE6-4D6F-83C1-98A3277ACA2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2355143" y="20891445"/>
            <a:ext cx="2512528" cy="2512528"/>
          </a:xfrm>
          <a:prstGeom prst="rect">
            <a:avLst/>
          </a:prstGeom>
        </p:spPr>
      </p:pic>
      <p:cxnSp>
        <p:nvCxnSpPr>
          <p:cNvPr id="504" name="Straight Arrow Connector 503">
            <a:extLst>
              <a:ext uri="{FF2B5EF4-FFF2-40B4-BE49-F238E27FC236}">
                <a16:creationId xmlns:a16="http://schemas.microsoft.com/office/drawing/2014/main" id="{8D72FF0A-8243-E177-62E5-E3D26FDEF638}"/>
              </a:ext>
            </a:extLst>
          </p:cNvPr>
          <p:cNvCxnSpPr>
            <a:cxnSpLocks/>
          </p:cNvCxnSpPr>
          <p:nvPr/>
        </p:nvCxnSpPr>
        <p:spPr>
          <a:xfrm flipV="1">
            <a:off x="6194170" y="23486291"/>
            <a:ext cx="4995178" cy="2502558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06" name="Graphic 505" descr="DNA outline">
            <a:extLst>
              <a:ext uri="{FF2B5EF4-FFF2-40B4-BE49-F238E27FC236}">
                <a16:creationId xmlns:a16="http://schemas.microsoft.com/office/drawing/2014/main" id="{0B285E36-DCF8-11FE-E2F9-99BE9865D62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6365657" y="27011355"/>
            <a:ext cx="1981512" cy="1981512"/>
          </a:xfrm>
          <a:prstGeom prst="rect">
            <a:avLst/>
          </a:prstGeom>
        </p:spPr>
      </p:pic>
      <p:cxnSp>
        <p:nvCxnSpPr>
          <p:cNvPr id="508" name="Straight Arrow Connector 507">
            <a:extLst>
              <a:ext uri="{FF2B5EF4-FFF2-40B4-BE49-F238E27FC236}">
                <a16:creationId xmlns:a16="http://schemas.microsoft.com/office/drawing/2014/main" id="{AFBA8A56-E800-CACB-C2EF-0E9BCC6CAD62}"/>
              </a:ext>
            </a:extLst>
          </p:cNvPr>
          <p:cNvCxnSpPr>
            <a:cxnSpLocks/>
          </p:cNvCxnSpPr>
          <p:nvPr/>
        </p:nvCxnSpPr>
        <p:spPr>
          <a:xfrm>
            <a:off x="6249348" y="27162617"/>
            <a:ext cx="10239085" cy="815986"/>
          </a:xfrm>
          <a:prstGeom prst="straightConnector1">
            <a:avLst/>
          </a:prstGeom>
          <a:ln w="762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0" name="Graphic 509" descr="Document with solid fill">
            <a:extLst>
              <a:ext uri="{FF2B5EF4-FFF2-40B4-BE49-F238E27FC236}">
                <a16:creationId xmlns:a16="http://schemas.microsoft.com/office/drawing/2014/main" id="{98644FAB-9AA3-E7B4-352A-9D267465F8A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4483718" y="30738692"/>
            <a:ext cx="914400" cy="914400"/>
          </a:xfrm>
          <a:prstGeom prst="rect">
            <a:avLst/>
          </a:prstGeom>
        </p:spPr>
      </p:pic>
      <p:pic>
        <p:nvPicPr>
          <p:cNvPr id="511" name="Graphic 510" descr="Document with solid fill">
            <a:extLst>
              <a:ext uri="{FF2B5EF4-FFF2-40B4-BE49-F238E27FC236}">
                <a16:creationId xmlns:a16="http://schemas.microsoft.com/office/drawing/2014/main" id="{BD823C79-BD8C-8A7E-B3B4-7ED9ABE26CA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5885969" y="30725359"/>
            <a:ext cx="914400" cy="914400"/>
          </a:xfrm>
          <a:prstGeom prst="rect">
            <a:avLst/>
          </a:prstGeom>
        </p:spPr>
      </p:pic>
      <p:pic>
        <p:nvPicPr>
          <p:cNvPr id="128" name="Graphic 127" descr="Document with solid fill">
            <a:extLst>
              <a:ext uri="{FF2B5EF4-FFF2-40B4-BE49-F238E27FC236}">
                <a16:creationId xmlns:a16="http://schemas.microsoft.com/office/drawing/2014/main" id="{6D346A7B-F0FF-07C8-F960-752ED492BD3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8227795" y="26475132"/>
            <a:ext cx="914400" cy="914400"/>
          </a:xfrm>
          <a:prstGeom prst="rect">
            <a:avLst/>
          </a:prstGeom>
        </p:spPr>
      </p:pic>
      <p:pic>
        <p:nvPicPr>
          <p:cNvPr id="130" name="Graphic 129" descr="Document with solid fill">
            <a:extLst>
              <a:ext uri="{FF2B5EF4-FFF2-40B4-BE49-F238E27FC236}">
                <a16:creationId xmlns:a16="http://schemas.microsoft.com/office/drawing/2014/main" id="{E6BBCE75-F6B1-1CCF-A887-3603D36612E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654829" y="24380836"/>
            <a:ext cx="1188789" cy="1188789"/>
          </a:xfrm>
          <a:prstGeom prst="rect">
            <a:avLst/>
          </a:prstGeom>
        </p:spPr>
      </p:pic>
      <p:pic>
        <p:nvPicPr>
          <p:cNvPr id="131" name="Graphic 130" descr="Document with solid fill">
            <a:extLst>
              <a:ext uri="{FF2B5EF4-FFF2-40B4-BE49-F238E27FC236}">
                <a16:creationId xmlns:a16="http://schemas.microsoft.com/office/drawing/2014/main" id="{ED613AE1-117D-93AE-89D0-BB14780B201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4946337" y="32587334"/>
            <a:ext cx="914400" cy="914400"/>
          </a:xfrm>
          <a:prstGeom prst="rect">
            <a:avLst/>
          </a:prstGeom>
        </p:spPr>
      </p:pic>
      <p:pic>
        <p:nvPicPr>
          <p:cNvPr id="136" name="Graphic 135" descr="Document with solid fill">
            <a:extLst>
              <a:ext uri="{FF2B5EF4-FFF2-40B4-BE49-F238E27FC236}">
                <a16:creationId xmlns:a16="http://schemas.microsoft.com/office/drawing/2014/main" id="{3EA34149-E9B0-57FA-204F-6AF6CB30D99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6188117" y="31967029"/>
            <a:ext cx="914400" cy="914400"/>
          </a:xfrm>
          <a:prstGeom prst="rect">
            <a:avLst/>
          </a:prstGeom>
        </p:spPr>
      </p:pic>
      <p:pic>
        <p:nvPicPr>
          <p:cNvPr id="138" name="Graphic 137" descr="Document with solid fill">
            <a:extLst>
              <a:ext uri="{FF2B5EF4-FFF2-40B4-BE49-F238E27FC236}">
                <a16:creationId xmlns:a16="http://schemas.microsoft.com/office/drawing/2014/main" id="{CD28C803-B2FD-1F34-65E9-C99F1DC619A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5843116" y="33382103"/>
            <a:ext cx="914400" cy="914400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96373379-46DC-3C02-710B-00751795B325}"/>
              </a:ext>
            </a:extLst>
          </p:cNvPr>
          <p:cNvSpPr txBox="1"/>
          <p:nvPr/>
        </p:nvSpPr>
        <p:spPr>
          <a:xfrm>
            <a:off x="13773224" y="29733662"/>
            <a:ext cx="40906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Public Database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7CC8AF2-D312-FE77-921B-6E9D0634FAA1}"/>
              </a:ext>
            </a:extLst>
          </p:cNvPr>
          <p:cNvSpPr txBox="1"/>
          <p:nvPr/>
        </p:nvSpPr>
        <p:spPr>
          <a:xfrm>
            <a:off x="16230013" y="25492385"/>
            <a:ext cx="35322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Other Patient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4F6132C-B7ED-6508-DB83-0C0C7633BB2B}"/>
              </a:ext>
            </a:extLst>
          </p:cNvPr>
          <p:cNvCxnSpPr>
            <a:cxnSpLocks/>
          </p:cNvCxnSpPr>
          <p:nvPr/>
        </p:nvCxnSpPr>
        <p:spPr>
          <a:xfrm>
            <a:off x="6203475" y="27866213"/>
            <a:ext cx="8840833" cy="5178321"/>
          </a:xfrm>
          <a:prstGeom prst="straightConnector1">
            <a:avLst/>
          </a:prstGeom>
          <a:ln w="762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05DDFF5-4F06-9342-257D-2FA70CB55C33}"/>
              </a:ext>
            </a:extLst>
          </p:cNvPr>
          <p:cNvCxnSpPr>
            <a:cxnSpLocks/>
          </p:cNvCxnSpPr>
          <p:nvPr/>
        </p:nvCxnSpPr>
        <p:spPr>
          <a:xfrm>
            <a:off x="2875856" y="25569625"/>
            <a:ext cx="1162454" cy="753072"/>
          </a:xfrm>
          <a:prstGeom prst="straightConnector1">
            <a:avLst/>
          </a:prstGeom>
          <a:ln w="762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3C621E7-0C06-F961-231A-978E89D015F4}"/>
              </a:ext>
            </a:extLst>
          </p:cNvPr>
          <p:cNvSpPr txBox="1"/>
          <p:nvPr/>
        </p:nvSpPr>
        <p:spPr>
          <a:xfrm>
            <a:off x="1484639" y="25437930"/>
            <a:ext cx="1529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Results</a:t>
            </a:r>
          </a:p>
        </p:txBody>
      </p:sp>
      <p:pic>
        <p:nvPicPr>
          <p:cNvPr id="149" name="Picture 148">
            <a:extLst>
              <a:ext uri="{FF2B5EF4-FFF2-40B4-BE49-F238E27FC236}">
                <a16:creationId xmlns:a16="http://schemas.microsoft.com/office/drawing/2014/main" id="{367BD133-2A8E-AEA7-E97E-8555792E27C4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1287798" y="22375592"/>
            <a:ext cx="1446550" cy="1446550"/>
          </a:xfrm>
          <a:prstGeom prst="rect">
            <a:avLst/>
          </a:prstGeom>
        </p:spPr>
      </p:pic>
      <p:pic>
        <p:nvPicPr>
          <p:cNvPr id="152" name="Graphic 151" descr="Sling outline">
            <a:extLst>
              <a:ext uri="{FF2B5EF4-FFF2-40B4-BE49-F238E27FC236}">
                <a16:creationId xmlns:a16="http://schemas.microsoft.com/office/drawing/2014/main" id="{3F2D5A7C-748D-691F-660B-77435A90032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763138" y="31287472"/>
            <a:ext cx="2019553" cy="2019553"/>
          </a:xfrm>
          <a:prstGeom prst="rect">
            <a:avLst/>
          </a:prstGeom>
        </p:spPr>
      </p:pic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1CE6AFD6-9575-24A7-01EC-C66739E440D0}"/>
              </a:ext>
            </a:extLst>
          </p:cNvPr>
          <p:cNvCxnSpPr>
            <a:cxnSpLocks/>
          </p:cNvCxnSpPr>
          <p:nvPr/>
        </p:nvCxnSpPr>
        <p:spPr>
          <a:xfrm flipH="1">
            <a:off x="3013806" y="28209541"/>
            <a:ext cx="1294074" cy="302035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6" name="Graphic 155" descr="Hospital with solid fill">
            <a:extLst>
              <a:ext uri="{FF2B5EF4-FFF2-40B4-BE49-F238E27FC236}">
                <a16:creationId xmlns:a16="http://schemas.microsoft.com/office/drawing/2014/main" id="{BC38F7DB-F260-9D0A-B3D4-07DBACFE841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15483787" y="21645538"/>
            <a:ext cx="2210381" cy="2210381"/>
          </a:xfrm>
          <a:prstGeom prst="rect">
            <a:avLst/>
          </a:prstGeom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ED810585-5AE2-1034-C37F-F6AF6ADE23F5}"/>
              </a:ext>
            </a:extLst>
          </p:cNvPr>
          <p:cNvPicPr>
            <a:picLocks noChangeAspect="1"/>
          </p:cNvPicPr>
          <p:nvPr/>
        </p:nvPicPr>
        <p:blipFill>
          <a:blip r:embed="rId28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991117" y="23692456"/>
            <a:ext cx="1197725" cy="1197725"/>
          </a:xfrm>
          <a:prstGeom prst="rect">
            <a:avLst/>
          </a:prstGeom>
        </p:spPr>
      </p:pic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BAE6245D-22B7-9610-0F8C-ECAE4E735C88}"/>
              </a:ext>
            </a:extLst>
          </p:cNvPr>
          <p:cNvCxnSpPr>
            <a:cxnSpLocks/>
          </p:cNvCxnSpPr>
          <p:nvPr/>
        </p:nvCxnSpPr>
        <p:spPr>
          <a:xfrm flipV="1">
            <a:off x="6175010" y="24497782"/>
            <a:ext cx="9643550" cy="1901251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2" name="Graphic 161" descr="Scientist female outline">
            <a:extLst>
              <a:ext uri="{FF2B5EF4-FFF2-40B4-BE49-F238E27FC236}">
                <a16:creationId xmlns:a16="http://schemas.microsoft.com/office/drawing/2014/main" id="{C9472EA2-509B-5B66-DCB1-1A8083008D4B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8801687" y="31873593"/>
            <a:ext cx="2227424" cy="2227424"/>
          </a:xfrm>
          <a:prstGeom prst="rect">
            <a:avLst/>
          </a:prstGeom>
        </p:spPr>
      </p:pic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D6B98AF4-AF4A-2CF4-5258-C432D7617C6D}"/>
              </a:ext>
            </a:extLst>
          </p:cNvPr>
          <p:cNvCxnSpPr>
            <a:cxnSpLocks/>
          </p:cNvCxnSpPr>
          <p:nvPr/>
        </p:nvCxnSpPr>
        <p:spPr>
          <a:xfrm>
            <a:off x="5832685" y="28266844"/>
            <a:ext cx="3386240" cy="3599428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4BA2514A-2B4C-9890-7C26-D4A6B150E92D}"/>
              </a:ext>
            </a:extLst>
          </p:cNvPr>
          <p:cNvSpPr txBox="1"/>
          <p:nvPr/>
        </p:nvSpPr>
        <p:spPr>
          <a:xfrm>
            <a:off x="8538915" y="33778075"/>
            <a:ext cx="28798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Researcher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6119E6CE-69EC-F242-4175-E7013073493A}"/>
              </a:ext>
            </a:extLst>
          </p:cNvPr>
          <p:cNvSpPr txBox="1"/>
          <p:nvPr/>
        </p:nvSpPr>
        <p:spPr>
          <a:xfrm>
            <a:off x="1598174" y="33206285"/>
            <a:ext cx="20195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Patient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D85946DE-3290-9115-1787-D6BACB37375D}"/>
              </a:ext>
            </a:extLst>
          </p:cNvPr>
          <p:cNvSpPr txBox="1"/>
          <p:nvPr/>
        </p:nvSpPr>
        <p:spPr>
          <a:xfrm>
            <a:off x="9933084" y="20920657"/>
            <a:ext cx="25125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Primary Physician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46D827B0-70DE-DFEE-AC63-21394340EBA1}"/>
              </a:ext>
            </a:extLst>
          </p:cNvPr>
          <p:cNvSpPr txBox="1"/>
          <p:nvPr/>
        </p:nvSpPr>
        <p:spPr>
          <a:xfrm>
            <a:off x="17347095" y="23281707"/>
            <a:ext cx="25125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Auxiliary Physician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FF0288F6-3972-4D10-C000-9169E5BA1906}"/>
              </a:ext>
            </a:extLst>
          </p:cNvPr>
          <p:cNvSpPr txBox="1"/>
          <p:nvPr/>
        </p:nvSpPr>
        <p:spPr>
          <a:xfrm>
            <a:off x="3333403" y="22306257"/>
            <a:ext cx="30054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Patient Pod</a:t>
            </a:r>
          </a:p>
        </p:txBody>
      </p:sp>
      <p:pic>
        <p:nvPicPr>
          <p:cNvPr id="193" name="Graphic 192" descr="Lock with solid fill">
            <a:extLst>
              <a:ext uri="{FF2B5EF4-FFF2-40B4-BE49-F238E27FC236}">
                <a16:creationId xmlns:a16="http://schemas.microsoft.com/office/drawing/2014/main" id="{9F5F9265-8408-D1B2-247C-BCE811D4884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1199586" y="21761367"/>
            <a:ext cx="989361" cy="989361"/>
          </a:xfrm>
          <a:prstGeom prst="rect">
            <a:avLst/>
          </a:prstGeom>
        </p:spPr>
      </p:pic>
      <p:sp>
        <p:nvSpPr>
          <p:cNvPr id="194" name="TextBox 193">
            <a:extLst>
              <a:ext uri="{FF2B5EF4-FFF2-40B4-BE49-F238E27FC236}">
                <a16:creationId xmlns:a16="http://schemas.microsoft.com/office/drawing/2014/main" id="{8D8B6EA6-7A7F-023E-7E63-57F8737B5AD6}"/>
              </a:ext>
            </a:extLst>
          </p:cNvPr>
          <p:cNvSpPr txBox="1"/>
          <p:nvPr/>
        </p:nvSpPr>
        <p:spPr>
          <a:xfrm>
            <a:off x="22412272" y="21924319"/>
            <a:ext cx="6357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Cambria" panose="02040503050406030204" pitchFamily="18" charset="0"/>
                <a:ea typeface="Cambria" panose="02040503050406030204" pitchFamily="18" charset="0"/>
              </a:rPr>
              <a:t>Privacy granularity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ACC0B725-5635-247C-F99F-CC655A59C5A3}"/>
              </a:ext>
            </a:extLst>
          </p:cNvPr>
          <p:cNvSpPr txBox="1"/>
          <p:nvPr/>
        </p:nvSpPr>
        <p:spPr>
          <a:xfrm>
            <a:off x="9190579" y="39610824"/>
            <a:ext cx="58177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Consent infrastructure 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E41A686B-7679-DEEC-5B44-00F22605D535}"/>
              </a:ext>
            </a:extLst>
          </p:cNvPr>
          <p:cNvSpPr txBox="1"/>
          <p:nvPr/>
        </p:nvSpPr>
        <p:spPr>
          <a:xfrm>
            <a:off x="22415784" y="26161574"/>
            <a:ext cx="4918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Cambria" panose="02040503050406030204" pitchFamily="18" charset="0"/>
                <a:ea typeface="Cambria" panose="02040503050406030204" pitchFamily="18" charset="0"/>
              </a:rPr>
              <a:t>Data Linkages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ED928523-4488-CD4F-68AE-D6F481FC761D}"/>
              </a:ext>
            </a:extLst>
          </p:cNvPr>
          <p:cNvSpPr txBox="1"/>
          <p:nvPr/>
        </p:nvSpPr>
        <p:spPr>
          <a:xfrm>
            <a:off x="22473172" y="30948431"/>
            <a:ext cx="71522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Cambria" panose="02040503050406030204" pitchFamily="18" charset="0"/>
                <a:ea typeface="Cambria" panose="02040503050406030204" pitchFamily="18" charset="0"/>
              </a:rPr>
              <a:t>Querying performance </a:t>
            </a:r>
          </a:p>
        </p:txBody>
      </p:sp>
      <p:pic>
        <p:nvPicPr>
          <p:cNvPr id="199" name="Graphic 198" descr="Link with solid fill">
            <a:extLst>
              <a:ext uri="{FF2B5EF4-FFF2-40B4-BE49-F238E27FC236}">
                <a16:creationId xmlns:a16="http://schemas.microsoft.com/office/drawing/2014/main" id="{F53F4F1B-04D0-D131-FE98-8D378E7B222E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21243601" y="26097046"/>
            <a:ext cx="914400" cy="914400"/>
          </a:xfrm>
          <a:prstGeom prst="rect">
            <a:avLst/>
          </a:prstGeom>
        </p:spPr>
      </p:pic>
      <p:pic>
        <p:nvPicPr>
          <p:cNvPr id="201" name="Graphic 200" descr="Magnifying glass outline">
            <a:extLst>
              <a:ext uri="{FF2B5EF4-FFF2-40B4-BE49-F238E27FC236}">
                <a16:creationId xmlns:a16="http://schemas.microsoft.com/office/drawing/2014/main" id="{2EAD31DE-78A4-5040-6E5F-68455FC16BC6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21263730" y="30948431"/>
            <a:ext cx="914400" cy="914400"/>
          </a:xfrm>
          <a:prstGeom prst="rect">
            <a:avLst/>
          </a:prstGeom>
        </p:spPr>
      </p:pic>
      <p:pic>
        <p:nvPicPr>
          <p:cNvPr id="206" name="Graphic 205" descr="Checklist outline">
            <a:extLst>
              <a:ext uri="{FF2B5EF4-FFF2-40B4-BE49-F238E27FC236}">
                <a16:creationId xmlns:a16="http://schemas.microsoft.com/office/drawing/2014/main" id="{49E3CE1F-6481-7ACB-5C19-B3A3AE96558B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7744929" y="39449263"/>
            <a:ext cx="1092565" cy="1092565"/>
          </a:xfrm>
          <a:prstGeom prst="rect">
            <a:avLst/>
          </a:prstGeom>
        </p:spPr>
      </p:pic>
      <p:pic>
        <p:nvPicPr>
          <p:cNvPr id="207" name="Graphic 206" descr="Magnifying glass outline">
            <a:extLst>
              <a:ext uri="{FF2B5EF4-FFF2-40B4-BE49-F238E27FC236}">
                <a16:creationId xmlns:a16="http://schemas.microsoft.com/office/drawing/2014/main" id="{C4A75333-294B-025C-5046-87FD408B79B9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8691304" y="23360242"/>
            <a:ext cx="914400" cy="914400"/>
          </a:xfrm>
          <a:prstGeom prst="rect">
            <a:avLst/>
          </a:prstGeom>
        </p:spPr>
      </p:pic>
      <p:pic>
        <p:nvPicPr>
          <p:cNvPr id="208" name="Graphic 207" descr="Magnifying glass outline">
            <a:extLst>
              <a:ext uri="{FF2B5EF4-FFF2-40B4-BE49-F238E27FC236}">
                <a16:creationId xmlns:a16="http://schemas.microsoft.com/office/drawing/2014/main" id="{207B01D1-519E-2FEE-ED58-9668E5A0E5E9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3766683" y="24974484"/>
            <a:ext cx="914400" cy="914400"/>
          </a:xfrm>
          <a:prstGeom prst="rect">
            <a:avLst/>
          </a:prstGeom>
        </p:spPr>
      </p:pic>
      <p:pic>
        <p:nvPicPr>
          <p:cNvPr id="211" name="Graphic 210" descr="Magnifying glass outline">
            <a:extLst>
              <a:ext uri="{FF2B5EF4-FFF2-40B4-BE49-F238E27FC236}">
                <a16:creationId xmlns:a16="http://schemas.microsoft.com/office/drawing/2014/main" id="{1FC75586-97E2-B030-F921-263C992D2458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7804289" y="29776841"/>
            <a:ext cx="914400" cy="914400"/>
          </a:xfrm>
          <a:prstGeom prst="rect">
            <a:avLst/>
          </a:prstGeom>
        </p:spPr>
      </p:pic>
      <p:pic>
        <p:nvPicPr>
          <p:cNvPr id="212" name="Graphic 211" descr="Magnifying glass outline">
            <a:extLst>
              <a:ext uri="{FF2B5EF4-FFF2-40B4-BE49-F238E27FC236}">
                <a16:creationId xmlns:a16="http://schemas.microsoft.com/office/drawing/2014/main" id="{BC71BA78-1AD6-2F42-604E-4061FE11DE4D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2418656" y="29679906"/>
            <a:ext cx="914400" cy="914400"/>
          </a:xfrm>
          <a:prstGeom prst="rect">
            <a:avLst/>
          </a:prstGeom>
        </p:spPr>
      </p:pic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DA3DBAB5-2262-A9B2-9835-B9C1A970C542}"/>
              </a:ext>
            </a:extLst>
          </p:cNvPr>
          <p:cNvCxnSpPr>
            <a:cxnSpLocks/>
          </p:cNvCxnSpPr>
          <p:nvPr/>
        </p:nvCxnSpPr>
        <p:spPr>
          <a:xfrm flipH="1">
            <a:off x="3247628" y="28257945"/>
            <a:ext cx="1269991" cy="3018387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0" name="Graphic 219" descr="Checklist outline">
            <a:extLst>
              <a:ext uri="{FF2B5EF4-FFF2-40B4-BE49-F238E27FC236}">
                <a16:creationId xmlns:a16="http://schemas.microsoft.com/office/drawing/2014/main" id="{49E03D70-BE4A-9B98-FDFF-CAC7E11C22AC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3943922" y="29852330"/>
            <a:ext cx="727916" cy="727918"/>
          </a:xfrm>
          <a:prstGeom prst="rect">
            <a:avLst/>
          </a:prstGeom>
        </p:spPr>
      </p:pic>
      <p:sp>
        <p:nvSpPr>
          <p:cNvPr id="224" name="TextBox 223">
            <a:extLst>
              <a:ext uri="{FF2B5EF4-FFF2-40B4-BE49-F238E27FC236}">
                <a16:creationId xmlns:a16="http://schemas.microsoft.com/office/drawing/2014/main" id="{6837CAED-34CD-2A1F-C9FD-5385D548D026}"/>
              </a:ext>
            </a:extLst>
          </p:cNvPr>
          <p:cNvSpPr txBox="1"/>
          <p:nvPr/>
        </p:nvSpPr>
        <p:spPr>
          <a:xfrm>
            <a:off x="9190579" y="38194379"/>
            <a:ext cx="47270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Researcher Access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A242698A-DF5B-2272-0DCB-DCF3C6CCB6D2}"/>
              </a:ext>
            </a:extLst>
          </p:cNvPr>
          <p:cNvSpPr txBox="1"/>
          <p:nvPr/>
        </p:nvSpPr>
        <p:spPr>
          <a:xfrm>
            <a:off x="18277938" y="38679822"/>
            <a:ext cx="52400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Unified Framework</a:t>
            </a:r>
          </a:p>
        </p:txBody>
      </p:sp>
      <p:pic>
        <p:nvPicPr>
          <p:cNvPr id="227" name="Graphic 226" descr="Web design outline">
            <a:extLst>
              <a:ext uri="{FF2B5EF4-FFF2-40B4-BE49-F238E27FC236}">
                <a16:creationId xmlns:a16="http://schemas.microsoft.com/office/drawing/2014/main" id="{93D376EE-523B-6B3C-D42B-0BE61FE6EC52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6815812" y="38432261"/>
            <a:ext cx="1302591" cy="1302591"/>
          </a:xfrm>
          <a:prstGeom prst="rect">
            <a:avLst/>
          </a:prstGeom>
        </p:spPr>
      </p:pic>
      <p:pic>
        <p:nvPicPr>
          <p:cNvPr id="252" name="Graphic 251" descr="Scientist female outline">
            <a:extLst>
              <a:ext uri="{FF2B5EF4-FFF2-40B4-BE49-F238E27FC236}">
                <a16:creationId xmlns:a16="http://schemas.microsoft.com/office/drawing/2014/main" id="{DB9B460D-394A-4ED3-C559-8A7C654096FA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25992808" y="12910714"/>
            <a:ext cx="2227424" cy="2227424"/>
          </a:xfrm>
          <a:prstGeom prst="rect">
            <a:avLst/>
          </a:prstGeom>
        </p:spPr>
      </p:pic>
      <p:sp>
        <p:nvSpPr>
          <p:cNvPr id="253" name="TextBox 252">
            <a:extLst>
              <a:ext uri="{FF2B5EF4-FFF2-40B4-BE49-F238E27FC236}">
                <a16:creationId xmlns:a16="http://schemas.microsoft.com/office/drawing/2014/main" id="{31A70A24-FE16-385E-016A-B316AF0F2A2F}"/>
              </a:ext>
            </a:extLst>
          </p:cNvPr>
          <p:cNvSpPr txBox="1"/>
          <p:nvPr/>
        </p:nvSpPr>
        <p:spPr>
          <a:xfrm>
            <a:off x="25666606" y="14814223"/>
            <a:ext cx="28798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Researcher</a:t>
            </a:r>
          </a:p>
        </p:txBody>
      </p: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915E222D-6DAA-B5E5-9795-09A34B6B932E}"/>
              </a:ext>
            </a:extLst>
          </p:cNvPr>
          <p:cNvCxnSpPr>
            <a:cxnSpLocks/>
          </p:cNvCxnSpPr>
          <p:nvPr/>
        </p:nvCxnSpPr>
        <p:spPr>
          <a:xfrm>
            <a:off x="23625254" y="12592844"/>
            <a:ext cx="2292701" cy="1290997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5" name="TextBox 254">
            <a:extLst>
              <a:ext uri="{FF2B5EF4-FFF2-40B4-BE49-F238E27FC236}">
                <a16:creationId xmlns:a16="http://schemas.microsoft.com/office/drawing/2014/main" id="{6C952DC5-4A13-05FD-78C6-925A34BCAEC7}"/>
              </a:ext>
            </a:extLst>
          </p:cNvPr>
          <p:cNvSpPr txBox="1"/>
          <p:nvPr/>
        </p:nvSpPr>
        <p:spPr>
          <a:xfrm rot="1949168">
            <a:off x="24360517" y="12635712"/>
            <a:ext cx="11314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</a:p>
        </p:txBody>
      </p:sp>
      <p:pic>
        <p:nvPicPr>
          <p:cNvPr id="2053" name="Picture 2052">
            <a:extLst>
              <a:ext uri="{FF2B5EF4-FFF2-40B4-BE49-F238E27FC236}">
                <a16:creationId xmlns:a16="http://schemas.microsoft.com/office/drawing/2014/main" id="{3D920B46-5663-9146-5CFF-80B88D6CD43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834548" y="28430823"/>
            <a:ext cx="1401572" cy="1282120"/>
          </a:xfrm>
          <a:prstGeom prst="rect">
            <a:avLst/>
          </a:prstGeom>
        </p:spPr>
      </p:pic>
      <p:cxnSp>
        <p:nvCxnSpPr>
          <p:cNvPr id="2054" name="Straight Arrow Connector 2053">
            <a:extLst>
              <a:ext uri="{FF2B5EF4-FFF2-40B4-BE49-F238E27FC236}">
                <a16:creationId xmlns:a16="http://schemas.microsoft.com/office/drawing/2014/main" id="{5763E21F-0CC3-37FE-68CE-794C2AF650CB}"/>
              </a:ext>
            </a:extLst>
          </p:cNvPr>
          <p:cNvCxnSpPr>
            <a:cxnSpLocks/>
          </p:cNvCxnSpPr>
          <p:nvPr/>
        </p:nvCxnSpPr>
        <p:spPr>
          <a:xfrm>
            <a:off x="17917279" y="9596022"/>
            <a:ext cx="2817268" cy="1557918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6" name="Picture 2055">
            <a:extLst>
              <a:ext uri="{FF2B5EF4-FFF2-40B4-BE49-F238E27FC236}">
                <a16:creationId xmlns:a16="http://schemas.microsoft.com/office/drawing/2014/main" id="{506E5B0B-F8D4-E98C-7A5D-A5709B43975C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6394705" y="8784409"/>
            <a:ext cx="1446550" cy="1446550"/>
          </a:xfrm>
          <a:prstGeom prst="rect">
            <a:avLst/>
          </a:prstGeom>
        </p:spPr>
      </p:pic>
      <p:pic>
        <p:nvPicPr>
          <p:cNvPr id="2060" name="Picture 2059">
            <a:extLst>
              <a:ext uri="{FF2B5EF4-FFF2-40B4-BE49-F238E27FC236}">
                <a16:creationId xmlns:a16="http://schemas.microsoft.com/office/drawing/2014/main" id="{DF06E49F-22F8-9184-A17D-CAA65127921B}"/>
              </a:ext>
            </a:extLst>
          </p:cNvPr>
          <p:cNvPicPr>
            <a:picLocks noChangeAspect="1"/>
          </p:cNvPicPr>
          <p:nvPr/>
        </p:nvPicPr>
        <p:blipFill>
          <a:blip r:embed="rId28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247288" y="9313789"/>
            <a:ext cx="1446550" cy="1446550"/>
          </a:xfrm>
          <a:prstGeom prst="rect">
            <a:avLst/>
          </a:prstGeom>
        </p:spPr>
      </p:pic>
      <p:pic>
        <p:nvPicPr>
          <p:cNvPr id="2061" name="Graphic 2060" descr="Magnifying glass outline">
            <a:extLst>
              <a:ext uri="{FF2B5EF4-FFF2-40B4-BE49-F238E27FC236}">
                <a16:creationId xmlns:a16="http://schemas.microsoft.com/office/drawing/2014/main" id="{EDAE6421-7916-F31D-6C0E-3ACFA370124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9191772" y="9554153"/>
            <a:ext cx="914400" cy="914400"/>
          </a:xfrm>
          <a:prstGeom prst="rect">
            <a:avLst/>
          </a:prstGeom>
        </p:spPr>
      </p:pic>
      <p:sp>
        <p:nvSpPr>
          <p:cNvPr id="2062" name="Rectangle: Rounded Corners 2061">
            <a:extLst>
              <a:ext uri="{FF2B5EF4-FFF2-40B4-BE49-F238E27FC236}">
                <a16:creationId xmlns:a16="http://schemas.microsoft.com/office/drawing/2014/main" id="{DAA4FE8D-A104-A34A-59D1-C55935922239}"/>
              </a:ext>
            </a:extLst>
          </p:cNvPr>
          <p:cNvSpPr/>
          <p:nvPr/>
        </p:nvSpPr>
        <p:spPr>
          <a:xfrm>
            <a:off x="16012937" y="11962199"/>
            <a:ext cx="1839854" cy="18054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2063" name="Graphic 2062" descr="Document with solid fill">
            <a:extLst>
              <a:ext uri="{FF2B5EF4-FFF2-40B4-BE49-F238E27FC236}">
                <a16:creationId xmlns:a16="http://schemas.microsoft.com/office/drawing/2014/main" id="{A78E5A53-F549-1D11-89F2-96DB04CAA41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6073564" y="12068270"/>
            <a:ext cx="676125" cy="676125"/>
          </a:xfrm>
          <a:prstGeom prst="rect">
            <a:avLst/>
          </a:prstGeom>
        </p:spPr>
      </p:pic>
      <p:pic>
        <p:nvPicPr>
          <p:cNvPr id="2064" name="Graphic 2063" descr="Document with solid fill">
            <a:extLst>
              <a:ext uri="{FF2B5EF4-FFF2-40B4-BE49-F238E27FC236}">
                <a16:creationId xmlns:a16="http://schemas.microsoft.com/office/drawing/2014/main" id="{BF66B304-126D-17B8-D600-18AC2923C27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6103995" y="12845883"/>
            <a:ext cx="676125" cy="676125"/>
          </a:xfrm>
          <a:prstGeom prst="rect">
            <a:avLst/>
          </a:prstGeom>
        </p:spPr>
      </p:pic>
      <p:pic>
        <p:nvPicPr>
          <p:cNvPr id="2065" name="Graphic 2064" descr="Document with solid fill">
            <a:extLst>
              <a:ext uri="{FF2B5EF4-FFF2-40B4-BE49-F238E27FC236}">
                <a16:creationId xmlns:a16="http://schemas.microsoft.com/office/drawing/2014/main" id="{1F584AFE-DBDA-309A-3B9F-5CB9371BC81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6660009" y="12460916"/>
            <a:ext cx="676125" cy="676125"/>
          </a:xfrm>
          <a:prstGeom prst="rect">
            <a:avLst/>
          </a:prstGeom>
        </p:spPr>
      </p:pic>
      <p:pic>
        <p:nvPicPr>
          <p:cNvPr id="2066" name="Graphic 2065" descr="Document with solid fill">
            <a:extLst>
              <a:ext uri="{FF2B5EF4-FFF2-40B4-BE49-F238E27FC236}">
                <a16:creationId xmlns:a16="http://schemas.microsoft.com/office/drawing/2014/main" id="{94234674-9E1F-88F2-C594-07DF23089FD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7188791" y="12027325"/>
            <a:ext cx="676125" cy="676125"/>
          </a:xfrm>
          <a:prstGeom prst="rect">
            <a:avLst/>
          </a:prstGeom>
        </p:spPr>
      </p:pic>
      <p:pic>
        <p:nvPicPr>
          <p:cNvPr id="2067" name="Graphic 2066" descr="Document with solid fill">
            <a:extLst>
              <a:ext uri="{FF2B5EF4-FFF2-40B4-BE49-F238E27FC236}">
                <a16:creationId xmlns:a16="http://schemas.microsoft.com/office/drawing/2014/main" id="{9440D70E-E387-145A-AF27-77513ADC51F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7172017" y="12948790"/>
            <a:ext cx="676125" cy="676125"/>
          </a:xfrm>
          <a:prstGeom prst="rect">
            <a:avLst/>
          </a:prstGeom>
        </p:spPr>
      </p:pic>
      <p:cxnSp>
        <p:nvCxnSpPr>
          <p:cNvPr id="2068" name="Straight Arrow Connector 2067">
            <a:extLst>
              <a:ext uri="{FF2B5EF4-FFF2-40B4-BE49-F238E27FC236}">
                <a16:creationId xmlns:a16="http://schemas.microsoft.com/office/drawing/2014/main" id="{B37931C1-ADA1-6B39-B9F1-3317711141AF}"/>
              </a:ext>
            </a:extLst>
          </p:cNvPr>
          <p:cNvCxnSpPr>
            <a:cxnSpLocks/>
            <a:stCxn id="2066" idx="3"/>
          </p:cNvCxnSpPr>
          <p:nvPr/>
        </p:nvCxnSpPr>
        <p:spPr>
          <a:xfrm flipV="1">
            <a:off x="17864916" y="11927077"/>
            <a:ext cx="4259271" cy="438311"/>
          </a:xfrm>
          <a:prstGeom prst="straightConnector1">
            <a:avLst/>
          </a:prstGeom>
          <a:ln w="762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71" name="TextBox 2070">
            <a:extLst>
              <a:ext uri="{FF2B5EF4-FFF2-40B4-BE49-F238E27FC236}">
                <a16:creationId xmlns:a16="http://schemas.microsoft.com/office/drawing/2014/main" id="{909BD22A-16DF-3727-4D88-B387B675BC5E}"/>
              </a:ext>
            </a:extLst>
          </p:cNvPr>
          <p:cNvSpPr txBox="1"/>
          <p:nvPr/>
        </p:nvSpPr>
        <p:spPr>
          <a:xfrm rot="21260167">
            <a:off x="19426853" y="11448880"/>
            <a:ext cx="11314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</a:p>
        </p:txBody>
      </p:sp>
      <p:pic>
        <p:nvPicPr>
          <p:cNvPr id="2072" name="Graphic 2071" descr="Hospital with solid fill">
            <a:extLst>
              <a:ext uri="{FF2B5EF4-FFF2-40B4-BE49-F238E27FC236}">
                <a16:creationId xmlns:a16="http://schemas.microsoft.com/office/drawing/2014/main" id="{0824B88E-4D2D-EEDA-328F-67DF726484B4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26171264" y="7769386"/>
            <a:ext cx="1598597" cy="1598597"/>
          </a:xfrm>
          <a:prstGeom prst="rect">
            <a:avLst/>
          </a:prstGeom>
        </p:spPr>
      </p:pic>
      <p:sp>
        <p:nvSpPr>
          <p:cNvPr id="2073" name="TextBox 2072">
            <a:extLst>
              <a:ext uri="{FF2B5EF4-FFF2-40B4-BE49-F238E27FC236}">
                <a16:creationId xmlns:a16="http://schemas.microsoft.com/office/drawing/2014/main" id="{DED21851-3462-C3F9-03E2-96A420C44C97}"/>
              </a:ext>
            </a:extLst>
          </p:cNvPr>
          <p:cNvSpPr txBox="1"/>
          <p:nvPr/>
        </p:nvSpPr>
        <p:spPr>
          <a:xfrm>
            <a:off x="15579885" y="13734925"/>
            <a:ext cx="3123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Public Database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1C3D0E-D6D1-BDBF-75EA-5550024413A7}"/>
              </a:ext>
            </a:extLst>
          </p:cNvPr>
          <p:cNvSpPr txBox="1"/>
          <p:nvPr/>
        </p:nvSpPr>
        <p:spPr>
          <a:xfrm>
            <a:off x="21020305" y="20101687"/>
            <a:ext cx="68787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Cambria" panose="02040503050406030204" pitchFamily="18" charset="0"/>
                <a:ea typeface="Cambria" panose="02040503050406030204" pitchFamily="18" charset="0"/>
              </a:rPr>
              <a:t>Key Challenges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943117-8551-4CE9-F195-230FEF8A0020}"/>
              </a:ext>
            </a:extLst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7678595" y="38032684"/>
            <a:ext cx="1225233" cy="1050873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6FE962E2-F458-E2C5-FECF-E78E5A55145F}"/>
              </a:ext>
            </a:extLst>
          </p:cNvPr>
          <p:cNvPicPr>
            <a:picLocks noChangeAspect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3801595" y="33619950"/>
            <a:ext cx="1222638" cy="1321175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B989D144-2C3E-E318-AFD6-2AEB8DD3409B}"/>
              </a:ext>
            </a:extLst>
          </p:cNvPr>
          <p:cNvPicPr>
            <a:picLocks noChangeAspect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3011405" y="27305173"/>
            <a:ext cx="1015008" cy="1096811"/>
          </a:xfrm>
          <a:prstGeom prst="rect">
            <a:avLst/>
          </a:prstGeom>
        </p:spPr>
      </p:pic>
      <p:sp>
        <p:nvSpPr>
          <p:cNvPr id="24" name="Arrow: Bent-Up 23">
            <a:extLst>
              <a:ext uri="{FF2B5EF4-FFF2-40B4-BE49-F238E27FC236}">
                <a16:creationId xmlns:a16="http://schemas.microsoft.com/office/drawing/2014/main" id="{54C78F69-01FE-28AA-3D17-051527823276}"/>
              </a:ext>
            </a:extLst>
          </p:cNvPr>
          <p:cNvSpPr/>
          <p:nvPr/>
        </p:nvSpPr>
        <p:spPr>
          <a:xfrm rot="5400000">
            <a:off x="21656609" y="22880315"/>
            <a:ext cx="547798" cy="711471"/>
          </a:xfrm>
          <a:prstGeom prst="bentUpArrow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99CB0A-4C98-0A49-25F5-74AFA2E13039}"/>
              </a:ext>
            </a:extLst>
          </p:cNvPr>
          <p:cNvSpPr txBox="1"/>
          <p:nvPr/>
        </p:nvSpPr>
        <p:spPr>
          <a:xfrm>
            <a:off x="22517858" y="22962151"/>
            <a:ext cx="49188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Governance?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0D0F99-531C-8CA8-F705-D7EB180FDE07}"/>
              </a:ext>
            </a:extLst>
          </p:cNvPr>
          <p:cNvSpPr txBox="1"/>
          <p:nvPr/>
        </p:nvSpPr>
        <p:spPr>
          <a:xfrm>
            <a:off x="22517858" y="24168893"/>
            <a:ext cx="69297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How much patient control?</a:t>
            </a:r>
          </a:p>
        </p:txBody>
      </p:sp>
      <p:sp>
        <p:nvSpPr>
          <p:cNvPr id="27" name="Arrow: Bent-Up 26">
            <a:extLst>
              <a:ext uri="{FF2B5EF4-FFF2-40B4-BE49-F238E27FC236}">
                <a16:creationId xmlns:a16="http://schemas.microsoft.com/office/drawing/2014/main" id="{D4AA854A-5259-9743-AF16-120CCF57535E}"/>
              </a:ext>
            </a:extLst>
          </p:cNvPr>
          <p:cNvSpPr/>
          <p:nvPr/>
        </p:nvSpPr>
        <p:spPr>
          <a:xfrm rot="5400000">
            <a:off x="21656609" y="24087057"/>
            <a:ext cx="547798" cy="711471"/>
          </a:xfrm>
          <a:prstGeom prst="bentUpArrow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7E1D33-FB90-5641-FB46-899BE269B0AD}"/>
              </a:ext>
            </a:extLst>
          </p:cNvPr>
          <p:cNvSpPr txBox="1"/>
          <p:nvPr/>
        </p:nvSpPr>
        <p:spPr>
          <a:xfrm>
            <a:off x="22517858" y="27444530"/>
            <a:ext cx="70063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What data should be linked?</a:t>
            </a:r>
          </a:p>
        </p:txBody>
      </p:sp>
      <p:sp>
        <p:nvSpPr>
          <p:cNvPr id="31" name="Arrow: Bent-Up 30">
            <a:extLst>
              <a:ext uri="{FF2B5EF4-FFF2-40B4-BE49-F238E27FC236}">
                <a16:creationId xmlns:a16="http://schemas.microsoft.com/office/drawing/2014/main" id="{D3A25A83-E62F-D764-0D27-AF0CED557A08}"/>
              </a:ext>
            </a:extLst>
          </p:cNvPr>
          <p:cNvSpPr/>
          <p:nvPr/>
        </p:nvSpPr>
        <p:spPr>
          <a:xfrm rot="5400000">
            <a:off x="21656609" y="27362694"/>
            <a:ext cx="547798" cy="711471"/>
          </a:xfrm>
          <a:prstGeom prst="bentUpArrow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Bent-Up 31">
            <a:extLst>
              <a:ext uri="{FF2B5EF4-FFF2-40B4-BE49-F238E27FC236}">
                <a16:creationId xmlns:a16="http://schemas.microsoft.com/office/drawing/2014/main" id="{B35D501C-FB20-7F24-532B-DA07FBBEB2E3}"/>
              </a:ext>
            </a:extLst>
          </p:cNvPr>
          <p:cNvSpPr/>
          <p:nvPr/>
        </p:nvSpPr>
        <p:spPr>
          <a:xfrm rot="5400000">
            <a:off x="21656609" y="28459967"/>
            <a:ext cx="547798" cy="711471"/>
          </a:xfrm>
          <a:prstGeom prst="bentUpArrow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7C8F59-8116-BF9A-FA4F-839BD9D6E3D3}"/>
              </a:ext>
            </a:extLst>
          </p:cNvPr>
          <p:cNvSpPr txBox="1"/>
          <p:nvPr/>
        </p:nvSpPr>
        <p:spPr>
          <a:xfrm>
            <a:off x="22517858" y="28541803"/>
            <a:ext cx="70063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Data formatting Standards?</a:t>
            </a:r>
          </a:p>
        </p:txBody>
      </p:sp>
      <p:sp>
        <p:nvSpPr>
          <p:cNvPr id="36" name="Arrow: Bent-Up 35">
            <a:extLst>
              <a:ext uri="{FF2B5EF4-FFF2-40B4-BE49-F238E27FC236}">
                <a16:creationId xmlns:a16="http://schemas.microsoft.com/office/drawing/2014/main" id="{7B4F50D7-C051-23EA-FBD3-5F96FB63456A}"/>
              </a:ext>
            </a:extLst>
          </p:cNvPr>
          <p:cNvSpPr/>
          <p:nvPr/>
        </p:nvSpPr>
        <p:spPr>
          <a:xfrm rot="5400000">
            <a:off x="21656609" y="32093764"/>
            <a:ext cx="547798" cy="711471"/>
          </a:xfrm>
          <a:prstGeom prst="bentUpArrow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40915B-3139-1793-2B1B-1E24AE378A22}"/>
              </a:ext>
            </a:extLst>
          </p:cNvPr>
          <p:cNvSpPr txBox="1"/>
          <p:nvPr/>
        </p:nvSpPr>
        <p:spPr>
          <a:xfrm>
            <a:off x="22517858" y="32175600"/>
            <a:ext cx="70063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Genomic data is BIG</a:t>
            </a:r>
          </a:p>
        </p:txBody>
      </p:sp>
      <p:sp>
        <p:nvSpPr>
          <p:cNvPr id="38" name="Arrow: Bent-Up 37">
            <a:extLst>
              <a:ext uri="{FF2B5EF4-FFF2-40B4-BE49-F238E27FC236}">
                <a16:creationId xmlns:a16="http://schemas.microsoft.com/office/drawing/2014/main" id="{F43FBE78-9E07-0426-0532-2D7BF3337837}"/>
              </a:ext>
            </a:extLst>
          </p:cNvPr>
          <p:cNvSpPr/>
          <p:nvPr/>
        </p:nvSpPr>
        <p:spPr>
          <a:xfrm rot="5400000">
            <a:off x="21656609" y="33225189"/>
            <a:ext cx="547798" cy="711471"/>
          </a:xfrm>
          <a:prstGeom prst="bentUpArrow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490A03B-89A0-5096-EEA4-72CFE47836EA}"/>
              </a:ext>
            </a:extLst>
          </p:cNvPr>
          <p:cNvSpPr txBox="1"/>
          <p:nvPr/>
        </p:nvSpPr>
        <p:spPr>
          <a:xfrm>
            <a:off x="22517858" y="33307025"/>
            <a:ext cx="70063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Requires novel approach?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72571B-1754-072D-9916-B05F50E46C6E}"/>
              </a:ext>
            </a:extLst>
          </p:cNvPr>
          <p:cNvSpPr txBox="1"/>
          <p:nvPr/>
        </p:nvSpPr>
        <p:spPr>
          <a:xfrm>
            <a:off x="3895944" y="9629204"/>
            <a:ext cx="78321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Data privacy is crucial</a:t>
            </a:r>
          </a:p>
        </p:txBody>
      </p:sp>
      <p:pic>
        <p:nvPicPr>
          <p:cNvPr id="44" name="Graphic 43" descr="Lock with solid fill">
            <a:extLst>
              <a:ext uri="{FF2B5EF4-FFF2-40B4-BE49-F238E27FC236}">
                <a16:creationId xmlns:a16="http://schemas.microsoft.com/office/drawing/2014/main" id="{1DB764FE-38C1-823C-102B-B9E41330583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093513" y="9588121"/>
            <a:ext cx="771517" cy="771517"/>
          </a:xfrm>
          <a:prstGeom prst="rect">
            <a:avLst/>
          </a:prstGeom>
        </p:spPr>
      </p:pic>
      <p:pic>
        <p:nvPicPr>
          <p:cNvPr id="45" name="Graphic 44" descr="Database outline">
            <a:extLst>
              <a:ext uri="{FF2B5EF4-FFF2-40B4-BE49-F238E27FC236}">
                <a16:creationId xmlns:a16="http://schemas.microsoft.com/office/drawing/2014/main" id="{D931E402-CBAF-9FA2-CC61-3E4016E8C5E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103196" y="10507924"/>
            <a:ext cx="752150" cy="75215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9082074E-7BF9-D409-22AB-CAB4ACDE010D}"/>
              </a:ext>
            </a:extLst>
          </p:cNvPr>
          <p:cNvSpPr txBox="1"/>
          <p:nvPr/>
        </p:nvSpPr>
        <p:spPr>
          <a:xfrm>
            <a:off x="3895944" y="10520061"/>
            <a:ext cx="85847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Genomic data storage is expensive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06B5DF7-CAAF-73FE-56F7-0CA32B137444}"/>
              </a:ext>
            </a:extLst>
          </p:cNvPr>
          <p:cNvSpPr txBox="1"/>
          <p:nvPr/>
        </p:nvSpPr>
        <p:spPr>
          <a:xfrm>
            <a:off x="844941" y="11594996"/>
            <a:ext cx="28252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latin typeface="Cambria" panose="02040503050406030204" pitchFamily="18" charset="0"/>
                <a:ea typeface="Cambria" panose="02040503050406030204" pitchFamily="18" charset="0"/>
              </a:rPr>
              <a:t>Question</a:t>
            </a:r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</a:p>
        </p:txBody>
      </p:sp>
      <p:sp>
        <p:nvSpPr>
          <p:cNvPr id="49" name="Minus Sign 48">
            <a:extLst>
              <a:ext uri="{FF2B5EF4-FFF2-40B4-BE49-F238E27FC236}">
                <a16:creationId xmlns:a16="http://schemas.microsoft.com/office/drawing/2014/main" id="{C733C151-E1FE-CBF1-65B7-6106988DE6D6}"/>
              </a:ext>
            </a:extLst>
          </p:cNvPr>
          <p:cNvSpPr/>
          <p:nvPr/>
        </p:nvSpPr>
        <p:spPr>
          <a:xfrm>
            <a:off x="14929579" y="16137569"/>
            <a:ext cx="383953" cy="390156"/>
          </a:xfrm>
          <a:prstGeom prst="mathMin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inus Sign 49">
            <a:extLst>
              <a:ext uri="{FF2B5EF4-FFF2-40B4-BE49-F238E27FC236}">
                <a16:creationId xmlns:a16="http://schemas.microsoft.com/office/drawing/2014/main" id="{077271A5-3BAA-EE5F-F839-D20D9336ECB2}"/>
              </a:ext>
            </a:extLst>
          </p:cNvPr>
          <p:cNvSpPr/>
          <p:nvPr/>
        </p:nvSpPr>
        <p:spPr>
          <a:xfrm>
            <a:off x="14929579" y="16940116"/>
            <a:ext cx="383953" cy="390156"/>
          </a:xfrm>
          <a:prstGeom prst="mathMin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Minus Sign 50">
            <a:extLst>
              <a:ext uri="{FF2B5EF4-FFF2-40B4-BE49-F238E27FC236}">
                <a16:creationId xmlns:a16="http://schemas.microsoft.com/office/drawing/2014/main" id="{0913140C-F261-7186-3F8D-F46F43D84B53}"/>
              </a:ext>
            </a:extLst>
          </p:cNvPr>
          <p:cNvSpPr/>
          <p:nvPr/>
        </p:nvSpPr>
        <p:spPr>
          <a:xfrm>
            <a:off x="14929579" y="18545209"/>
            <a:ext cx="383953" cy="390156"/>
          </a:xfrm>
          <a:prstGeom prst="mathMin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inus Sign 51">
            <a:extLst>
              <a:ext uri="{FF2B5EF4-FFF2-40B4-BE49-F238E27FC236}">
                <a16:creationId xmlns:a16="http://schemas.microsoft.com/office/drawing/2014/main" id="{3D89397A-B0F5-8AF4-DB03-32E92841D384}"/>
              </a:ext>
            </a:extLst>
          </p:cNvPr>
          <p:cNvSpPr/>
          <p:nvPr/>
        </p:nvSpPr>
        <p:spPr>
          <a:xfrm>
            <a:off x="14929579" y="17742663"/>
            <a:ext cx="383953" cy="390156"/>
          </a:xfrm>
          <a:prstGeom prst="mathMin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Graphic 62">
            <a:extLst>
              <a:ext uri="{FF2B5EF4-FFF2-40B4-BE49-F238E27FC236}">
                <a16:creationId xmlns:a16="http://schemas.microsoft.com/office/drawing/2014/main" id="{53EBFA5F-630C-C4F4-1CA2-74F0482B9868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24093636" y="36021894"/>
            <a:ext cx="6683898" cy="6683898"/>
          </a:xfrm>
          <a:prstGeom prst="rect">
            <a:avLst/>
          </a:prstGeom>
        </p:spPr>
      </p:pic>
      <p:pic>
        <p:nvPicPr>
          <p:cNvPr id="451" name="Graphic 450">
            <a:extLst>
              <a:ext uri="{FF2B5EF4-FFF2-40B4-BE49-F238E27FC236}">
                <a16:creationId xmlns:a16="http://schemas.microsoft.com/office/drawing/2014/main" id="{B00EEE0C-7A45-8724-40D7-9584DDA18BEC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01018" y="35830850"/>
            <a:ext cx="5650369" cy="565036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3E8EC7E-0E91-51FD-BBB5-9CC091C0D2B5}"/>
              </a:ext>
            </a:extLst>
          </p:cNvPr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25929713" y="2791551"/>
            <a:ext cx="4213448" cy="210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441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32610</TotalTime>
  <Words>197</Words>
  <Application>Microsoft Office PowerPoint</Application>
  <PresentationFormat>Custom</PresentationFormat>
  <Paragraphs>50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Cambria</vt:lpstr>
      <vt:lpstr>Candara</vt:lpstr>
      <vt:lpstr>Century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Meghan</dc:creator>
  <cp:lastModifiedBy>Elias Crum</cp:lastModifiedBy>
  <cp:revision>467</cp:revision>
  <dcterms:created xsi:type="dcterms:W3CDTF">2015-01-12T20:43:39Z</dcterms:created>
  <dcterms:modified xsi:type="dcterms:W3CDTF">2024-02-19T15:34:48Z</dcterms:modified>
</cp:coreProperties>
</file>