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2" userDrawn="1">
          <p15:clr>
            <a:srgbClr val="A4A3A4"/>
          </p15:clr>
        </p15:guide>
        <p15:guide id="2" pos="1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Wolfe" initials="A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AF7"/>
    <a:srgbClr val="EBE5FF"/>
    <a:srgbClr val="8356FF"/>
    <a:srgbClr val="F6F3FF"/>
    <a:srgbClr val="E0D5FF"/>
    <a:srgbClr val="CDE1F3"/>
    <a:srgbClr val="FA00F1"/>
    <a:srgbClr val="C14809"/>
    <a:srgbClr val="FFFFFF"/>
    <a:srgbClr val="098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7A9C1-B9A3-0A70-5C37-722EFA6E9DEF}" v="118" dt="2021-11-01T16:59:01.916"/>
    <p1510:client id="{D60CFD9B-B485-D29C-0E2F-364C35BA0D25}" v="2" dt="2021-11-01T00:06:06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2695" autoAdjust="0"/>
  </p:normalViewPr>
  <p:slideViewPr>
    <p:cSldViewPr snapToGrid="0">
      <p:cViewPr>
        <p:scale>
          <a:sx n="30" d="100"/>
          <a:sy n="30" d="100"/>
        </p:scale>
        <p:origin x="1122" y="-468"/>
      </p:cViewPr>
      <p:guideLst>
        <p:guide orient="horz" pos="12162"/>
        <p:guide pos="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onti, Catherine" userId="S::cputonti@luc.edu::0f400ae6-1573-4414-b418-ca044186a3a3" providerId="AD" clId="Web-{69D7A9C1-B9A3-0A70-5C37-722EFA6E9DEF}"/>
    <pc:docChg chg="modSld">
      <pc:chgData name="Putonti, Catherine" userId="S::cputonti@luc.edu::0f400ae6-1573-4414-b418-ca044186a3a3" providerId="AD" clId="Web-{69D7A9C1-B9A3-0A70-5C37-722EFA6E9DEF}" dt="2021-11-01T16:59:01.916" v="61" actId="1076"/>
      <pc:docMkLst>
        <pc:docMk/>
      </pc:docMkLst>
      <pc:sldChg chg="modSp">
        <pc:chgData name="Putonti, Catherine" userId="S::cputonti@luc.edu::0f400ae6-1573-4414-b418-ca044186a3a3" providerId="AD" clId="Web-{69D7A9C1-B9A3-0A70-5C37-722EFA6E9DEF}" dt="2021-11-01T16:59:01.916" v="61" actId="1076"/>
        <pc:sldMkLst>
          <pc:docMk/>
          <pc:sldMk cId="976441992" sldId="260"/>
        </pc:sldMkLst>
        <pc:spChg chg="mod">
          <ac:chgData name="Putonti, Catherine" userId="S::cputonti@luc.edu::0f400ae6-1573-4414-b418-ca044186a3a3" providerId="AD" clId="Web-{69D7A9C1-B9A3-0A70-5C37-722EFA6E9DEF}" dt="2021-11-01T16:59:01.916" v="61" actId="1076"/>
          <ac:spMkLst>
            <pc:docMk/>
            <pc:sldMk cId="976441992" sldId="260"/>
            <ac:spMk id="128" creationId="{11FD32F3-152F-B540-A8E9-C6A11A598937}"/>
          </ac:spMkLst>
        </pc:spChg>
        <pc:spChg chg="mod">
          <ac:chgData name="Putonti, Catherine" userId="S::cputonti@luc.edu::0f400ae6-1573-4414-b418-ca044186a3a3" providerId="AD" clId="Web-{69D7A9C1-B9A3-0A70-5C37-722EFA6E9DEF}" dt="2021-11-01T16:58:34.057" v="60" actId="20577"/>
          <ac:spMkLst>
            <pc:docMk/>
            <pc:sldMk cId="976441992" sldId="260"/>
            <ac:spMk id="129" creationId="{6518F4F5-D051-974A-B15A-FC8F5525BC4C}"/>
          </ac:spMkLst>
        </pc:spChg>
        <pc:spChg chg="mod">
          <ac:chgData name="Putonti, Catherine" userId="S::cputonti@luc.edu::0f400ae6-1573-4414-b418-ca044186a3a3" providerId="AD" clId="Web-{69D7A9C1-B9A3-0A70-5C37-722EFA6E9DEF}" dt="2021-11-01T16:56:29.696" v="34" actId="20577"/>
          <ac:spMkLst>
            <pc:docMk/>
            <pc:sldMk cId="976441992" sldId="260"/>
            <ac:spMk id="20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D934-A56A-4F23-9497-EA27FBBC7A46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1989-448F-4F87-9041-B45500195C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1989-448F-4F87-9041-B45500195C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B061-0867-0FB0-5122-FE3C392DF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5"/>
            <a:ext cx="22706410" cy="14902051"/>
          </a:xfrm>
        </p:spPr>
        <p:txBody>
          <a:bodyPr anchor="b"/>
          <a:lstStyle>
            <a:lvl1pPr algn="ctr">
              <a:defRPr sz="14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C84DE-5FA2-08BF-7CE1-406862EEE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6"/>
            <a:ext cx="22706410" cy="10334332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56" indent="0" algn="ctr">
              <a:buNone/>
              <a:defRPr sz="4967"/>
            </a:lvl2pPr>
            <a:lvl3pPr marL="2270711" indent="0" algn="ctr">
              <a:buNone/>
              <a:defRPr sz="4470"/>
            </a:lvl3pPr>
            <a:lvl4pPr marL="3406067" indent="0" algn="ctr">
              <a:buNone/>
              <a:defRPr sz="3973"/>
            </a:lvl4pPr>
            <a:lvl5pPr marL="4541422" indent="0" algn="ctr">
              <a:buNone/>
              <a:defRPr sz="3973"/>
            </a:lvl5pPr>
            <a:lvl6pPr marL="5676778" indent="0" algn="ctr">
              <a:buNone/>
              <a:defRPr sz="3973"/>
            </a:lvl6pPr>
            <a:lvl7pPr marL="6812134" indent="0" algn="ctr">
              <a:buNone/>
              <a:defRPr sz="3973"/>
            </a:lvl7pPr>
            <a:lvl8pPr marL="7947489" indent="0" algn="ctr">
              <a:buNone/>
              <a:defRPr sz="3973"/>
            </a:lvl8pPr>
            <a:lvl9pPr marL="9082845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D8B9-59DC-0EA0-2DE3-3A2F009F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09F-F8FF-0645-E9A1-1B2F8D90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2F05-223C-2886-4F52-7424E649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66A-7F52-6489-1A6F-7EDD0452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C5A0-F006-12AD-B1F1-F17E7A314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A429-CC7F-3BD5-F392-0D150765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963A-A252-D455-875A-1CD65FEF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72E4-9161-9E4E-65DD-FBA1CBE5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74A49-D3D0-320F-7416-32DACA665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7B35-43C3-0A31-233F-5736009D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3466-308A-669F-62D5-A688B053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7206-6971-A56C-F2DA-1E7607E1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48BF-3591-7970-3202-19EEFB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21C0-862F-FAC9-6BFA-97D9640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6B12-AA45-7FA6-992F-1081F951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F439-C962-26B8-8CF6-BC70C876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8A07-CF76-80E3-5906-3826A1D6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80B2-E371-CFF5-8179-091D069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95A5-8B7B-A2B9-280A-34F2F93E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4"/>
          </a:xfrm>
        </p:spPr>
        <p:txBody>
          <a:bodyPr anchor="b"/>
          <a:lstStyle>
            <a:lvl1pPr>
              <a:defRPr sz="14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A9954-D3CB-9611-E808-BFD8A26C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1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56" indent="0">
              <a:buNone/>
              <a:defRPr sz="4967">
                <a:solidFill>
                  <a:schemeClr val="tx1">
                    <a:tint val="82000"/>
                  </a:schemeClr>
                </a:solidFill>
              </a:defRPr>
            </a:lvl2pPr>
            <a:lvl3pPr marL="2270711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606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42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778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213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489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84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C6DD-2BF8-3FA5-4C31-C74DD065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DFDF-52A4-9E63-6BCC-ED29430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B888-ED08-7BEF-A727-C5AEF27B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E27-79B1-C34E-2E4C-42A282C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D67A-51DD-53CA-3378-C5DAC7FDC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A3818-7F54-F9DC-1BDF-4FB576A3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E4D9-AFAB-25BB-5910-CFE0708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F0F9-84CD-CFE6-8753-67EF9B60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3FE7-0A54-0E8C-E6BB-821E9687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244-3E59-40C9-69E2-CFAB30AB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8"/>
            <a:ext cx="26112371" cy="82734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401D-16CE-C268-52BB-CD0C63FB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6" y="10492869"/>
            <a:ext cx="12807833" cy="5142394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56" indent="0">
              <a:buNone/>
              <a:defRPr sz="4967" b="1"/>
            </a:lvl2pPr>
            <a:lvl3pPr marL="2270711" indent="0">
              <a:buNone/>
              <a:defRPr sz="4470" b="1"/>
            </a:lvl3pPr>
            <a:lvl4pPr marL="3406067" indent="0">
              <a:buNone/>
              <a:defRPr sz="3973" b="1"/>
            </a:lvl4pPr>
            <a:lvl5pPr marL="4541422" indent="0">
              <a:buNone/>
              <a:defRPr sz="3973" b="1"/>
            </a:lvl5pPr>
            <a:lvl6pPr marL="5676778" indent="0">
              <a:buNone/>
              <a:defRPr sz="3973" b="1"/>
            </a:lvl6pPr>
            <a:lvl7pPr marL="6812134" indent="0">
              <a:buNone/>
              <a:defRPr sz="3973" b="1"/>
            </a:lvl7pPr>
            <a:lvl8pPr marL="7947489" indent="0">
              <a:buNone/>
              <a:defRPr sz="3973" b="1"/>
            </a:lvl8pPr>
            <a:lvl9pPr marL="9082845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AC794-8B88-0DAD-07F7-C9ECBB58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6" y="15635263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DDDC-C9AB-3E2B-E691-32DAD922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69"/>
            <a:ext cx="12870909" cy="5142394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56" indent="0">
              <a:buNone/>
              <a:defRPr sz="4967" b="1"/>
            </a:lvl2pPr>
            <a:lvl3pPr marL="2270711" indent="0">
              <a:buNone/>
              <a:defRPr sz="4470" b="1"/>
            </a:lvl3pPr>
            <a:lvl4pPr marL="3406067" indent="0">
              <a:buNone/>
              <a:defRPr sz="3973" b="1"/>
            </a:lvl4pPr>
            <a:lvl5pPr marL="4541422" indent="0">
              <a:buNone/>
              <a:defRPr sz="3973" b="1"/>
            </a:lvl5pPr>
            <a:lvl6pPr marL="5676778" indent="0">
              <a:buNone/>
              <a:defRPr sz="3973" b="1"/>
            </a:lvl6pPr>
            <a:lvl7pPr marL="6812134" indent="0">
              <a:buNone/>
              <a:defRPr sz="3973" b="1"/>
            </a:lvl7pPr>
            <a:lvl8pPr marL="7947489" indent="0">
              <a:buNone/>
              <a:defRPr sz="3973" b="1"/>
            </a:lvl8pPr>
            <a:lvl9pPr marL="9082845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CF597-C86D-8FA9-5E94-E1B16457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3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1AF9D-CA85-9514-AEC1-08E8D10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E11B6-2C16-28B4-F814-C9052D1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08310-DCD5-F585-FA69-F6272557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CAA0-24F7-BF2B-0E3B-26E19210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40D50-C006-D37D-DF79-C522047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DFCE-B3F2-E308-DF52-CE7F2E78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27D9F-BFC6-1DB1-8247-A0E68FEF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0495D-DED3-7DD2-3917-492465F9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714FC-6460-7DA6-8059-2348945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BD46E-78D1-DE6B-572A-786782EA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6E72-83F5-2BFF-7FA5-8F1488AE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A15C-CECA-4A44-878D-2FE0F89A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7"/>
            </a:lvl4pPr>
            <a:lvl5pPr>
              <a:defRPr sz="4967"/>
            </a:lvl5pPr>
            <a:lvl6pPr>
              <a:defRPr sz="4967"/>
            </a:lvl6pPr>
            <a:lvl7pPr>
              <a:defRPr sz="4967"/>
            </a:lvl7pPr>
            <a:lvl8pPr>
              <a:defRPr sz="4967"/>
            </a:lvl8pPr>
            <a:lvl9pPr>
              <a:defRPr sz="49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52ED0-E4ED-E59F-0444-ABA484B6E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79"/>
          </a:xfrm>
        </p:spPr>
        <p:txBody>
          <a:bodyPr/>
          <a:lstStyle>
            <a:lvl1pPr marL="0" indent="0">
              <a:buNone/>
              <a:defRPr sz="3973"/>
            </a:lvl1pPr>
            <a:lvl2pPr marL="1135356" indent="0">
              <a:buNone/>
              <a:defRPr sz="3477"/>
            </a:lvl2pPr>
            <a:lvl3pPr marL="2270711" indent="0">
              <a:buNone/>
              <a:defRPr sz="2980"/>
            </a:lvl3pPr>
            <a:lvl4pPr marL="3406067" indent="0">
              <a:buNone/>
              <a:defRPr sz="2483"/>
            </a:lvl4pPr>
            <a:lvl5pPr marL="4541422" indent="0">
              <a:buNone/>
              <a:defRPr sz="2483"/>
            </a:lvl5pPr>
            <a:lvl6pPr marL="5676778" indent="0">
              <a:buNone/>
              <a:defRPr sz="2483"/>
            </a:lvl6pPr>
            <a:lvl7pPr marL="6812134" indent="0">
              <a:buNone/>
              <a:defRPr sz="2483"/>
            </a:lvl7pPr>
            <a:lvl8pPr marL="7947489" indent="0">
              <a:buNone/>
              <a:defRPr sz="2483"/>
            </a:lvl8pPr>
            <a:lvl9pPr marL="90828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2E1D-48D4-1513-693A-8D1DD72E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6A0D-58A3-8DA7-8131-97FBA758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0CFE-173F-B1C2-637D-0700EA15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758D-E3FC-3524-1E70-A453AEC8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0D5EC-8F68-9B0F-52F4-9F7CD00E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56" indent="0">
              <a:buNone/>
              <a:defRPr sz="6953"/>
            </a:lvl2pPr>
            <a:lvl3pPr marL="2270711" indent="0">
              <a:buNone/>
              <a:defRPr sz="5960"/>
            </a:lvl3pPr>
            <a:lvl4pPr marL="3406067" indent="0">
              <a:buNone/>
              <a:defRPr sz="4967"/>
            </a:lvl4pPr>
            <a:lvl5pPr marL="4541422" indent="0">
              <a:buNone/>
              <a:defRPr sz="4967"/>
            </a:lvl5pPr>
            <a:lvl6pPr marL="5676778" indent="0">
              <a:buNone/>
              <a:defRPr sz="4967"/>
            </a:lvl6pPr>
            <a:lvl7pPr marL="6812134" indent="0">
              <a:buNone/>
              <a:defRPr sz="4967"/>
            </a:lvl7pPr>
            <a:lvl8pPr marL="7947489" indent="0">
              <a:buNone/>
              <a:defRPr sz="4967"/>
            </a:lvl8pPr>
            <a:lvl9pPr marL="9082845" indent="0">
              <a:buNone/>
              <a:defRPr sz="49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9A0C-A93D-7375-6037-C4450C7F9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79"/>
          </a:xfrm>
        </p:spPr>
        <p:txBody>
          <a:bodyPr/>
          <a:lstStyle>
            <a:lvl1pPr marL="0" indent="0">
              <a:buNone/>
              <a:defRPr sz="3973"/>
            </a:lvl1pPr>
            <a:lvl2pPr marL="1135356" indent="0">
              <a:buNone/>
              <a:defRPr sz="3477"/>
            </a:lvl2pPr>
            <a:lvl3pPr marL="2270711" indent="0">
              <a:buNone/>
              <a:defRPr sz="2980"/>
            </a:lvl3pPr>
            <a:lvl4pPr marL="3406067" indent="0">
              <a:buNone/>
              <a:defRPr sz="2483"/>
            </a:lvl4pPr>
            <a:lvl5pPr marL="4541422" indent="0">
              <a:buNone/>
              <a:defRPr sz="2483"/>
            </a:lvl5pPr>
            <a:lvl6pPr marL="5676778" indent="0">
              <a:buNone/>
              <a:defRPr sz="2483"/>
            </a:lvl6pPr>
            <a:lvl7pPr marL="6812134" indent="0">
              <a:buNone/>
              <a:defRPr sz="2483"/>
            </a:lvl7pPr>
            <a:lvl8pPr marL="7947489" indent="0">
              <a:buNone/>
              <a:defRPr sz="2483"/>
            </a:lvl8pPr>
            <a:lvl9pPr marL="9082845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DC25-DC0B-F184-6182-B5C8487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A12B-4A8F-6C39-8FDB-9C8B700D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87AD-BE50-1B41-4999-F30D1F5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65BC0-735F-003F-79BE-3C8E3604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8"/>
            <a:ext cx="26112371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E63F-8DCC-F917-A80F-21BC477A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E820-218A-A633-BA7D-555EC1914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97E4C-F265-4DE5-9B72-C7716F096577}" type="datetimeFigureOut">
              <a:rPr lang="en-US" smtClean="0"/>
              <a:pPr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16AC-C017-0A2D-40E9-972680F4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BF9B-24B0-183A-585C-FE15341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0B2D0-7695-4D67-845A-5470744EB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70711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78" indent="-567678" algn="l" defTabSz="2270711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3033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389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7" kern="1200">
          <a:solidFill>
            <a:schemeClr val="tx1"/>
          </a:solidFill>
          <a:latin typeface="+mn-lt"/>
          <a:ea typeface="+mn-ea"/>
          <a:cs typeface="+mn-cs"/>
        </a:defRPr>
      </a:lvl3pPr>
      <a:lvl4pPr marL="3973745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9100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456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812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5167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523" indent="-567678" algn="l" defTabSz="2270711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56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711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6067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422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778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2134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489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845" algn="l" defTabSz="2270711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svg"/><Relationship Id="rId42" Type="http://schemas.openxmlformats.org/officeDocument/2006/relationships/image" Target="../media/image40.svg"/><Relationship Id="rId47" Type="http://schemas.openxmlformats.org/officeDocument/2006/relationships/image" Target="../media/image45.sv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45" Type="http://schemas.openxmlformats.org/officeDocument/2006/relationships/image" Target="../media/image43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svg"/><Relationship Id="rId49" Type="http://schemas.openxmlformats.org/officeDocument/2006/relationships/image" Target="../media/image47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22E4D69-73C3-A986-2FFA-E7B20CDE8EFD}"/>
              </a:ext>
            </a:extLst>
          </p:cNvPr>
          <p:cNvSpPr/>
          <p:nvPr/>
        </p:nvSpPr>
        <p:spPr>
          <a:xfrm rot="10800000" flipV="1">
            <a:off x="20734546" y="20042249"/>
            <a:ext cx="9177095" cy="15228753"/>
          </a:xfrm>
          <a:prstGeom prst="round2DiagRect">
            <a:avLst/>
          </a:prstGeom>
          <a:solidFill>
            <a:srgbClr val="EBE5FF"/>
          </a:solidFill>
          <a:ln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D13A40BC-066D-2EEA-79D9-22FF5B4B3159}"/>
              </a:ext>
            </a:extLst>
          </p:cNvPr>
          <p:cNvSpPr/>
          <p:nvPr/>
        </p:nvSpPr>
        <p:spPr>
          <a:xfrm>
            <a:off x="6650854" y="36578869"/>
            <a:ext cx="17193109" cy="4356108"/>
          </a:xfrm>
          <a:prstGeom prst="roundRect">
            <a:avLst/>
          </a:prstGeom>
          <a:solidFill>
            <a:srgbClr val="DCEAF7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26C2E-D84B-CF9B-256A-EAE3EEE0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546" y="2624286"/>
            <a:ext cx="5829590" cy="3045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2A1E2-8CC6-6CF3-4D46-B4A499B1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539" y="621470"/>
            <a:ext cx="4027925" cy="3223023"/>
          </a:xfrm>
          <a:prstGeom prst="rect">
            <a:avLst/>
          </a:prstGeom>
        </p:spPr>
      </p:pic>
      <p:sp>
        <p:nvSpPr>
          <p:cNvPr id="2075" name="Rectangle: Diagonal Corners Rounded 2074">
            <a:extLst>
              <a:ext uri="{FF2B5EF4-FFF2-40B4-BE49-F238E27FC236}">
                <a16:creationId xmlns:a16="http://schemas.microsoft.com/office/drawing/2014/main" id="{09EDDF03-D563-59E9-1BD8-ED273337E1D6}"/>
              </a:ext>
            </a:extLst>
          </p:cNvPr>
          <p:cNvSpPr/>
          <p:nvPr/>
        </p:nvSpPr>
        <p:spPr>
          <a:xfrm rot="10800000" flipV="1">
            <a:off x="294703" y="20042249"/>
            <a:ext cx="19975800" cy="15228753"/>
          </a:xfrm>
          <a:prstGeom prst="round2DiagRect">
            <a:avLst/>
          </a:prstGeom>
          <a:solidFill>
            <a:srgbClr val="EBE5FF"/>
          </a:solidFill>
          <a:ln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B0038068-00E7-F7E7-5D58-EBC77D73E8A1}"/>
              </a:ext>
            </a:extLst>
          </p:cNvPr>
          <p:cNvSpPr/>
          <p:nvPr/>
        </p:nvSpPr>
        <p:spPr>
          <a:xfrm>
            <a:off x="13545841" y="6215302"/>
            <a:ext cx="16365801" cy="1312687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rgbClr val="0070C0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6D83413-AA97-B7F8-1F5F-BBF0DFCE404D}"/>
              </a:ext>
            </a:extLst>
          </p:cNvPr>
          <p:cNvSpPr/>
          <p:nvPr/>
        </p:nvSpPr>
        <p:spPr>
          <a:xfrm>
            <a:off x="294704" y="13331148"/>
            <a:ext cx="12798871" cy="6011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0070C0"/>
              </a:solidFill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BA2FAA4-4CD3-6FA2-DADC-B903EA1B84AA}"/>
              </a:ext>
            </a:extLst>
          </p:cNvPr>
          <p:cNvSpPr/>
          <p:nvPr/>
        </p:nvSpPr>
        <p:spPr>
          <a:xfrm>
            <a:off x="294704" y="6217039"/>
            <a:ext cx="12798871" cy="63830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9" name="Cylinder 478">
            <a:extLst>
              <a:ext uri="{FF2B5EF4-FFF2-40B4-BE49-F238E27FC236}">
                <a16:creationId xmlns:a16="http://schemas.microsoft.com/office/drawing/2014/main" id="{6C63F1E1-1BC1-937E-5BD5-D22B059A8407}"/>
              </a:ext>
            </a:extLst>
          </p:cNvPr>
          <p:cNvSpPr/>
          <p:nvPr/>
        </p:nvSpPr>
        <p:spPr>
          <a:xfrm>
            <a:off x="1140006" y="15557525"/>
            <a:ext cx="826585" cy="807191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32762" y="-109970"/>
            <a:ext cx="21408086" cy="37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ct val="0"/>
              </a:spcBef>
            </a:pPr>
            <a:r>
              <a:rPr lang="en-US" sz="12000" b="1" dirty="0">
                <a:latin typeface="Candara" panose="020E0502030303020204" pitchFamily="34" charset="0"/>
                <a:ea typeface="Cambria" panose="02040503050406030204" pitchFamily="18" charset="0"/>
              </a:rPr>
              <a:t>Personalized Medicine Through Personal Data Pods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18F4F5-D051-974A-B15A-FC8F5525BC4C}"/>
              </a:ext>
            </a:extLst>
          </p:cNvPr>
          <p:cNvSpPr txBox="1"/>
          <p:nvPr/>
        </p:nvSpPr>
        <p:spPr>
          <a:xfrm>
            <a:off x="11518310" y="41492545"/>
            <a:ext cx="6979988" cy="382110"/>
          </a:xfrm>
          <a:prstGeom prst="rect">
            <a:avLst/>
          </a:prstGeom>
          <a:noFill/>
        </p:spPr>
        <p:txBody>
          <a:bodyPr wrap="square" lIns="63073" tIns="31537" rIns="63073" bIns="31537" rtlCol="0" anchor="ctr">
            <a:spAutoFit/>
          </a:bodyPr>
          <a:lstStyle/>
          <a:p>
            <a:r>
              <a:rPr lang="en-US" sz="2069" dirty="0"/>
              <a:t>Funding provided from VITO NV (UG_PhD_2303_contract)</a:t>
            </a:r>
            <a:endParaRPr lang="en-US" sz="2069" baseline="-25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6D5A33-96BC-474B-A8E8-4ACF69E78591}"/>
              </a:ext>
            </a:extLst>
          </p:cNvPr>
          <p:cNvSpPr txBox="1"/>
          <p:nvPr/>
        </p:nvSpPr>
        <p:spPr>
          <a:xfrm>
            <a:off x="844941" y="6304284"/>
            <a:ext cx="11959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Scalable Personalized Medicine?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99ECC670-7EA5-5F0A-314F-2F2F9FAA8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87" y="752323"/>
            <a:ext cx="3717389" cy="172562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C61FE0-0E91-2E60-214E-6CF92D142629}"/>
              </a:ext>
            </a:extLst>
          </p:cNvPr>
          <p:cNvCxnSpPr>
            <a:cxnSpLocks/>
          </p:cNvCxnSpPr>
          <p:nvPr/>
        </p:nvCxnSpPr>
        <p:spPr>
          <a:xfrm>
            <a:off x="209084" y="5785407"/>
            <a:ext cx="2985704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5745C853-ECCC-F976-AA9E-A5DAD866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12" y="3681634"/>
            <a:ext cx="21441635" cy="67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ts val="1200"/>
              </a:spcBef>
            </a:pP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Elias Crum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1,2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Ruben Taelman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Bart Buelens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, Gökhan Ertaylan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2</a:t>
            </a:r>
            <a:r>
              <a:rPr lang="en-US" sz="4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 and Ruben Verborgh</a:t>
            </a:r>
            <a:r>
              <a:rPr lang="en-US" sz="4000" baseline="30000" dirty="0">
                <a:solidFill>
                  <a:srgbClr val="0070C0"/>
                </a:solidFill>
                <a:latin typeface="Century" panose="02040604050505020304" pitchFamily="18" charset="0"/>
                <a:cs typeface="Arial" pitchFamily="34" charset="0"/>
              </a:rPr>
              <a:t>1</a:t>
            </a:r>
            <a:endParaRPr lang="en-US" sz="3000" i="1" dirty="0"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D495E8E-868A-4443-1561-8BCCFFE7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23" y="4509259"/>
            <a:ext cx="21441635" cy="98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0070" tIns="30035" rIns="60070" bIns="30035" numCol="1" anchor="ctr" anchorCtr="0" compatLnSpc="1">
            <a:prstTxWarp prst="textNoShape">
              <a:avLst/>
            </a:prstTxWarp>
            <a:spAutoFit/>
          </a:bodyPr>
          <a:lstStyle/>
          <a:p>
            <a:pPr defTabSz="600756">
              <a:spcBef>
                <a:spcPts val="1200"/>
              </a:spcBef>
            </a:pPr>
            <a:r>
              <a:rPr lang="en-US" sz="3000" i="1" baseline="30000" dirty="0">
                <a:latin typeface="Century" panose="02040604050505020304" pitchFamily="18" charset="0"/>
              </a:rPr>
              <a:t>1</a:t>
            </a:r>
            <a:r>
              <a:rPr lang="en-US" sz="3000" i="1" dirty="0">
                <a:latin typeface="Century" panose="02040604050505020304" pitchFamily="18" charset="0"/>
              </a:rPr>
              <a:t>IDLab, Department of Electronics and Information Systems, Ghent University – </a:t>
            </a:r>
            <a:r>
              <a:rPr lang="en-US" sz="3000" i="1" dirty="0" err="1">
                <a:latin typeface="Century" panose="02040604050505020304" pitchFamily="18" charset="0"/>
              </a:rPr>
              <a:t>imec</a:t>
            </a:r>
            <a:r>
              <a:rPr lang="en-US" sz="3000" i="1" dirty="0">
                <a:latin typeface="Century" panose="02040604050505020304" pitchFamily="18" charset="0"/>
              </a:rPr>
              <a:t>, Belgium</a:t>
            </a:r>
            <a:br>
              <a:rPr lang="en-US" sz="3000" i="1" dirty="0">
                <a:latin typeface="Century" panose="02040604050505020304" pitchFamily="18" charset="0"/>
              </a:rPr>
            </a:br>
            <a:r>
              <a:rPr lang="en-US" sz="3000" i="1" baseline="30000" dirty="0">
                <a:latin typeface="Century" panose="02040604050505020304" pitchFamily="18" charset="0"/>
              </a:rPr>
              <a:t>2</a:t>
            </a:r>
            <a:r>
              <a:rPr lang="en-US" sz="3000" i="1" dirty="0">
                <a:latin typeface="Century" panose="02040604050505020304" pitchFamily="18" charset="0"/>
              </a:rPr>
              <a:t>Flemish institute for Technological Research (VITO) Mol, Belgium</a:t>
            </a:r>
            <a:endParaRPr lang="en-US" sz="3000" i="1" dirty="0"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960B5D-86C7-29B9-13B0-0BF8CA5FE22E}"/>
              </a:ext>
            </a:extLst>
          </p:cNvPr>
          <p:cNvSpPr txBox="1"/>
          <p:nvPr/>
        </p:nvSpPr>
        <p:spPr>
          <a:xfrm>
            <a:off x="441684" y="20101687"/>
            <a:ext cx="1007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A Patient-centric Approach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80D0D-6B4C-9899-E20C-C71B667F77A6}"/>
              </a:ext>
            </a:extLst>
          </p:cNvPr>
          <p:cNvSpPr txBox="1"/>
          <p:nvPr/>
        </p:nvSpPr>
        <p:spPr>
          <a:xfrm>
            <a:off x="7011513" y="36777361"/>
            <a:ext cx="656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Future Directions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3B910E-BA6A-3810-987A-FA42F759B032}"/>
              </a:ext>
            </a:extLst>
          </p:cNvPr>
          <p:cNvSpPr/>
          <p:nvPr/>
        </p:nvSpPr>
        <p:spPr>
          <a:xfrm>
            <a:off x="1395687" y="23110517"/>
            <a:ext cx="7164109" cy="6443113"/>
          </a:xfrm>
          <a:prstGeom prst="roundRect">
            <a:avLst/>
          </a:prstGeom>
          <a:noFill/>
          <a:ln w="57150">
            <a:solidFill>
              <a:srgbClr val="835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9" name="Graphic 38" descr="Euro with solid fill">
            <a:extLst>
              <a:ext uri="{FF2B5EF4-FFF2-40B4-BE49-F238E27FC236}">
                <a16:creationId xmlns:a16="http://schemas.microsoft.com/office/drawing/2014/main" id="{95368008-10DD-46A4-BEC9-B7C39B922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384" y="7552199"/>
            <a:ext cx="568252" cy="5682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40AB1F7-C70D-7C26-AF90-02FEDC13F865}"/>
              </a:ext>
            </a:extLst>
          </p:cNvPr>
          <p:cNvSpPr txBox="1"/>
          <p:nvPr/>
        </p:nvSpPr>
        <p:spPr>
          <a:xfrm>
            <a:off x="772900" y="13446034"/>
            <a:ext cx="1223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Personal Genome Sequence Data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A3BEB1-69AF-AFAA-721F-51BAE2308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274" y="17120543"/>
            <a:ext cx="1276049" cy="1276049"/>
          </a:xfrm>
          <a:prstGeom prst="rect">
            <a:avLst/>
          </a:prstGeom>
        </p:spPr>
      </p:pic>
      <p:pic>
        <p:nvPicPr>
          <p:cNvPr id="46" name="Graphic 45" descr="Database outline">
            <a:extLst>
              <a:ext uri="{FF2B5EF4-FFF2-40B4-BE49-F238E27FC236}">
                <a16:creationId xmlns:a16="http://schemas.microsoft.com/office/drawing/2014/main" id="{68079145-62F1-5F5A-E45D-46558712AC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941" y="15095060"/>
            <a:ext cx="1416715" cy="141671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5184315-EB8A-750F-D165-C88583FEF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206" y="22231393"/>
            <a:ext cx="2103318" cy="1924058"/>
          </a:xfrm>
          <a:prstGeom prst="rect">
            <a:avLst/>
          </a:prstGeom>
        </p:spPr>
      </p:pic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F8F7CA21-1C7E-9AF9-2EE1-547A0E0F7FC0}"/>
              </a:ext>
            </a:extLst>
          </p:cNvPr>
          <p:cNvSpPr/>
          <p:nvPr/>
        </p:nvSpPr>
        <p:spPr>
          <a:xfrm>
            <a:off x="14223883" y="30459702"/>
            <a:ext cx="3241209" cy="41767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9027B111-BE2F-95E6-52AE-0F6426C2C9A7}"/>
              </a:ext>
            </a:extLst>
          </p:cNvPr>
          <p:cNvSpPr/>
          <p:nvPr/>
        </p:nvSpPr>
        <p:spPr>
          <a:xfrm>
            <a:off x="16321111" y="26182595"/>
            <a:ext cx="3342682" cy="305437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54" name="Graphic 453" descr="DNA outline">
            <a:extLst>
              <a:ext uri="{FF2B5EF4-FFF2-40B4-BE49-F238E27FC236}">
                <a16:creationId xmlns:a16="http://schemas.microsoft.com/office/drawing/2014/main" id="{34A458ED-F0F8-7D64-6294-16BEDFD285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1845" y="25190724"/>
            <a:ext cx="2588618" cy="2588618"/>
          </a:xfrm>
          <a:prstGeom prst="rect">
            <a:avLst/>
          </a:prstGeom>
        </p:spPr>
      </p:pic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9C65DCC7-7035-04EF-0E23-05C5A8DBCFEA}"/>
              </a:ext>
            </a:extLst>
          </p:cNvPr>
          <p:cNvCxnSpPr>
            <a:cxnSpLocks/>
          </p:cNvCxnSpPr>
          <p:nvPr/>
        </p:nvCxnSpPr>
        <p:spPr>
          <a:xfrm flipV="1">
            <a:off x="5645234" y="24660008"/>
            <a:ext cx="604114" cy="77167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9" name="Rectangle: Folded Corner 458">
            <a:extLst>
              <a:ext uri="{FF2B5EF4-FFF2-40B4-BE49-F238E27FC236}">
                <a16:creationId xmlns:a16="http://schemas.microsoft.com/office/drawing/2014/main" id="{3B71979C-CEBA-6CC5-CF39-2556E5E2AAA3}"/>
              </a:ext>
            </a:extLst>
          </p:cNvPr>
          <p:cNvSpPr/>
          <p:nvPr/>
        </p:nvSpPr>
        <p:spPr>
          <a:xfrm rot="10800000">
            <a:off x="3517532" y="24960720"/>
            <a:ext cx="2503258" cy="3094043"/>
          </a:xfrm>
          <a:prstGeom prst="foldedCorner">
            <a:avLst>
              <a:gd name="adj" fmla="val 242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61" name="Graphic 460" descr="Lock with solid fill">
            <a:extLst>
              <a:ext uri="{FF2B5EF4-FFF2-40B4-BE49-F238E27FC236}">
                <a16:creationId xmlns:a16="http://schemas.microsoft.com/office/drawing/2014/main" id="{0F842A53-420B-12F9-38BC-560E866F4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8076" y="23441934"/>
            <a:ext cx="1416715" cy="1416715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A26DAC19-9FF1-30F0-E2EB-522A6E6C80AB}"/>
              </a:ext>
            </a:extLst>
          </p:cNvPr>
          <p:cNvSpPr txBox="1"/>
          <p:nvPr/>
        </p:nvSpPr>
        <p:spPr>
          <a:xfrm>
            <a:off x="1700965" y="7474076"/>
            <a:ext cx="8591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Unfortunately, still quite expensive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9328969-A15A-43A5-CCA8-CBD616735437}"/>
              </a:ext>
            </a:extLst>
          </p:cNvPr>
          <p:cNvSpPr txBox="1"/>
          <p:nvPr/>
        </p:nvSpPr>
        <p:spPr>
          <a:xfrm>
            <a:off x="844941" y="8520623"/>
            <a:ext cx="1123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But why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? Sequencing is getting pretty cheap.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868840D0-9645-49CF-998C-B83764DB1E86}"/>
              </a:ext>
            </a:extLst>
          </p:cNvPr>
          <p:cNvSpPr txBox="1"/>
          <p:nvPr/>
        </p:nvSpPr>
        <p:spPr>
          <a:xfrm>
            <a:off x="879620" y="9629204"/>
            <a:ext cx="2440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Answer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BF15ACF4-B690-2EED-74A8-827556A2E8D4}"/>
              </a:ext>
            </a:extLst>
          </p:cNvPr>
          <p:cNvSpPr txBox="1"/>
          <p:nvPr/>
        </p:nvSpPr>
        <p:spPr>
          <a:xfrm>
            <a:off x="3895944" y="11594996"/>
            <a:ext cx="563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Any way to fix that?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D03AFBD8-4063-8C20-3845-133E9510CBDB}"/>
              </a:ext>
            </a:extLst>
          </p:cNvPr>
          <p:cNvSpPr txBox="1"/>
          <p:nvPr/>
        </p:nvSpPr>
        <p:spPr>
          <a:xfrm>
            <a:off x="2420487" y="15498918"/>
            <a:ext cx="7544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Very large (~GBs in size)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60341A4D-2149-353C-2E4B-F2B3321CD2F5}"/>
              </a:ext>
            </a:extLst>
          </p:cNvPr>
          <p:cNvSpPr txBox="1"/>
          <p:nvPr/>
        </p:nvSpPr>
        <p:spPr>
          <a:xfrm>
            <a:off x="2420487" y="17431060"/>
            <a:ext cx="8350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Require strict privacy protections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B408BBB-ED31-AEE0-173B-10738DF7EA8D}"/>
              </a:ext>
            </a:extLst>
          </p:cNvPr>
          <p:cNvSpPr txBox="1"/>
          <p:nvPr/>
        </p:nvSpPr>
        <p:spPr>
          <a:xfrm>
            <a:off x="15142637" y="6304284"/>
            <a:ext cx="12826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institution-centric system</a:t>
            </a:r>
          </a:p>
        </p:txBody>
      </p:sp>
      <p:pic>
        <p:nvPicPr>
          <p:cNvPr id="483" name="Graphic 482" descr="Database outline">
            <a:extLst>
              <a:ext uri="{FF2B5EF4-FFF2-40B4-BE49-F238E27FC236}">
                <a16:creationId xmlns:a16="http://schemas.microsoft.com/office/drawing/2014/main" id="{C41105B6-F22B-EDD2-055B-199BCD2B5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09267" y="9661209"/>
            <a:ext cx="3860799" cy="3860799"/>
          </a:xfrm>
          <a:prstGeom prst="rect">
            <a:avLst/>
          </a:prstGeom>
        </p:spPr>
      </p:pic>
      <p:pic>
        <p:nvPicPr>
          <p:cNvPr id="486" name="Graphic 485" descr="Hospital with solid fill">
            <a:extLst>
              <a:ext uri="{FF2B5EF4-FFF2-40B4-BE49-F238E27FC236}">
                <a16:creationId xmlns:a16="http://schemas.microsoft.com/office/drawing/2014/main" id="{456BD2E8-7B18-8700-EE85-2AF0737FC2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752163" y="7526925"/>
            <a:ext cx="3005500" cy="3005500"/>
          </a:xfrm>
          <a:prstGeom prst="rect">
            <a:avLst/>
          </a:prstGeom>
        </p:spPr>
      </p:pic>
      <p:pic>
        <p:nvPicPr>
          <p:cNvPr id="489" name="Graphic 488" descr="Sling outline">
            <a:extLst>
              <a:ext uri="{FF2B5EF4-FFF2-40B4-BE49-F238E27FC236}">
                <a16:creationId xmlns:a16="http://schemas.microsoft.com/office/drawing/2014/main" id="{DA120AA0-F088-B512-D1AE-5EDC8A4EA9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56127" y="12327959"/>
            <a:ext cx="769441" cy="769441"/>
          </a:xfrm>
          <a:prstGeom prst="rect">
            <a:avLst/>
          </a:prstGeom>
        </p:spPr>
      </p:pic>
      <p:pic>
        <p:nvPicPr>
          <p:cNvPr id="490" name="Graphic 489" descr="Sling outline">
            <a:extLst>
              <a:ext uri="{FF2B5EF4-FFF2-40B4-BE49-F238E27FC236}">
                <a16:creationId xmlns:a16="http://schemas.microsoft.com/office/drawing/2014/main" id="{A51A2DE0-CA09-A47C-A79D-6DB01DDC21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225568" y="11562092"/>
            <a:ext cx="769441" cy="769441"/>
          </a:xfrm>
          <a:prstGeom prst="rect">
            <a:avLst/>
          </a:prstGeom>
        </p:spPr>
      </p:pic>
      <p:pic>
        <p:nvPicPr>
          <p:cNvPr id="491" name="Graphic 490" descr="Sling outline">
            <a:extLst>
              <a:ext uri="{FF2B5EF4-FFF2-40B4-BE49-F238E27FC236}">
                <a16:creationId xmlns:a16="http://schemas.microsoft.com/office/drawing/2014/main" id="{8DA80A00-49A3-F66C-8959-B7FA07C3EE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327405" y="10670569"/>
            <a:ext cx="769441" cy="769441"/>
          </a:xfrm>
          <a:prstGeom prst="rect">
            <a:avLst/>
          </a:prstGeom>
        </p:spPr>
      </p:pic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614BBD2A-664E-4188-E831-A51E7BC0EC07}"/>
              </a:ext>
            </a:extLst>
          </p:cNvPr>
          <p:cNvCxnSpPr/>
          <p:nvPr/>
        </p:nvCxnSpPr>
        <p:spPr>
          <a:xfrm flipV="1">
            <a:off x="23710666" y="10164844"/>
            <a:ext cx="2301543" cy="1275166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B721801E-6918-8BA6-EF84-F4F3BDCDFDB5}"/>
              </a:ext>
            </a:extLst>
          </p:cNvPr>
          <p:cNvSpPr txBox="1"/>
          <p:nvPr/>
        </p:nvSpPr>
        <p:spPr>
          <a:xfrm rot="20181788">
            <a:off x="24544392" y="10008344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220DE6FC-1126-68E7-7092-26EBBE7EDD7F}"/>
              </a:ext>
            </a:extLst>
          </p:cNvPr>
          <p:cNvSpPr txBox="1"/>
          <p:nvPr/>
        </p:nvSpPr>
        <p:spPr>
          <a:xfrm>
            <a:off x="14575343" y="15015427"/>
            <a:ext cx="590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Downstream impacts?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30596FBA-A585-1B61-94FF-E1212103016D}"/>
              </a:ext>
            </a:extLst>
          </p:cNvPr>
          <p:cNvSpPr txBox="1"/>
          <p:nvPr/>
        </p:nvSpPr>
        <p:spPr>
          <a:xfrm>
            <a:off x="15585885" y="15889074"/>
            <a:ext cx="590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Reduced data sharing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B40DB886-3D0A-5D62-5F1D-EAA56EC2937F}"/>
              </a:ext>
            </a:extLst>
          </p:cNvPr>
          <p:cNvSpPr txBox="1"/>
          <p:nvPr/>
        </p:nvSpPr>
        <p:spPr>
          <a:xfrm>
            <a:off x="15558314" y="16711238"/>
            <a:ext cx="7652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Reduced patient transparency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CC3EF905-8704-54D0-F8AF-960FBA231094}"/>
              </a:ext>
            </a:extLst>
          </p:cNvPr>
          <p:cNvSpPr txBox="1"/>
          <p:nvPr/>
        </p:nvSpPr>
        <p:spPr>
          <a:xfrm>
            <a:off x="15558314" y="17533402"/>
            <a:ext cx="8803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Increased pertinent data dispersion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9A8890A-997D-0D1B-7446-5119A1E2CE6A}"/>
              </a:ext>
            </a:extLst>
          </p:cNvPr>
          <p:cNvSpPr txBox="1"/>
          <p:nvPr/>
        </p:nvSpPr>
        <p:spPr>
          <a:xfrm>
            <a:off x="15545639" y="18355567"/>
            <a:ext cx="4404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duplication</a:t>
            </a:r>
          </a:p>
        </p:txBody>
      </p:sp>
      <p:pic>
        <p:nvPicPr>
          <p:cNvPr id="503" name="Graphic 502" descr="Hospital with solid fill">
            <a:extLst>
              <a:ext uri="{FF2B5EF4-FFF2-40B4-BE49-F238E27FC236}">
                <a16:creationId xmlns:a16="http://schemas.microsoft.com/office/drawing/2014/main" id="{E90628FC-3DE6-4D6F-83C1-98A3277ACA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55143" y="20891445"/>
            <a:ext cx="2512528" cy="2512528"/>
          </a:xfrm>
          <a:prstGeom prst="rect">
            <a:avLst/>
          </a:prstGeom>
        </p:spPr>
      </p:pic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8D72FF0A-8243-E177-62E5-E3D26FDEF638}"/>
              </a:ext>
            </a:extLst>
          </p:cNvPr>
          <p:cNvCxnSpPr>
            <a:cxnSpLocks/>
          </p:cNvCxnSpPr>
          <p:nvPr/>
        </p:nvCxnSpPr>
        <p:spPr>
          <a:xfrm flipV="1">
            <a:off x="6194170" y="23486291"/>
            <a:ext cx="4995178" cy="250255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6" name="Graphic 505" descr="DNA outline">
            <a:extLst>
              <a:ext uri="{FF2B5EF4-FFF2-40B4-BE49-F238E27FC236}">
                <a16:creationId xmlns:a16="http://schemas.microsoft.com/office/drawing/2014/main" id="{0B285E36-DCF8-11FE-E2F9-99BE9865D62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365657" y="27011355"/>
            <a:ext cx="1981512" cy="1981512"/>
          </a:xfrm>
          <a:prstGeom prst="rect">
            <a:avLst/>
          </a:prstGeom>
        </p:spPr>
      </p:pic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AFBA8A56-E800-CACB-C2EF-0E9BCC6CAD62}"/>
              </a:ext>
            </a:extLst>
          </p:cNvPr>
          <p:cNvCxnSpPr>
            <a:cxnSpLocks/>
          </p:cNvCxnSpPr>
          <p:nvPr/>
        </p:nvCxnSpPr>
        <p:spPr>
          <a:xfrm>
            <a:off x="6249348" y="27162617"/>
            <a:ext cx="10239085" cy="81598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0" name="Graphic 509" descr="Document with solid fill">
            <a:extLst>
              <a:ext uri="{FF2B5EF4-FFF2-40B4-BE49-F238E27FC236}">
                <a16:creationId xmlns:a16="http://schemas.microsoft.com/office/drawing/2014/main" id="{98644FAB-9AA3-E7B4-352A-9D267465F8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483718" y="30738692"/>
            <a:ext cx="914400" cy="914400"/>
          </a:xfrm>
          <a:prstGeom prst="rect">
            <a:avLst/>
          </a:prstGeom>
        </p:spPr>
      </p:pic>
      <p:pic>
        <p:nvPicPr>
          <p:cNvPr id="511" name="Graphic 510" descr="Document with solid fill">
            <a:extLst>
              <a:ext uri="{FF2B5EF4-FFF2-40B4-BE49-F238E27FC236}">
                <a16:creationId xmlns:a16="http://schemas.microsoft.com/office/drawing/2014/main" id="{BD823C79-BD8C-8A7E-B3B4-7ED9ABE26CA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85969" y="30725359"/>
            <a:ext cx="914400" cy="914400"/>
          </a:xfrm>
          <a:prstGeom prst="rect">
            <a:avLst/>
          </a:prstGeom>
        </p:spPr>
      </p:pic>
      <p:pic>
        <p:nvPicPr>
          <p:cNvPr id="128" name="Graphic 127" descr="Document with solid fill">
            <a:extLst>
              <a:ext uri="{FF2B5EF4-FFF2-40B4-BE49-F238E27FC236}">
                <a16:creationId xmlns:a16="http://schemas.microsoft.com/office/drawing/2014/main" id="{6D346A7B-F0FF-07C8-F960-752ED492BD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227795" y="26475132"/>
            <a:ext cx="914400" cy="914400"/>
          </a:xfrm>
          <a:prstGeom prst="rect">
            <a:avLst/>
          </a:prstGeom>
        </p:spPr>
      </p:pic>
      <p:pic>
        <p:nvPicPr>
          <p:cNvPr id="130" name="Graphic 129" descr="Document with solid fill">
            <a:extLst>
              <a:ext uri="{FF2B5EF4-FFF2-40B4-BE49-F238E27FC236}">
                <a16:creationId xmlns:a16="http://schemas.microsoft.com/office/drawing/2014/main" id="{E6BBCE75-F6B1-1CCF-A887-3603D36612E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54829" y="24380836"/>
            <a:ext cx="1188789" cy="1188789"/>
          </a:xfrm>
          <a:prstGeom prst="rect">
            <a:avLst/>
          </a:prstGeom>
        </p:spPr>
      </p:pic>
      <p:pic>
        <p:nvPicPr>
          <p:cNvPr id="131" name="Graphic 130" descr="Document with solid fill">
            <a:extLst>
              <a:ext uri="{FF2B5EF4-FFF2-40B4-BE49-F238E27FC236}">
                <a16:creationId xmlns:a16="http://schemas.microsoft.com/office/drawing/2014/main" id="{ED613AE1-117D-93AE-89D0-BB14780B201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46337" y="32587334"/>
            <a:ext cx="914400" cy="914400"/>
          </a:xfrm>
          <a:prstGeom prst="rect">
            <a:avLst/>
          </a:prstGeom>
        </p:spPr>
      </p:pic>
      <p:pic>
        <p:nvPicPr>
          <p:cNvPr id="136" name="Graphic 135" descr="Document with solid fill">
            <a:extLst>
              <a:ext uri="{FF2B5EF4-FFF2-40B4-BE49-F238E27FC236}">
                <a16:creationId xmlns:a16="http://schemas.microsoft.com/office/drawing/2014/main" id="{3EA34149-E9B0-57FA-204F-6AF6CB30D9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188117" y="31967029"/>
            <a:ext cx="914400" cy="914400"/>
          </a:xfrm>
          <a:prstGeom prst="rect">
            <a:avLst/>
          </a:prstGeom>
        </p:spPr>
      </p:pic>
      <p:pic>
        <p:nvPicPr>
          <p:cNvPr id="138" name="Graphic 137" descr="Document with solid fill">
            <a:extLst>
              <a:ext uri="{FF2B5EF4-FFF2-40B4-BE49-F238E27FC236}">
                <a16:creationId xmlns:a16="http://schemas.microsoft.com/office/drawing/2014/main" id="{CD28C803-B2FD-1F34-65E9-C99F1DC619A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43116" y="33382103"/>
            <a:ext cx="914400" cy="9144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6373379-46DC-3C02-710B-00751795B325}"/>
              </a:ext>
            </a:extLst>
          </p:cNvPr>
          <p:cNvSpPr txBox="1"/>
          <p:nvPr/>
        </p:nvSpPr>
        <p:spPr>
          <a:xfrm>
            <a:off x="13773224" y="29733662"/>
            <a:ext cx="4090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Public Database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7CC8AF2-D312-FE77-921B-6E9D0634FAA1}"/>
              </a:ext>
            </a:extLst>
          </p:cNvPr>
          <p:cNvSpPr txBox="1"/>
          <p:nvPr/>
        </p:nvSpPr>
        <p:spPr>
          <a:xfrm>
            <a:off x="16230013" y="25492385"/>
            <a:ext cx="3532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Other Patient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4F6132C-B7ED-6508-DB83-0C0C7633BB2B}"/>
              </a:ext>
            </a:extLst>
          </p:cNvPr>
          <p:cNvCxnSpPr>
            <a:cxnSpLocks/>
          </p:cNvCxnSpPr>
          <p:nvPr/>
        </p:nvCxnSpPr>
        <p:spPr>
          <a:xfrm>
            <a:off x="6203475" y="27866213"/>
            <a:ext cx="8840833" cy="5178321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05DDFF5-4F06-9342-257D-2FA70CB55C33}"/>
              </a:ext>
            </a:extLst>
          </p:cNvPr>
          <p:cNvCxnSpPr>
            <a:cxnSpLocks/>
          </p:cNvCxnSpPr>
          <p:nvPr/>
        </p:nvCxnSpPr>
        <p:spPr>
          <a:xfrm>
            <a:off x="2875856" y="25569625"/>
            <a:ext cx="1162454" cy="753072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621E7-0C06-F961-231A-978E89D015F4}"/>
              </a:ext>
            </a:extLst>
          </p:cNvPr>
          <p:cNvSpPr txBox="1"/>
          <p:nvPr/>
        </p:nvSpPr>
        <p:spPr>
          <a:xfrm>
            <a:off x="1484639" y="25437930"/>
            <a:ext cx="152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Results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367BD133-2A8E-AEA7-E97E-8555792E27C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87798" y="22375592"/>
            <a:ext cx="1446550" cy="1446550"/>
          </a:xfrm>
          <a:prstGeom prst="rect">
            <a:avLst/>
          </a:prstGeom>
        </p:spPr>
      </p:pic>
      <p:pic>
        <p:nvPicPr>
          <p:cNvPr id="152" name="Graphic 151" descr="Sling outline">
            <a:extLst>
              <a:ext uri="{FF2B5EF4-FFF2-40B4-BE49-F238E27FC236}">
                <a16:creationId xmlns:a16="http://schemas.microsoft.com/office/drawing/2014/main" id="{3F2D5A7C-748D-691F-660B-77435A9003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3138" y="31287472"/>
            <a:ext cx="2019553" cy="2019553"/>
          </a:xfrm>
          <a:prstGeom prst="rect">
            <a:avLst/>
          </a:prstGeom>
        </p:spPr>
      </p:pic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CE6AFD6-9575-24A7-01EC-C66739E440D0}"/>
              </a:ext>
            </a:extLst>
          </p:cNvPr>
          <p:cNvCxnSpPr>
            <a:cxnSpLocks/>
          </p:cNvCxnSpPr>
          <p:nvPr/>
        </p:nvCxnSpPr>
        <p:spPr>
          <a:xfrm flipH="1">
            <a:off x="3013806" y="28209541"/>
            <a:ext cx="1294074" cy="302035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Hospital with solid fill">
            <a:extLst>
              <a:ext uri="{FF2B5EF4-FFF2-40B4-BE49-F238E27FC236}">
                <a16:creationId xmlns:a16="http://schemas.microsoft.com/office/drawing/2014/main" id="{BC38F7DB-F260-9D0A-B3D4-07DBACFE841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5483787" y="21645538"/>
            <a:ext cx="2210381" cy="221038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D810585-5AE2-1034-C37F-F6AF6ADE23F5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91117" y="23692456"/>
            <a:ext cx="1197725" cy="1197725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E6245D-22B7-9610-0F8C-ECAE4E735C88}"/>
              </a:ext>
            </a:extLst>
          </p:cNvPr>
          <p:cNvCxnSpPr>
            <a:cxnSpLocks/>
          </p:cNvCxnSpPr>
          <p:nvPr/>
        </p:nvCxnSpPr>
        <p:spPr>
          <a:xfrm flipV="1">
            <a:off x="6175010" y="24497782"/>
            <a:ext cx="9643550" cy="190125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Graphic 161" descr="Scientist female outline">
            <a:extLst>
              <a:ext uri="{FF2B5EF4-FFF2-40B4-BE49-F238E27FC236}">
                <a16:creationId xmlns:a16="http://schemas.microsoft.com/office/drawing/2014/main" id="{C9472EA2-509B-5B66-DCB1-1A8083008D4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01687" y="31873593"/>
            <a:ext cx="2227424" cy="2227424"/>
          </a:xfrm>
          <a:prstGeom prst="rect">
            <a:avLst/>
          </a:prstGeom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6B98AF4-AF4A-2CF4-5258-C432D7617C6D}"/>
              </a:ext>
            </a:extLst>
          </p:cNvPr>
          <p:cNvCxnSpPr>
            <a:cxnSpLocks/>
          </p:cNvCxnSpPr>
          <p:nvPr/>
        </p:nvCxnSpPr>
        <p:spPr>
          <a:xfrm>
            <a:off x="5832685" y="28266844"/>
            <a:ext cx="3386240" cy="35994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BA2514A-2B4C-9890-7C26-D4A6B150E92D}"/>
              </a:ext>
            </a:extLst>
          </p:cNvPr>
          <p:cNvSpPr txBox="1"/>
          <p:nvPr/>
        </p:nvSpPr>
        <p:spPr>
          <a:xfrm>
            <a:off x="8538915" y="33778075"/>
            <a:ext cx="287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119E6CE-69EC-F242-4175-E7013073493A}"/>
              </a:ext>
            </a:extLst>
          </p:cNvPr>
          <p:cNvSpPr txBox="1"/>
          <p:nvPr/>
        </p:nvSpPr>
        <p:spPr>
          <a:xfrm>
            <a:off x="1598174" y="33206285"/>
            <a:ext cx="2019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Patient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85946DE-3290-9115-1787-D6BACB37375D}"/>
              </a:ext>
            </a:extLst>
          </p:cNvPr>
          <p:cNvSpPr txBox="1"/>
          <p:nvPr/>
        </p:nvSpPr>
        <p:spPr>
          <a:xfrm>
            <a:off x="9933084" y="20920657"/>
            <a:ext cx="2512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Primary Physician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6D827B0-70DE-DFEE-AC63-21394340EBA1}"/>
              </a:ext>
            </a:extLst>
          </p:cNvPr>
          <p:cNvSpPr txBox="1"/>
          <p:nvPr/>
        </p:nvSpPr>
        <p:spPr>
          <a:xfrm>
            <a:off x="17347095" y="23281707"/>
            <a:ext cx="2512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Auxiliary Physician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0288F6-3972-4D10-C000-9169E5BA1906}"/>
              </a:ext>
            </a:extLst>
          </p:cNvPr>
          <p:cNvSpPr txBox="1"/>
          <p:nvPr/>
        </p:nvSpPr>
        <p:spPr>
          <a:xfrm>
            <a:off x="3333403" y="22306257"/>
            <a:ext cx="3005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Patient Pod</a:t>
            </a:r>
          </a:p>
        </p:txBody>
      </p:sp>
      <p:pic>
        <p:nvPicPr>
          <p:cNvPr id="193" name="Graphic 192" descr="Lock with solid fill">
            <a:extLst>
              <a:ext uri="{FF2B5EF4-FFF2-40B4-BE49-F238E27FC236}">
                <a16:creationId xmlns:a16="http://schemas.microsoft.com/office/drawing/2014/main" id="{9F5F9265-8408-D1B2-247C-BCE811D488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99586" y="21761367"/>
            <a:ext cx="989361" cy="98936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8D8B6EA6-7A7F-023E-7E63-57F8737B5AD6}"/>
              </a:ext>
            </a:extLst>
          </p:cNvPr>
          <p:cNvSpPr txBox="1"/>
          <p:nvPr/>
        </p:nvSpPr>
        <p:spPr>
          <a:xfrm>
            <a:off x="22412272" y="21924319"/>
            <a:ext cx="635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Privacy granularity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C0B725-5635-247C-F99F-CC655A59C5A3}"/>
              </a:ext>
            </a:extLst>
          </p:cNvPr>
          <p:cNvSpPr txBox="1"/>
          <p:nvPr/>
        </p:nvSpPr>
        <p:spPr>
          <a:xfrm>
            <a:off x="9190579" y="39610824"/>
            <a:ext cx="5817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Consent infrastructure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41A686B-7679-DEEC-5B44-00F22605D535}"/>
              </a:ext>
            </a:extLst>
          </p:cNvPr>
          <p:cNvSpPr txBox="1"/>
          <p:nvPr/>
        </p:nvSpPr>
        <p:spPr>
          <a:xfrm>
            <a:off x="22415784" y="26161574"/>
            <a:ext cx="491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Data Linkages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928523-4488-CD4F-68AE-D6F481FC761D}"/>
              </a:ext>
            </a:extLst>
          </p:cNvPr>
          <p:cNvSpPr txBox="1"/>
          <p:nvPr/>
        </p:nvSpPr>
        <p:spPr>
          <a:xfrm>
            <a:off x="22473172" y="30948431"/>
            <a:ext cx="715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Querying performance </a:t>
            </a:r>
          </a:p>
        </p:txBody>
      </p:sp>
      <p:pic>
        <p:nvPicPr>
          <p:cNvPr id="199" name="Graphic 198" descr="Link with solid fill">
            <a:extLst>
              <a:ext uri="{FF2B5EF4-FFF2-40B4-BE49-F238E27FC236}">
                <a16:creationId xmlns:a16="http://schemas.microsoft.com/office/drawing/2014/main" id="{F53F4F1B-04D0-D131-FE98-8D378E7B222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243601" y="26097046"/>
            <a:ext cx="914400" cy="914400"/>
          </a:xfrm>
          <a:prstGeom prst="rect">
            <a:avLst/>
          </a:prstGeom>
        </p:spPr>
      </p:pic>
      <p:pic>
        <p:nvPicPr>
          <p:cNvPr id="201" name="Graphic 200" descr="Magnifying glass outline">
            <a:extLst>
              <a:ext uri="{FF2B5EF4-FFF2-40B4-BE49-F238E27FC236}">
                <a16:creationId xmlns:a16="http://schemas.microsoft.com/office/drawing/2014/main" id="{2EAD31DE-78A4-5040-6E5F-68455FC16BC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263730" y="30948431"/>
            <a:ext cx="914400" cy="914400"/>
          </a:xfrm>
          <a:prstGeom prst="rect">
            <a:avLst/>
          </a:prstGeom>
        </p:spPr>
      </p:pic>
      <p:pic>
        <p:nvPicPr>
          <p:cNvPr id="206" name="Graphic 205" descr="Checklist outline">
            <a:extLst>
              <a:ext uri="{FF2B5EF4-FFF2-40B4-BE49-F238E27FC236}">
                <a16:creationId xmlns:a16="http://schemas.microsoft.com/office/drawing/2014/main" id="{49E3CE1F-6481-7ACB-5C19-B3A3AE96558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744929" y="39449263"/>
            <a:ext cx="1092565" cy="1092565"/>
          </a:xfrm>
          <a:prstGeom prst="rect">
            <a:avLst/>
          </a:prstGeom>
        </p:spPr>
      </p:pic>
      <p:pic>
        <p:nvPicPr>
          <p:cNvPr id="207" name="Graphic 206" descr="Magnifying glass outline">
            <a:extLst>
              <a:ext uri="{FF2B5EF4-FFF2-40B4-BE49-F238E27FC236}">
                <a16:creationId xmlns:a16="http://schemas.microsoft.com/office/drawing/2014/main" id="{C4A75333-294B-025C-5046-87FD408B79B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691304" y="23360242"/>
            <a:ext cx="914400" cy="914400"/>
          </a:xfrm>
          <a:prstGeom prst="rect">
            <a:avLst/>
          </a:prstGeom>
        </p:spPr>
      </p:pic>
      <p:pic>
        <p:nvPicPr>
          <p:cNvPr id="208" name="Graphic 207" descr="Magnifying glass outline">
            <a:extLst>
              <a:ext uri="{FF2B5EF4-FFF2-40B4-BE49-F238E27FC236}">
                <a16:creationId xmlns:a16="http://schemas.microsoft.com/office/drawing/2014/main" id="{207B01D1-519E-2FEE-ED58-9668E5A0E5E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3766683" y="24974484"/>
            <a:ext cx="914400" cy="914400"/>
          </a:xfrm>
          <a:prstGeom prst="rect">
            <a:avLst/>
          </a:prstGeom>
        </p:spPr>
      </p:pic>
      <p:pic>
        <p:nvPicPr>
          <p:cNvPr id="211" name="Graphic 210" descr="Magnifying glass outline">
            <a:extLst>
              <a:ext uri="{FF2B5EF4-FFF2-40B4-BE49-F238E27FC236}">
                <a16:creationId xmlns:a16="http://schemas.microsoft.com/office/drawing/2014/main" id="{1FC75586-97E2-B030-F921-263C992D245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804289" y="29776841"/>
            <a:ext cx="914400" cy="914400"/>
          </a:xfrm>
          <a:prstGeom prst="rect">
            <a:avLst/>
          </a:prstGeom>
        </p:spPr>
      </p:pic>
      <p:pic>
        <p:nvPicPr>
          <p:cNvPr id="212" name="Graphic 211" descr="Magnifying glass outline">
            <a:extLst>
              <a:ext uri="{FF2B5EF4-FFF2-40B4-BE49-F238E27FC236}">
                <a16:creationId xmlns:a16="http://schemas.microsoft.com/office/drawing/2014/main" id="{BC71BA78-1AD6-2F42-604E-4061FE11DE4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418656" y="29679906"/>
            <a:ext cx="914400" cy="914400"/>
          </a:xfrm>
          <a:prstGeom prst="rect">
            <a:avLst/>
          </a:prstGeom>
        </p:spPr>
      </p:pic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A3DBAB5-2262-A9B2-9835-B9C1A970C542}"/>
              </a:ext>
            </a:extLst>
          </p:cNvPr>
          <p:cNvCxnSpPr>
            <a:cxnSpLocks/>
          </p:cNvCxnSpPr>
          <p:nvPr/>
        </p:nvCxnSpPr>
        <p:spPr>
          <a:xfrm flipH="1">
            <a:off x="3247628" y="28257945"/>
            <a:ext cx="1269991" cy="30183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" name="Graphic 219" descr="Checklist outline">
            <a:extLst>
              <a:ext uri="{FF2B5EF4-FFF2-40B4-BE49-F238E27FC236}">
                <a16:creationId xmlns:a16="http://schemas.microsoft.com/office/drawing/2014/main" id="{49E03D70-BE4A-9B98-FDFF-CAC7E11C22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43922" y="29852330"/>
            <a:ext cx="727916" cy="727918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6837CAED-34CD-2A1F-C9FD-5385D548D026}"/>
              </a:ext>
            </a:extLst>
          </p:cNvPr>
          <p:cNvSpPr txBox="1"/>
          <p:nvPr/>
        </p:nvSpPr>
        <p:spPr>
          <a:xfrm>
            <a:off x="9190579" y="38194379"/>
            <a:ext cx="472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 Access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242698A-DF5B-2272-0DCB-DCF3C6CCB6D2}"/>
              </a:ext>
            </a:extLst>
          </p:cNvPr>
          <p:cNvSpPr txBox="1"/>
          <p:nvPr/>
        </p:nvSpPr>
        <p:spPr>
          <a:xfrm>
            <a:off x="18277938" y="38679822"/>
            <a:ext cx="5240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Unified Framework</a:t>
            </a:r>
          </a:p>
        </p:txBody>
      </p:sp>
      <p:pic>
        <p:nvPicPr>
          <p:cNvPr id="227" name="Graphic 226" descr="Web design outline">
            <a:extLst>
              <a:ext uri="{FF2B5EF4-FFF2-40B4-BE49-F238E27FC236}">
                <a16:creationId xmlns:a16="http://schemas.microsoft.com/office/drawing/2014/main" id="{93D376EE-523B-6B3C-D42B-0BE61FE6EC5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6815812" y="38432261"/>
            <a:ext cx="1302591" cy="1302591"/>
          </a:xfrm>
          <a:prstGeom prst="rect">
            <a:avLst/>
          </a:prstGeom>
        </p:spPr>
      </p:pic>
      <p:pic>
        <p:nvPicPr>
          <p:cNvPr id="252" name="Graphic 251" descr="Scientist female outline">
            <a:extLst>
              <a:ext uri="{FF2B5EF4-FFF2-40B4-BE49-F238E27FC236}">
                <a16:creationId xmlns:a16="http://schemas.microsoft.com/office/drawing/2014/main" id="{DB9B460D-394A-4ED3-C559-8A7C654096F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5992808" y="12910714"/>
            <a:ext cx="2227424" cy="2227424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31A70A24-FE16-385E-016A-B316AF0F2A2F}"/>
              </a:ext>
            </a:extLst>
          </p:cNvPr>
          <p:cNvSpPr txBox="1"/>
          <p:nvPr/>
        </p:nvSpPr>
        <p:spPr>
          <a:xfrm>
            <a:off x="25666606" y="14814223"/>
            <a:ext cx="287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Researcher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15E222D-6DAA-B5E5-9795-09A34B6B932E}"/>
              </a:ext>
            </a:extLst>
          </p:cNvPr>
          <p:cNvCxnSpPr>
            <a:cxnSpLocks/>
          </p:cNvCxnSpPr>
          <p:nvPr/>
        </p:nvCxnSpPr>
        <p:spPr>
          <a:xfrm>
            <a:off x="23625254" y="12592844"/>
            <a:ext cx="2292701" cy="129099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6C952DC5-4A13-05FD-78C6-925A34BCAEC7}"/>
              </a:ext>
            </a:extLst>
          </p:cNvPr>
          <p:cNvSpPr txBox="1"/>
          <p:nvPr/>
        </p:nvSpPr>
        <p:spPr>
          <a:xfrm rot="1949168">
            <a:off x="24360517" y="12635712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pic>
        <p:nvPicPr>
          <p:cNvPr id="2053" name="Picture 2052">
            <a:extLst>
              <a:ext uri="{FF2B5EF4-FFF2-40B4-BE49-F238E27FC236}">
                <a16:creationId xmlns:a16="http://schemas.microsoft.com/office/drawing/2014/main" id="{3D920B46-5663-9146-5CFF-80B88D6CD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34548" y="28430823"/>
            <a:ext cx="1401572" cy="1282120"/>
          </a:xfrm>
          <a:prstGeom prst="rect">
            <a:avLst/>
          </a:prstGeom>
        </p:spPr>
      </p:pic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5763E21F-0CC3-37FE-68CE-794C2AF650CB}"/>
              </a:ext>
            </a:extLst>
          </p:cNvPr>
          <p:cNvCxnSpPr>
            <a:cxnSpLocks/>
          </p:cNvCxnSpPr>
          <p:nvPr/>
        </p:nvCxnSpPr>
        <p:spPr>
          <a:xfrm>
            <a:off x="17917279" y="9596022"/>
            <a:ext cx="2817268" cy="155791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2055">
            <a:extLst>
              <a:ext uri="{FF2B5EF4-FFF2-40B4-BE49-F238E27FC236}">
                <a16:creationId xmlns:a16="http://schemas.microsoft.com/office/drawing/2014/main" id="{506E5B0B-F8D4-E98C-7A5D-A5709B43975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394705" y="8784409"/>
            <a:ext cx="1446550" cy="1446550"/>
          </a:xfrm>
          <a:prstGeom prst="rect">
            <a:avLst/>
          </a:prstGeom>
        </p:spPr>
      </p:pic>
      <p:pic>
        <p:nvPicPr>
          <p:cNvPr id="2060" name="Picture 2059">
            <a:extLst>
              <a:ext uri="{FF2B5EF4-FFF2-40B4-BE49-F238E27FC236}">
                <a16:creationId xmlns:a16="http://schemas.microsoft.com/office/drawing/2014/main" id="{DF06E49F-22F8-9184-A17D-CAA65127921B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47288" y="9313789"/>
            <a:ext cx="1446550" cy="1446550"/>
          </a:xfrm>
          <a:prstGeom prst="rect">
            <a:avLst/>
          </a:prstGeom>
        </p:spPr>
      </p:pic>
      <p:pic>
        <p:nvPicPr>
          <p:cNvPr id="2061" name="Graphic 2060" descr="Magnifying glass outline">
            <a:extLst>
              <a:ext uri="{FF2B5EF4-FFF2-40B4-BE49-F238E27FC236}">
                <a16:creationId xmlns:a16="http://schemas.microsoft.com/office/drawing/2014/main" id="{EDAE6421-7916-F31D-6C0E-3ACFA370124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9191772" y="9554153"/>
            <a:ext cx="914400" cy="914400"/>
          </a:xfrm>
          <a:prstGeom prst="rect">
            <a:avLst/>
          </a:prstGeom>
        </p:spPr>
      </p:pic>
      <p:sp>
        <p:nvSpPr>
          <p:cNvPr id="2062" name="Rectangle: Rounded Corners 2061">
            <a:extLst>
              <a:ext uri="{FF2B5EF4-FFF2-40B4-BE49-F238E27FC236}">
                <a16:creationId xmlns:a16="http://schemas.microsoft.com/office/drawing/2014/main" id="{DAA4FE8D-A104-A34A-59D1-C55935922239}"/>
              </a:ext>
            </a:extLst>
          </p:cNvPr>
          <p:cNvSpPr/>
          <p:nvPr/>
        </p:nvSpPr>
        <p:spPr>
          <a:xfrm>
            <a:off x="16012937" y="11962199"/>
            <a:ext cx="1839854" cy="18054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063" name="Graphic 2062" descr="Document with solid fill">
            <a:extLst>
              <a:ext uri="{FF2B5EF4-FFF2-40B4-BE49-F238E27FC236}">
                <a16:creationId xmlns:a16="http://schemas.microsoft.com/office/drawing/2014/main" id="{A78E5A53-F549-1D11-89F2-96DB04CAA4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073564" y="12068270"/>
            <a:ext cx="676125" cy="676125"/>
          </a:xfrm>
          <a:prstGeom prst="rect">
            <a:avLst/>
          </a:prstGeom>
        </p:spPr>
      </p:pic>
      <p:pic>
        <p:nvPicPr>
          <p:cNvPr id="2064" name="Graphic 2063" descr="Document with solid fill">
            <a:extLst>
              <a:ext uri="{FF2B5EF4-FFF2-40B4-BE49-F238E27FC236}">
                <a16:creationId xmlns:a16="http://schemas.microsoft.com/office/drawing/2014/main" id="{BF66B304-126D-17B8-D600-18AC2923C2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103995" y="12845883"/>
            <a:ext cx="676125" cy="676125"/>
          </a:xfrm>
          <a:prstGeom prst="rect">
            <a:avLst/>
          </a:prstGeom>
        </p:spPr>
      </p:pic>
      <p:pic>
        <p:nvPicPr>
          <p:cNvPr id="2065" name="Graphic 2064" descr="Document with solid fill">
            <a:extLst>
              <a:ext uri="{FF2B5EF4-FFF2-40B4-BE49-F238E27FC236}">
                <a16:creationId xmlns:a16="http://schemas.microsoft.com/office/drawing/2014/main" id="{1F584AFE-DBDA-309A-3B9F-5CB9371BC8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660009" y="12460916"/>
            <a:ext cx="676125" cy="676125"/>
          </a:xfrm>
          <a:prstGeom prst="rect">
            <a:avLst/>
          </a:prstGeom>
        </p:spPr>
      </p:pic>
      <p:pic>
        <p:nvPicPr>
          <p:cNvPr id="2066" name="Graphic 2065" descr="Document with solid fill">
            <a:extLst>
              <a:ext uri="{FF2B5EF4-FFF2-40B4-BE49-F238E27FC236}">
                <a16:creationId xmlns:a16="http://schemas.microsoft.com/office/drawing/2014/main" id="{94234674-9E1F-88F2-C594-07DF23089FD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88791" y="12027325"/>
            <a:ext cx="676125" cy="676125"/>
          </a:xfrm>
          <a:prstGeom prst="rect">
            <a:avLst/>
          </a:prstGeom>
        </p:spPr>
      </p:pic>
      <p:pic>
        <p:nvPicPr>
          <p:cNvPr id="2067" name="Graphic 2066" descr="Document with solid fill">
            <a:extLst>
              <a:ext uri="{FF2B5EF4-FFF2-40B4-BE49-F238E27FC236}">
                <a16:creationId xmlns:a16="http://schemas.microsoft.com/office/drawing/2014/main" id="{9440D70E-E387-145A-AF27-77513ADC51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7172017" y="12948790"/>
            <a:ext cx="676125" cy="676125"/>
          </a:xfrm>
          <a:prstGeom prst="rect">
            <a:avLst/>
          </a:prstGeom>
        </p:spPr>
      </p:pic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B37931C1-ADA1-6B39-B9F1-3317711141AF}"/>
              </a:ext>
            </a:extLst>
          </p:cNvPr>
          <p:cNvCxnSpPr>
            <a:cxnSpLocks/>
            <a:stCxn id="2066" idx="3"/>
          </p:cNvCxnSpPr>
          <p:nvPr/>
        </p:nvCxnSpPr>
        <p:spPr>
          <a:xfrm flipV="1">
            <a:off x="17864916" y="11927077"/>
            <a:ext cx="4259271" cy="438311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909BD22A-16DF-3727-4D88-B387B675BC5E}"/>
              </a:ext>
            </a:extLst>
          </p:cNvPr>
          <p:cNvSpPr txBox="1"/>
          <p:nvPr/>
        </p:nvSpPr>
        <p:spPr>
          <a:xfrm rot="21260167">
            <a:off x="19426853" y="11448880"/>
            <a:ext cx="1131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</a:p>
        </p:txBody>
      </p:sp>
      <p:pic>
        <p:nvPicPr>
          <p:cNvPr id="2072" name="Graphic 2071" descr="Hospital with solid fill">
            <a:extLst>
              <a:ext uri="{FF2B5EF4-FFF2-40B4-BE49-F238E27FC236}">
                <a16:creationId xmlns:a16="http://schemas.microsoft.com/office/drawing/2014/main" id="{0824B88E-4D2D-EEDA-328F-67DF726484B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6171264" y="7769386"/>
            <a:ext cx="1598597" cy="1598597"/>
          </a:xfrm>
          <a:prstGeom prst="rect">
            <a:avLst/>
          </a:prstGeom>
        </p:spPr>
      </p:pic>
      <p:sp>
        <p:nvSpPr>
          <p:cNvPr id="2073" name="TextBox 2072">
            <a:extLst>
              <a:ext uri="{FF2B5EF4-FFF2-40B4-BE49-F238E27FC236}">
                <a16:creationId xmlns:a16="http://schemas.microsoft.com/office/drawing/2014/main" id="{DED21851-3462-C3F9-03E2-96A420C44C97}"/>
              </a:ext>
            </a:extLst>
          </p:cNvPr>
          <p:cNvSpPr txBox="1"/>
          <p:nvPr/>
        </p:nvSpPr>
        <p:spPr>
          <a:xfrm>
            <a:off x="15579885" y="13734925"/>
            <a:ext cx="312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Public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C3D0E-D6D1-BDBF-75EA-5550024413A7}"/>
              </a:ext>
            </a:extLst>
          </p:cNvPr>
          <p:cNvSpPr txBox="1"/>
          <p:nvPr/>
        </p:nvSpPr>
        <p:spPr>
          <a:xfrm>
            <a:off x="21020305" y="20101687"/>
            <a:ext cx="687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43117-8551-4CE9-F195-230FEF8A002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78595" y="38032684"/>
            <a:ext cx="1225233" cy="10508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FE962E2-F458-E2C5-FECF-E78E5A55145F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801595" y="33619950"/>
            <a:ext cx="1222638" cy="13211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989D144-2C3E-E318-AFD6-2AEB8DD3409B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011405" y="27305173"/>
            <a:ext cx="1015008" cy="1096811"/>
          </a:xfrm>
          <a:prstGeom prst="rect">
            <a:avLst/>
          </a:prstGeom>
        </p:spPr>
      </p:pic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54C78F69-01FE-28AA-3D17-051527823276}"/>
              </a:ext>
            </a:extLst>
          </p:cNvPr>
          <p:cNvSpPr/>
          <p:nvPr/>
        </p:nvSpPr>
        <p:spPr>
          <a:xfrm rot="5400000">
            <a:off x="21656609" y="22880315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9CB0A-4C98-0A49-25F5-74AFA2E13039}"/>
              </a:ext>
            </a:extLst>
          </p:cNvPr>
          <p:cNvSpPr txBox="1"/>
          <p:nvPr/>
        </p:nvSpPr>
        <p:spPr>
          <a:xfrm>
            <a:off x="22517858" y="22962151"/>
            <a:ext cx="4918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Governance?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0D0F99-531C-8CA8-F705-D7EB180FDE07}"/>
              </a:ext>
            </a:extLst>
          </p:cNvPr>
          <p:cNvSpPr txBox="1"/>
          <p:nvPr/>
        </p:nvSpPr>
        <p:spPr>
          <a:xfrm>
            <a:off x="22517858" y="24168893"/>
            <a:ext cx="692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How much patient control?</a:t>
            </a: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D4AA854A-5259-9743-AF16-120CCF57535E}"/>
              </a:ext>
            </a:extLst>
          </p:cNvPr>
          <p:cNvSpPr/>
          <p:nvPr/>
        </p:nvSpPr>
        <p:spPr>
          <a:xfrm rot="5400000">
            <a:off x="21656609" y="24087057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7E1D33-FB90-5641-FB46-899BE269B0AD}"/>
              </a:ext>
            </a:extLst>
          </p:cNvPr>
          <p:cNvSpPr txBox="1"/>
          <p:nvPr/>
        </p:nvSpPr>
        <p:spPr>
          <a:xfrm>
            <a:off x="22517858" y="27444530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What data should be linked?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D3A25A83-E62F-D764-0D27-AF0CED557A08}"/>
              </a:ext>
            </a:extLst>
          </p:cNvPr>
          <p:cNvSpPr/>
          <p:nvPr/>
        </p:nvSpPr>
        <p:spPr>
          <a:xfrm rot="5400000">
            <a:off x="21656609" y="27362694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B35D501C-FB20-7F24-532B-DA07FBBEB2E3}"/>
              </a:ext>
            </a:extLst>
          </p:cNvPr>
          <p:cNvSpPr/>
          <p:nvPr/>
        </p:nvSpPr>
        <p:spPr>
          <a:xfrm rot="5400000">
            <a:off x="21656609" y="28459967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C8F59-8116-BF9A-FA4F-839BD9D6E3D3}"/>
              </a:ext>
            </a:extLst>
          </p:cNvPr>
          <p:cNvSpPr txBox="1"/>
          <p:nvPr/>
        </p:nvSpPr>
        <p:spPr>
          <a:xfrm>
            <a:off x="22517858" y="28541803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formatting Standards?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7B4F50D7-C051-23EA-FBD3-5F96FB63456A}"/>
              </a:ext>
            </a:extLst>
          </p:cNvPr>
          <p:cNvSpPr/>
          <p:nvPr/>
        </p:nvSpPr>
        <p:spPr>
          <a:xfrm rot="5400000">
            <a:off x="21656609" y="32093764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40915B-3139-1793-2B1B-1E24AE378A22}"/>
              </a:ext>
            </a:extLst>
          </p:cNvPr>
          <p:cNvSpPr txBox="1"/>
          <p:nvPr/>
        </p:nvSpPr>
        <p:spPr>
          <a:xfrm>
            <a:off x="22517858" y="32175600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Genomic data is BIG</a:t>
            </a: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F43FBE78-9E07-0426-0532-2D7BF3337837}"/>
              </a:ext>
            </a:extLst>
          </p:cNvPr>
          <p:cNvSpPr/>
          <p:nvPr/>
        </p:nvSpPr>
        <p:spPr>
          <a:xfrm rot="5400000">
            <a:off x="21656609" y="33225189"/>
            <a:ext cx="547798" cy="711471"/>
          </a:xfrm>
          <a:prstGeom prst="bentUp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0A03B-89A0-5096-EEA4-72CFE47836EA}"/>
              </a:ext>
            </a:extLst>
          </p:cNvPr>
          <p:cNvSpPr txBox="1"/>
          <p:nvPr/>
        </p:nvSpPr>
        <p:spPr>
          <a:xfrm>
            <a:off x="22517858" y="33307025"/>
            <a:ext cx="700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Requires novel approach?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2571B-1754-072D-9916-B05F50E46C6E}"/>
              </a:ext>
            </a:extLst>
          </p:cNvPr>
          <p:cNvSpPr txBox="1"/>
          <p:nvPr/>
        </p:nvSpPr>
        <p:spPr>
          <a:xfrm>
            <a:off x="3895944" y="9629204"/>
            <a:ext cx="783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Data privacy is crucial</a:t>
            </a:r>
          </a:p>
        </p:txBody>
      </p:sp>
      <p:pic>
        <p:nvPicPr>
          <p:cNvPr id="44" name="Graphic 43" descr="Lock with solid fill">
            <a:extLst>
              <a:ext uri="{FF2B5EF4-FFF2-40B4-BE49-F238E27FC236}">
                <a16:creationId xmlns:a16="http://schemas.microsoft.com/office/drawing/2014/main" id="{1DB764FE-38C1-823C-102B-B9E4133058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93513" y="9588121"/>
            <a:ext cx="771517" cy="771517"/>
          </a:xfrm>
          <a:prstGeom prst="rect">
            <a:avLst/>
          </a:prstGeom>
        </p:spPr>
      </p:pic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D931E402-CBAF-9FA2-CC61-3E4016E8C5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3196" y="10507924"/>
            <a:ext cx="752150" cy="7521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82074E-7BF9-D409-22AB-CAB4ACDE010D}"/>
              </a:ext>
            </a:extLst>
          </p:cNvPr>
          <p:cNvSpPr txBox="1"/>
          <p:nvPr/>
        </p:nvSpPr>
        <p:spPr>
          <a:xfrm>
            <a:off x="3895944" y="10520061"/>
            <a:ext cx="8584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Genomic data storage is expensive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6B5DF7-CAAF-73FE-56F7-0CA32B137444}"/>
              </a:ext>
            </a:extLst>
          </p:cNvPr>
          <p:cNvSpPr txBox="1"/>
          <p:nvPr/>
        </p:nvSpPr>
        <p:spPr>
          <a:xfrm>
            <a:off x="844941" y="11594996"/>
            <a:ext cx="2825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Question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C733C151-E1FE-CBF1-65B7-6106988DE6D6}"/>
              </a:ext>
            </a:extLst>
          </p:cNvPr>
          <p:cNvSpPr/>
          <p:nvPr/>
        </p:nvSpPr>
        <p:spPr>
          <a:xfrm>
            <a:off x="14929579" y="16137569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077271A5-3BAA-EE5F-F839-D20D9336ECB2}"/>
              </a:ext>
            </a:extLst>
          </p:cNvPr>
          <p:cNvSpPr/>
          <p:nvPr/>
        </p:nvSpPr>
        <p:spPr>
          <a:xfrm>
            <a:off x="14929579" y="16940116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0913140C-F261-7186-3F8D-F46F43D84B53}"/>
              </a:ext>
            </a:extLst>
          </p:cNvPr>
          <p:cNvSpPr/>
          <p:nvPr/>
        </p:nvSpPr>
        <p:spPr>
          <a:xfrm>
            <a:off x="14929579" y="18545209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3D89397A-B0F5-8AF4-DB03-32E92841D384}"/>
              </a:ext>
            </a:extLst>
          </p:cNvPr>
          <p:cNvSpPr/>
          <p:nvPr/>
        </p:nvSpPr>
        <p:spPr>
          <a:xfrm>
            <a:off x="14929579" y="17742663"/>
            <a:ext cx="383953" cy="390156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3EBFA5F-630C-C4F4-1CA2-74F0482B986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4093636" y="36021894"/>
            <a:ext cx="6683898" cy="6683898"/>
          </a:xfrm>
          <a:prstGeom prst="rect">
            <a:avLst/>
          </a:prstGeom>
        </p:spPr>
      </p:pic>
      <p:pic>
        <p:nvPicPr>
          <p:cNvPr id="451" name="Graphic 450">
            <a:extLst>
              <a:ext uri="{FF2B5EF4-FFF2-40B4-BE49-F238E27FC236}">
                <a16:creationId xmlns:a16="http://schemas.microsoft.com/office/drawing/2014/main" id="{B00EEE0C-7A45-8724-40D7-9584DDA18BE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1018" y="35830850"/>
            <a:ext cx="5650369" cy="56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4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32590</TotalTime>
  <Words>197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</vt:lpstr>
      <vt:lpstr>Candara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Meghan</dc:creator>
  <cp:lastModifiedBy>Elias Crum</cp:lastModifiedBy>
  <cp:revision>466</cp:revision>
  <dcterms:created xsi:type="dcterms:W3CDTF">2015-01-12T20:43:39Z</dcterms:created>
  <dcterms:modified xsi:type="dcterms:W3CDTF">2024-02-19T14:47:04Z</dcterms:modified>
</cp:coreProperties>
</file>