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69" r:id="rId13"/>
    <p:sldId id="270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5064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04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1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6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crum19/vcf_processing_analysi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crum19/vcf_J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B460-1A03-4F2F-ACC4-F68C11554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702" y="1134737"/>
            <a:ext cx="5033390" cy="3231853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Genomic Data Processing and Analysis</a:t>
            </a:r>
            <a:br>
              <a:rPr lang="en-US" sz="5400" dirty="0"/>
            </a:br>
            <a:r>
              <a:rPr lang="en-US" sz="5400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AAAE3-01DF-72C3-B1E9-1116A6CAC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39" y="6197206"/>
            <a:ext cx="2491948" cy="445728"/>
          </a:xfrm>
        </p:spPr>
        <p:txBody>
          <a:bodyPr>
            <a:normAutofit/>
          </a:bodyPr>
          <a:lstStyle/>
          <a:p>
            <a:r>
              <a:rPr lang="en-US" dirty="0"/>
              <a:t>Elias Crum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0628DD-486A-B603-B8A3-1B552374B04D}"/>
              </a:ext>
            </a:extLst>
          </p:cNvPr>
          <p:cNvSpPr txBox="1">
            <a:spLocks/>
          </p:cNvSpPr>
          <p:nvPr/>
        </p:nvSpPr>
        <p:spPr>
          <a:xfrm>
            <a:off x="7325784" y="6099818"/>
            <a:ext cx="4241477" cy="64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source code see </a:t>
            </a:r>
            <a:r>
              <a:rPr lang="en-US" dirty="0">
                <a:hlinkClick r:id="rId2"/>
              </a:rPr>
              <a:t>GitHub Repo</a:t>
            </a:r>
            <a:endParaRPr lang="en-US" dirty="0"/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0892525B-BB5E-C5CB-4225-1B34C235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22" y="432431"/>
            <a:ext cx="4430129" cy="249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RDFLib/OWL-RL: A simple implementation of the OWL2 ...">
            <a:extLst>
              <a:ext uri="{FF2B5EF4-FFF2-40B4-BE49-F238E27FC236}">
                <a16:creationId xmlns:a16="http://schemas.microsoft.com/office/drawing/2014/main" id="{6DDB5905-83C3-3125-CADB-2F800106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57" y="3429000"/>
            <a:ext cx="2206284" cy="220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94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D6600D-795A-80DD-C5C8-FD28C6A9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7157605" cy="1124684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AC59D-E4F2-0B55-3EDE-FE0A85C7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1" y="1387432"/>
            <a:ext cx="10384007" cy="4661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1DBF20-62D7-8649-C9F4-6E46CC9B7D79}"/>
              </a:ext>
            </a:extLst>
          </p:cNvPr>
          <p:cNvSpPr txBox="1">
            <a:spLocks/>
          </p:cNvSpPr>
          <p:nvPr/>
        </p:nvSpPr>
        <p:spPr>
          <a:xfrm>
            <a:off x="1288972" y="2264455"/>
            <a:ext cx="7976214" cy="46615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000" dirty="0"/>
              <a:t>** Participant hu7A4DE, is NOT a slow metabolizer of caffeine **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A427023-3C37-A541-6146-2EE631A3F87F}"/>
              </a:ext>
            </a:extLst>
          </p:cNvPr>
          <p:cNvSpPr txBox="1">
            <a:spLocks/>
          </p:cNvSpPr>
          <p:nvPr/>
        </p:nvSpPr>
        <p:spPr>
          <a:xfrm>
            <a:off x="242369" y="3331255"/>
            <a:ext cx="9452474" cy="309157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000" dirty="0"/>
              <a:t>With more time,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000" dirty="0"/>
              <a:t>Medical implications for other known SNPs could be displayed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000" dirty="0"/>
              <a:t>	Using </a:t>
            </a:r>
            <a:r>
              <a:rPr lang="en-US" sz="2000" dirty="0" err="1"/>
              <a:t>dbSNP</a:t>
            </a:r>
            <a:r>
              <a:rPr lang="en-US" sz="2000" dirty="0"/>
              <a:t>, </a:t>
            </a:r>
            <a:r>
              <a:rPr lang="en-US" sz="2000" dirty="0" err="1"/>
              <a:t>dbGaP</a:t>
            </a:r>
            <a:r>
              <a:rPr lang="en-US" sz="2000" dirty="0"/>
              <a:t>, and other publicly available databases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000" dirty="0"/>
              <a:t>Relevant Publications could be displayed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000" dirty="0"/>
              <a:t>	Using PubMed, Entrez, or OMIM </a:t>
            </a:r>
          </a:p>
        </p:txBody>
      </p:sp>
    </p:spTree>
    <p:extLst>
      <p:ext uri="{BB962C8B-B14F-4D97-AF65-F5344CB8AC3E}">
        <p14:creationId xmlns:p14="http://schemas.microsoft.com/office/powerpoint/2010/main" val="3667439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0E03D1-A77B-CF88-A91D-35F03F80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8038955" cy="112468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Challenges / Things to Improve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84AE36-9939-4F70-2F58-2E67935F8DA7}"/>
              </a:ext>
            </a:extLst>
          </p:cNvPr>
          <p:cNvSpPr txBox="1">
            <a:spLocks/>
          </p:cNvSpPr>
          <p:nvPr/>
        </p:nvSpPr>
        <p:spPr>
          <a:xfrm>
            <a:off x="0" y="1536176"/>
            <a:ext cx="11123678" cy="458920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sz="2000" dirty="0"/>
              <a:t>Windows Command Line functionality (make ontology web-based)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endParaRPr lang="en-US" sz="2000" dirty="0"/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AutoNum type="arabicPeriod"/>
            </a:pPr>
            <a:r>
              <a:rPr lang="en-US" sz="2000" dirty="0"/>
              <a:t>Run Time reduction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pPr marL="27432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1800" dirty="0">
                <a:sym typeface="Wingdings" panose="05000000000000000000" pitchFamily="2" charset="2"/>
              </a:rPr>
              <a:t>	Mojo (if staying in Python), C++ for parsing VCF, Flask/Django to make tool into an API</a:t>
            </a:r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000" dirty="0"/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Could have disregarded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gunzip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step and done file unzipping in Python with </a:t>
            </a:r>
            <a:r>
              <a:rPr lang="en-US" sz="2000" dirty="0" err="1"/>
              <a:t>gzip</a:t>
            </a:r>
            <a:endParaRPr lang="en-US" sz="2000" dirty="0"/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000" dirty="0"/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File and variable size issues could be averted by utilizing data streaming (using pandas or something similar)</a:t>
            </a:r>
          </a:p>
        </p:txBody>
      </p:sp>
    </p:spTree>
    <p:extLst>
      <p:ext uri="{BB962C8B-B14F-4D97-AF65-F5344CB8AC3E}">
        <p14:creationId xmlns:p14="http://schemas.microsoft.com/office/powerpoint/2010/main" val="2540960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B460-1A03-4F2F-ACC4-F68C11554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516" y="0"/>
            <a:ext cx="5058251" cy="3231853"/>
          </a:xfrm>
        </p:spPr>
        <p:txBody>
          <a:bodyPr anchor="ctr">
            <a:normAutofit/>
          </a:bodyPr>
          <a:lstStyle/>
          <a:p>
            <a:br>
              <a:rPr lang="en-US" sz="5400" dirty="0"/>
            </a:br>
            <a:r>
              <a:rPr lang="en-US" sz="5400" dirty="0"/>
              <a:t>Solution #2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0628DD-486A-B603-B8A3-1B552374B04D}"/>
              </a:ext>
            </a:extLst>
          </p:cNvPr>
          <p:cNvSpPr txBox="1">
            <a:spLocks/>
          </p:cNvSpPr>
          <p:nvPr/>
        </p:nvSpPr>
        <p:spPr>
          <a:xfrm>
            <a:off x="7325784" y="6099818"/>
            <a:ext cx="4241477" cy="640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source code see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/>
              </a:rPr>
              <a:t>GitHub Repo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F7DBA4B-E2D2-7994-8E94-EF5AF9E8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45" y="259307"/>
            <a:ext cx="2310786" cy="23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ode.js Logo PNG Vector (SVG) Free Download">
            <a:extLst>
              <a:ext uri="{FF2B5EF4-FFF2-40B4-BE49-F238E27FC236}">
                <a16:creationId xmlns:a16="http://schemas.microsoft.com/office/drawing/2014/main" id="{0D8B69CB-3803-02B0-750E-14628FBC6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832" y="3231853"/>
            <a:ext cx="1904212" cy="21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54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0E03D1-A77B-CF88-A91D-35F03F80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8038955" cy="1124684"/>
          </a:xfrm>
        </p:spPr>
        <p:txBody>
          <a:bodyPr anchor="ctr">
            <a:normAutofit/>
          </a:bodyPr>
          <a:lstStyle/>
          <a:p>
            <a:r>
              <a:rPr lang="en-US" dirty="0"/>
              <a:t>General Approach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818F37-EE30-053D-BB8B-E0974EF8AD9E}"/>
              </a:ext>
            </a:extLst>
          </p:cNvPr>
          <p:cNvSpPr txBox="1">
            <a:spLocks/>
          </p:cNvSpPr>
          <p:nvPr/>
        </p:nvSpPr>
        <p:spPr>
          <a:xfrm>
            <a:off x="803634" y="1846824"/>
            <a:ext cx="3052381" cy="77519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Upload compressed VCF file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9F9ECF-4023-5C01-5E77-0F5B879AEAA0}"/>
              </a:ext>
            </a:extLst>
          </p:cNvPr>
          <p:cNvCxnSpPr>
            <a:cxnSpLocks/>
          </p:cNvCxnSpPr>
          <p:nvPr/>
        </p:nvCxnSpPr>
        <p:spPr>
          <a:xfrm>
            <a:off x="4143383" y="2220587"/>
            <a:ext cx="13429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21C5A6-D3F1-3E9E-36FF-AF69EDD01F20}"/>
              </a:ext>
            </a:extLst>
          </p:cNvPr>
          <p:cNvSpPr txBox="1">
            <a:spLocks/>
          </p:cNvSpPr>
          <p:nvPr/>
        </p:nvSpPr>
        <p:spPr>
          <a:xfrm>
            <a:off x="5842612" y="1846824"/>
            <a:ext cx="3225308" cy="74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Parse VCF file into RDF (using </a:t>
            </a:r>
            <a:r>
              <a:rPr lang="en-US" sz="2000" dirty="0" err="1"/>
              <a:t>rdf-js</a:t>
            </a:r>
            <a:r>
              <a:rPr lang="en-US" sz="2000" dirty="0"/>
              <a:t> package)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F544C6-F6DC-6135-2853-79A78672F234}"/>
              </a:ext>
            </a:extLst>
          </p:cNvPr>
          <p:cNvCxnSpPr>
            <a:cxnSpLocks/>
          </p:cNvCxnSpPr>
          <p:nvPr/>
        </p:nvCxnSpPr>
        <p:spPr>
          <a:xfrm>
            <a:off x="7567792" y="2784943"/>
            <a:ext cx="0" cy="1895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825C47-D6E2-DE82-8748-95C4C3CA6B1E}"/>
              </a:ext>
            </a:extLst>
          </p:cNvPr>
          <p:cNvSpPr txBox="1">
            <a:spLocks/>
          </p:cNvSpPr>
          <p:nvPr/>
        </p:nvSpPr>
        <p:spPr>
          <a:xfrm>
            <a:off x="5563133" y="4807586"/>
            <a:ext cx="4580384" cy="7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Create Quads and write to .</a:t>
            </a:r>
            <a:r>
              <a:rPr lang="en-US" sz="2000" dirty="0" err="1"/>
              <a:t>ttl</a:t>
            </a:r>
            <a:r>
              <a:rPr lang="en-US" sz="2000" dirty="0"/>
              <a:t> files + upload to a local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FEE46-3CAC-1DF2-CA1D-31170F73533C}"/>
              </a:ext>
            </a:extLst>
          </p:cNvPr>
          <p:cNvCxnSpPr>
            <a:cxnSpLocks/>
          </p:cNvCxnSpPr>
          <p:nvPr/>
        </p:nvCxnSpPr>
        <p:spPr>
          <a:xfrm flipH="1">
            <a:off x="3956096" y="5184660"/>
            <a:ext cx="13100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83C800-1299-CDB0-EEF6-9F25E81A3AED}"/>
              </a:ext>
            </a:extLst>
          </p:cNvPr>
          <p:cNvSpPr txBox="1">
            <a:spLocks/>
          </p:cNvSpPr>
          <p:nvPr/>
        </p:nvSpPr>
        <p:spPr>
          <a:xfrm>
            <a:off x="659949" y="4744160"/>
            <a:ext cx="3339749" cy="86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SPARQL search for SNP ID variant allele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31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0E03D1-A77B-CF88-A91D-35F03F80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8038955" cy="1124684"/>
          </a:xfrm>
        </p:spPr>
        <p:txBody>
          <a:bodyPr anchor="ctr">
            <a:normAutofit/>
          </a:bodyPr>
          <a:lstStyle/>
          <a:p>
            <a:r>
              <a:rPr lang="en-US" dirty="0"/>
              <a:t>Ideal Approach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818F37-EE30-053D-BB8B-E0974EF8AD9E}"/>
              </a:ext>
            </a:extLst>
          </p:cNvPr>
          <p:cNvSpPr txBox="1">
            <a:spLocks/>
          </p:cNvSpPr>
          <p:nvPr/>
        </p:nvSpPr>
        <p:spPr>
          <a:xfrm>
            <a:off x="1351688" y="1819342"/>
            <a:ext cx="2707501" cy="77519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Fetch VCF file from online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9F9ECF-4023-5C01-5E77-0F5B879AEAA0}"/>
              </a:ext>
            </a:extLst>
          </p:cNvPr>
          <p:cNvCxnSpPr>
            <a:cxnSpLocks/>
          </p:cNvCxnSpPr>
          <p:nvPr/>
        </p:nvCxnSpPr>
        <p:spPr>
          <a:xfrm>
            <a:off x="4384825" y="2220587"/>
            <a:ext cx="13429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21C5A6-D3F1-3E9E-36FF-AF69EDD01F20}"/>
              </a:ext>
            </a:extLst>
          </p:cNvPr>
          <p:cNvSpPr txBox="1">
            <a:spLocks/>
          </p:cNvSpPr>
          <p:nvPr/>
        </p:nvSpPr>
        <p:spPr>
          <a:xfrm>
            <a:off x="6261253" y="1846642"/>
            <a:ext cx="3225308" cy="74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Parse VCF file into RDF (using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rdf-js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package)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F544C6-F6DC-6135-2853-79A78672F234}"/>
              </a:ext>
            </a:extLst>
          </p:cNvPr>
          <p:cNvCxnSpPr>
            <a:cxnSpLocks/>
          </p:cNvCxnSpPr>
          <p:nvPr/>
        </p:nvCxnSpPr>
        <p:spPr>
          <a:xfrm>
            <a:off x="7567792" y="2784943"/>
            <a:ext cx="0" cy="1895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825C47-D6E2-DE82-8748-95C4C3CA6B1E}"/>
              </a:ext>
            </a:extLst>
          </p:cNvPr>
          <p:cNvSpPr txBox="1">
            <a:spLocks/>
          </p:cNvSpPr>
          <p:nvPr/>
        </p:nvSpPr>
        <p:spPr>
          <a:xfrm>
            <a:off x="5959738" y="4856606"/>
            <a:ext cx="5200347" cy="11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Transfer Quads to Solid Pods via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SolidAPI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(with data store decentralization) + method to store Solid endpoint addresses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FEE46-3CAC-1DF2-CA1D-31170F73533C}"/>
              </a:ext>
            </a:extLst>
          </p:cNvPr>
          <p:cNvCxnSpPr>
            <a:cxnSpLocks/>
          </p:cNvCxnSpPr>
          <p:nvPr/>
        </p:nvCxnSpPr>
        <p:spPr>
          <a:xfrm flipH="1">
            <a:off x="4384825" y="5370595"/>
            <a:ext cx="13100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83C800-1299-CDB0-EEF6-9F25E81A3AED}"/>
              </a:ext>
            </a:extLst>
          </p:cNvPr>
          <p:cNvSpPr txBox="1">
            <a:spLocks/>
          </p:cNvSpPr>
          <p:nvPr/>
        </p:nvSpPr>
        <p:spPr>
          <a:xfrm>
            <a:off x="385590" y="4944743"/>
            <a:ext cx="4276072" cy="112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SPARQL query by SNP ID for variant allele using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communia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multiple endpoints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88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5CEA8D-B669-A500-9250-BBC415B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87" y="23364"/>
            <a:ext cx="5185587" cy="771670"/>
          </a:xfrm>
        </p:spPr>
        <p:txBody>
          <a:bodyPr anchor="ctr">
            <a:normAutofit/>
          </a:bodyPr>
          <a:lstStyle/>
          <a:p>
            <a:r>
              <a:rPr lang="en-US" dirty="0"/>
              <a:t>VCF file upload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20D59A-D4C1-1D84-4496-391BB4483D85}"/>
              </a:ext>
            </a:extLst>
          </p:cNvPr>
          <p:cNvSpPr txBox="1">
            <a:spLocks/>
          </p:cNvSpPr>
          <p:nvPr/>
        </p:nvSpPr>
        <p:spPr>
          <a:xfrm>
            <a:off x="161353" y="1049142"/>
            <a:ext cx="7958078" cy="145326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node_server.js file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Utilizes express framework to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 and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 file to a server</a:t>
            </a: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AB5490-5A23-BCF7-01AE-B64B17CBC37E}"/>
              </a:ext>
            </a:extLst>
          </p:cNvPr>
          <p:cNvSpPr txBox="1">
            <a:spLocks/>
          </p:cNvSpPr>
          <p:nvPr/>
        </p:nvSpPr>
        <p:spPr>
          <a:xfrm>
            <a:off x="161353" y="3429000"/>
            <a:ext cx="10084334" cy="45411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Vcf.gz file is best to upload because it is much smaller in size</a:t>
            </a:r>
          </a:p>
        </p:txBody>
      </p:sp>
      <p:pic>
        <p:nvPicPr>
          <p:cNvPr id="3078" name="Picture 6" descr="Expressjs, logo Icon in Vector Logo">
            <a:extLst>
              <a:ext uri="{FF2B5EF4-FFF2-40B4-BE49-F238E27FC236}">
                <a16:creationId xmlns:a16="http://schemas.microsoft.com/office/drawing/2014/main" id="{46B1FB25-170F-2F4B-217F-ADAA025F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42" y="105770"/>
            <a:ext cx="1710519" cy="17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49DDF81-3AB3-86F7-4EFB-188DBB1A9ABF}"/>
              </a:ext>
            </a:extLst>
          </p:cNvPr>
          <p:cNvSpPr txBox="1">
            <a:spLocks/>
          </p:cNvSpPr>
          <p:nvPr/>
        </p:nvSpPr>
        <p:spPr>
          <a:xfrm>
            <a:off x="161353" y="5113637"/>
            <a:ext cx="10084334" cy="69522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* With more time this could be improved to not require a file upload and rather fetch the </a:t>
            </a:r>
            <a:r>
              <a:rPr lang="en-US" sz="2000" dirty="0" err="1">
                <a:solidFill>
                  <a:srgbClr val="FFFFFF"/>
                </a:solidFill>
                <a:latin typeface="Century Schoolbook" panose="02040604050505020304"/>
              </a:rPr>
              <a:t>vcf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 file data from the host web database </a:t>
            </a: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008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5CEA8D-B669-A500-9250-BBC415B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87" y="23364"/>
            <a:ext cx="5185587" cy="771670"/>
          </a:xfrm>
        </p:spPr>
        <p:txBody>
          <a:bodyPr anchor="ctr">
            <a:normAutofit/>
          </a:bodyPr>
          <a:lstStyle/>
          <a:p>
            <a:r>
              <a:rPr lang="en-US" dirty="0"/>
              <a:t>VCF file parsing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20D59A-D4C1-1D84-4496-391BB4483D85}"/>
              </a:ext>
            </a:extLst>
          </p:cNvPr>
          <p:cNvSpPr txBox="1">
            <a:spLocks/>
          </p:cNvSpPr>
          <p:nvPr/>
        </p:nvSpPr>
        <p:spPr>
          <a:xfrm>
            <a:off x="139433" y="1566935"/>
            <a:ext cx="7958078" cy="144067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 err="1">
                <a:solidFill>
                  <a:srgbClr val="FFFFFF"/>
                </a:solidFill>
                <a:latin typeface="Century Schoolbook" panose="02040604050505020304"/>
              </a:rPr>
              <a:t>zlib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 module used to decompress vcf.gz file (using data streaming)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vcf-js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module used to parse VCF file</a:t>
            </a: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098" name="Picture 2" descr="GitHub - GMOD/vcf-js: High performance Variant Call Format ...">
            <a:extLst>
              <a:ext uri="{FF2B5EF4-FFF2-40B4-BE49-F238E27FC236}">
                <a16:creationId xmlns:a16="http://schemas.microsoft.com/office/drawing/2014/main" id="{A557A1D8-5930-D588-FAC4-7335BD40C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13711" r="50066" b="69741"/>
          <a:stretch/>
        </p:blipFill>
        <p:spPr bwMode="auto">
          <a:xfrm>
            <a:off x="5960126" y="322157"/>
            <a:ext cx="5056742" cy="9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8CEAD2-E991-807E-ABDC-CF2E6438037F}"/>
              </a:ext>
            </a:extLst>
          </p:cNvPr>
          <p:cNvSpPr txBox="1">
            <a:spLocks/>
          </p:cNvSpPr>
          <p:nvPr/>
        </p:nvSpPr>
        <p:spPr>
          <a:xfrm>
            <a:off x="139433" y="4076944"/>
            <a:ext cx="7958078" cy="144067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4587C5-328B-D10B-22D8-425A4DAF26CE}"/>
              </a:ext>
            </a:extLst>
          </p:cNvPr>
          <p:cNvSpPr txBox="1">
            <a:spLocks/>
          </p:cNvSpPr>
          <p:nvPr/>
        </p:nvSpPr>
        <p:spPr>
          <a:xfrm>
            <a:off x="139433" y="3606188"/>
            <a:ext cx="7958078" cy="1684877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As file is decompressed, the 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VCF()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method organizes data to a callable format 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VCF ID and ALT literal were then added to an N3 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100" name="Picture 4" descr="RDF JavaScript Libraries · GitHub">
            <a:extLst>
              <a:ext uri="{FF2B5EF4-FFF2-40B4-BE49-F238E27FC236}">
                <a16:creationId xmlns:a16="http://schemas.microsoft.com/office/drawing/2014/main" id="{56EDEE18-C71A-323D-D82E-A872C7E8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160" y="4675175"/>
            <a:ext cx="1684877" cy="168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665DCD-1493-53B3-B61F-C9FD436E8408}"/>
              </a:ext>
            </a:extLst>
          </p:cNvPr>
          <p:cNvSpPr txBox="1">
            <a:spLocks/>
          </p:cNvSpPr>
          <p:nvPr/>
        </p:nvSpPr>
        <p:spPr>
          <a:xfrm>
            <a:off x="139433" y="5761821"/>
            <a:ext cx="7958078" cy="725277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* With more time this could also include more information from the VCF file </a:t>
            </a:r>
          </a:p>
        </p:txBody>
      </p:sp>
    </p:spTree>
    <p:extLst>
      <p:ext uri="{BB962C8B-B14F-4D97-AF65-F5344CB8AC3E}">
        <p14:creationId xmlns:p14="http://schemas.microsoft.com/office/powerpoint/2010/main" val="140183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5CEA8D-B669-A500-9250-BBC415B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87" y="23364"/>
            <a:ext cx="5185587" cy="771670"/>
          </a:xfrm>
        </p:spPr>
        <p:txBody>
          <a:bodyPr anchor="ctr">
            <a:normAutofit/>
          </a:bodyPr>
          <a:lstStyle/>
          <a:p>
            <a:r>
              <a:rPr lang="en-US" dirty="0"/>
              <a:t>RDF data storage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20D59A-D4C1-1D84-4496-391BB4483D85}"/>
              </a:ext>
            </a:extLst>
          </p:cNvPr>
          <p:cNvSpPr txBox="1">
            <a:spLocks/>
          </p:cNvSpPr>
          <p:nvPr/>
        </p:nvSpPr>
        <p:spPr>
          <a:xfrm>
            <a:off x="95108" y="1014332"/>
            <a:ext cx="10282524" cy="43813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RDF data is written to a .</a:t>
            </a:r>
            <a:r>
              <a:rPr kumimoji="0" lang="en-US" sz="2000" i="0" u="none" strike="noStrike" kern="1200" cap="none" spc="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ttl</a:t>
            </a: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file using a </a:t>
            </a:r>
            <a:r>
              <a:rPr kumimoji="0" lang="en-US" sz="2000" i="0" u="none" strike="noStrike" kern="1200" cap="none" spc="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writeStream</a:t>
            </a: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and the </a:t>
            </a: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method</a:t>
            </a:r>
            <a:endParaRPr kumimoji="0" lang="en-US" sz="200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8CEAD2-E991-807E-ABDC-CF2E6438037F}"/>
              </a:ext>
            </a:extLst>
          </p:cNvPr>
          <p:cNvSpPr txBox="1">
            <a:spLocks/>
          </p:cNvSpPr>
          <p:nvPr/>
        </p:nvSpPr>
        <p:spPr>
          <a:xfrm>
            <a:off x="139433" y="4076944"/>
            <a:ext cx="7958078" cy="144067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3B7C73-9A3C-9E0E-7DA0-A9E8135F5FB2}"/>
              </a:ext>
            </a:extLst>
          </p:cNvPr>
          <p:cNvSpPr txBox="1">
            <a:spLocks/>
          </p:cNvSpPr>
          <p:nvPr/>
        </p:nvSpPr>
        <p:spPr>
          <a:xfrm>
            <a:off x="95108" y="2727343"/>
            <a:ext cx="10282524" cy="250493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the local file approach, the goal is to:</a:t>
            </a:r>
          </a:p>
          <a:p>
            <a:pPr marL="457200" marR="0" lvl="0" indent="-4572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Arial" pitchFamily="34" charset="0"/>
              <a:buAutoNum type="arabicPeriod"/>
              <a:tabLst/>
              <a:defRPr/>
            </a:pP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Assign the .</a:t>
            </a:r>
            <a:r>
              <a:rPr kumimoji="0" lang="en-US" sz="2000" i="0" u="none" strike="noStrike" kern="1200" cap="none" spc="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ttl</a:t>
            </a: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file (or files if separated into separate data stores) to a SPARQL endpoint(s) using the </a:t>
            </a:r>
            <a:r>
              <a:rPr kumimoji="0" lang="en-US" sz="2000" i="0" u="none" strike="noStrike" kern="1200" cap="none" spc="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communica</a:t>
            </a: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000" i="0" u="none" strike="noStrike" kern="1200" cap="none" spc="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sparql</a:t>
            </a: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-file-http</a:t>
            </a: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method</a:t>
            </a:r>
          </a:p>
          <a:p>
            <a:pPr marL="457200" marR="0" lvl="0" indent="-4572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Arial" pitchFamily="34" charset="0"/>
              <a:buAutoNum type="arabicPeriod"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  <a:cs typeface="Courier New" panose="02070309020205020404" pitchFamily="49" charset="0"/>
              </a:rPr>
              <a:t>Craft a SPARQL query to search for a SNP ID’s ALT literal using the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QueryEngine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entury Schoolbook" panose="02040604050505020304"/>
                <a:cs typeface="Courier New" panose="02070309020205020404" pitchFamily="49" charset="0"/>
              </a:rPr>
              <a:t>js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  <a:cs typeface="Courier New" panose="02070309020205020404" pitchFamily="49" charset="0"/>
              </a:rPr>
              <a:t> method (similar to how this was done in the Python solution)</a:t>
            </a:r>
          </a:p>
          <a:p>
            <a:pPr marL="457200" marR="0" lvl="0" indent="-4572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Arial" pitchFamily="34" charset="0"/>
              <a:buAutoNum type="arabicPeriod"/>
              <a:tabLst/>
              <a:defRPr/>
            </a:pP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Courier New" panose="02070309020205020404" pitchFamily="49" charset="0"/>
              </a:rPr>
              <a:t>Display the results on the index.html webpage</a:t>
            </a:r>
            <a:endParaRPr kumimoji="0" lang="en-US" sz="200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C724C9-8BF9-B9E7-D819-215F8063CA69}"/>
              </a:ext>
            </a:extLst>
          </p:cNvPr>
          <p:cNvSpPr txBox="1">
            <a:spLocks/>
          </p:cNvSpPr>
          <p:nvPr/>
        </p:nvSpPr>
        <p:spPr>
          <a:xfrm>
            <a:off x="95108" y="1623220"/>
            <a:ext cx="10282524" cy="75474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* With more time this step could be avoided, and the RDF data could be directly 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streamed</a:t>
            </a: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to Solid Pods via the </a:t>
            </a:r>
            <a:r>
              <a:rPr kumimoji="0" lang="en-US" sz="2000" i="0" u="none" strike="noStrike" kern="1200" cap="none" spc="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SolidAPI</a:t>
            </a:r>
            <a:endParaRPr kumimoji="0" lang="en-US" sz="200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70F08F-86F1-B27A-7AB2-2CDC9BACDFED}"/>
              </a:ext>
            </a:extLst>
          </p:cNvPr>
          <p:cNvSpPr txBox="1">
            <a:spLocks/>
          </p:cNvSpPr>
          <p:nvPr/>
        </p:nvSpPr>
        <p:spPr>
          <a:xfrm>
            <a:off x="95108" y="5677269"/>
            <a:ext cx="10282524" cy="75474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* With the Solid approach, this would be simplified because Solid pods intrinsically act as SPARQL endpoints</a:t>
            </a:r>
          </a:p>
        </p:txBody>
      </p:sp>
    </p:spTree>
    <p:extLst>
      <p:ext uri="{BB962C8B-B14F-4D97-AF65-F5344CB8AC3E}">
        <p14:creationId xmlns:p14="http://schemas.microsoft.com/office/powerpoint/2010/main" val="45353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88BB-0348-D179-7A88-81E26515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7157605" cy="112468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 err="1"/>
              <a:t>CommandLine</a:t>
            </a:r>
            <a:r>
              <a:rPr lang="en-US" dirty="0"/>
              <a:t> Solution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71CB-8122-90CD-7955-39CA574B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22" y="2023094"/>
            <a:ext cx="3052381" cy="775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Download / Decompress vcf.gz file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1CA9F3-CB99-9AC8-C692-E35B47A99A20}"/>
              </a:ext>
            </a:extLst>
          </p:cNvPr>
          <p:cNvCxnSpPr>
            <a:cxnSpLocks/>
          </p:cNvCxnSpPr>
          <p:nvPr/>
        </p:nvCxnSpPr>
        <p:spPr>
          <a:xfrm>
            <a:off x="4396771" y="2396857"/>
            <a:ext cx="13429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26F93B-4474-F0D0-99EB-0D0FBE5DF0BA}"/>
              </a:ext>
            </a:extLst>
          </p:cNvPr>
          <p:cNvSpPr txBox="1">
            <a:spLocks/>
          </p:cNvSpPr>
          <p:nvPr/>
        </p:nvSpPr>
        <p:spPr>
          <a:xfrm>
            <a:off x="6096000" y="2023094"/>
            <a:ext cx="3225308" cy="74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Parse VCF file into RDF (using </a:t>
            </a:r>
            <a:r>
              <a:rPr lang="en-US" sz="2000" dirty="0" err="1"/>
              <a:t>RDFLib</a:t>
            </a:r>
            <a:r>
              <a:rPr lang="en-US" sz="2000" dirty="0"/>
              <a:t> package)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ACCE20-7228-632C-A7C7-514DBBC95814}"/>
              </a:ext>
            </a:extLst>
          </p:cNvPr>
          <p:cNvCxnSpPr>
            <a:cxnSpLocks/>
          </p:cNvCxnSpPr>
          <p:nvPr/>
        </p:nvCxnSpPr>
        <p:spPr>
          <a:xfrm>
            <a:off x="7821180" y="2961213"/>
            <a:ext cx="0" cy="1895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55AF079-7A72-2968-42FF-4DB6F19E210A}"/>
              </a:ext>
            </a:extLst>
          </p:cNvPr>
          <p:cNvSpPr txBox="1">
            <a:spLocks/>
          </p:cNvSpPr>
          <p:nvPr/>
        </p:nvSpPr>
        <p:spPr>
          <a:xfrm>
            <a:off x="5908714" y="4983856"/>
            <a:ext cx="4580384" cy="42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Serialize RDF data into local .</a:t>
            </a:r>
            <a:r>
              <a:rPr lang="en-US" sz="2000" dirty="0" err="1"/>
              <a:t>ttl</a:t>
            </a:r>
            <a:r>
              <a:rPr lang="en-US" sz="2000" dirty="0"/>
              <a:t> files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4DC181-9489-61F2-A164-CF5DF94EBCDF}"/>
              </a:ext>
            </a:extLst>
          </p:cNvPr>
          <p:cNvCxnSpPr>
            <a:cxnSpLocks/>
          </p:cNvCxnSpPr>
          <p:nvPr/>
        </p:nvCxnSpPr>
        <p:spPr>
          <a:xfrm flipH="1">
            <a:off x="4396771" y="5195677"/>
            <a:ext cx="13100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8C208B6-A6B5-3D77-7EF4-DBC31D7DF10D}"/>
              </a:ext>
            </a:extLst>
          </p:cNvPr>
          <p:cNvSpPr txBox="1">
            <a:spLocks/>
          </p:cNvSpPr>
          <p:nvPr/>
        </p:nvSpPr>
        <p:spPr>
          <a:xfrm>
            <a:off x="947350" y="4857006"/>
            <a:ext cx="3339749" cy="949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SPARQL search for SNP ID variant allele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924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5CEA8D-B669-A500-9250-BBC415B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87" y="23364"/>
            <a:ext cx="5185587" cy="771670"/>
          </a:xfrm>
        </p:spPr>
        <p:txBody>
          <a:bodyPr anchor="ctr">
            <a:normAutofit/>
          </a:bodyPr>
          <a:lstStyle/>
          <a:p>
            <a:r>
              <a:rPr lang="en-US" dirty="0"/>
              <a:t>VCF file 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20D59A-D4C1-1D84-4496-391BB4483D85}"/>
              </a:ext>
            </a:extLst>
          </p:cNvPr>
          <p:cNvSpPr txBox="1">
            <a:spLocks/>
          </p:cNvSpPr>
          <p:nvPr/>
        </p:nvSpPr>
        <p:spPr>
          <a:xfrm>
            <a:off x="161353" y="1049142"/>
            <a:ext cx="6482047" cy="195846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Utilize built-in Linux Command-Line utilities: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Download file 		</a:t>
            </a:r>
            <a:r>
              <a:rPr lang="en-US" sz="2000" dirty="0">
                <a:sym typeface="Wingdings" panose="05000000000000000000" pitchFamily="2" charset="2"/>
              </a:rPr>
              <a:t>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Decompress file	</a:t>
            </a:r>
            <a:r>
              <a:rPr lang="en-US" sz="2000" dirty="0">
                <a:sym typeface="Wingdings" panose="05000000000000000000" pitchFamily="2" charset="2"/>
              </a:rPr>
              <a:t>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gunzip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AB5490-5A23-BCF7-01AE-B64B17CBC37E}"/>
              </a:ext>
            </a:extLst>
          </p:cNvPr>
          <p:cNvSpPr txBox="1">
            <a:spLocks/>
          </p:cNvSpPr>
          <p:nvPr/>
        </p:nvSpPr>
        <p:spPr>
          <a:xfrm>
            <a:off x="161353" y="4590277"/>
            <a:ext cx="2791167" cy="145326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000" dirty="0"/>
              <a:t>Python script will recognize if file is already downloaded and/or decompressed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58841DB-08F5-578C-6253-13378BA3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22" y="3599463"/>
            <a:ext cx="8064347" cy="31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2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5D6A5A-87D4-6B64-A487-8084593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7157605" cy="1124684"/>
          </a:xfrm>
        </p:spPr>
        <p:txBody>
          <a:bodyPr anchor="ctr">
            <a:normAutofit/>
          </a:bodyPr>
          <a:lstStyle/>
          <a:p>
            <a:r>
              <a:rPr lang="en-US" dirty="0"/>
              <a:t>RDF Triple Production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1CA846-FE7C-742F-432D-9ECA3C816232}"/>
              </a:ext>
            </a:extLst>
          </p:cNvPr>
          <p:cNvSpPr txBox="1">
            <a:spLocks/>
          </p:cNvSpPr>
          <p:nvPr/>
        </p:nvSpPr>
        <p:spPr>
          <a:xfrm>
            <a:off x="183386" y="1977834"/>
            <a:ext cx="10987717" cy="359997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Arial" pitchFamily="34" charset="0"/>
              <a:buAutoNum type="arabicPeriod"/>
            </a:pPr>
            <a:r>
              <a:rPr lang="en-US" sz="2000" dirty="0"/>
              <a:t>Ontology Definitions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AutoNum type="arabicPeriod"/>
            </a:pPr>
            <a:endParaRPr lang="en-US" sz="2000" dirty="0"/>
          </a:p>
          <a:p>
            <a:pPr marL="457200" indent="-457200">
              <a:buClr>
                <a:schemeClr val="tx1"/>
              </a:buClr>
              <a:buFont typeface="Arial" pitchFamily="34" charset="0"/>
              <a:buAutoNum type="arabicPeriod"/>
            </a:pPr>
            <a:r>
              <a:rPr lang="en-US" sz="2000" dirty="0"/>
              <a:t>Read + Parse decompressed VCF file by line (“\n”)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AutoNum type="arabicPeriod"/>
            </a:pPr>
            <a:endParaRPr lang="en-US" sz="2000" dirty="0"/>
          </a:p>
          <a:p>
            <a:pPr marL="457200" indent="-457200">
              <a:buClr>
                <a:schemeClr val="tx1"/>
              </a:buClr>
              <a:buFont typeface="Arial" pitchFamily="34" charset="0"/>
              <a:buAutoNum type="arabicPeriod"/>
            </a:pPr>
            <a:r>
              <a:rPr lang="en-US" sz="2000" dirty="0"/>
              <a:t>Define Triples using </a:t>
            </a:r>
            <a:r>
              <a:rPr lang="en-US" sz="2000" dirty="0" err="1"/>
              <a:t>RDFLib</a:t>
            </a:r>
            <a:r>
              <a:rPr lang="en-US" sz="2000" dirty="0"/>
              <a:t> package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AutoNum type="arabicPeriod"/>
            </a:pPr>
            <a:endParaRPr lang="en-US" sz="2000" dirty="0"/>
          </a:p>
          <a:p>
            <a:pPr marL="457200" indent="-457200">
              <a:buClr>
                <a:schemeClr val="tx1"/>
              </a:buClr>
              <a:buFont typeface="Arial" pitchFamily="34" charset="0"/>
              <a:buAutoNum type="arabicPeriod"/>
            </a:pPr>
            <a:r>
              <a:rPr lang="en-US" sz="2000" dirty="0"/>
              <a:t>Serialize VCF graphs by Chromosome (essentially making RDF Quads)</a:t>
            </a:r>
          </a:p>
        </p:txBody>
      </p:sp>
    </p:spTree>
    <p:extLst>
      <p:ext uri="{BB962C8B-B14F-4D97-AF65-F5344CB8AC3E}">
        <p14:creationId xmlns:p14="http://schemas.microsoft.com/office/powerpoint/2010/main" val="3959905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5D6A5A-87D4-6B64-A487-8084593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7157605" cy="1124684"/>
          </a:xfrm>
        </p:spPr>
        <p:txBody>
          <a:bodyPr anchor="ctr">
            <a:normAutofit/>
          </a:bodyPr>
          <a:lstStyle/>
          <a:p>
            <a:r>
              <a:rPr lang="en-US" dirty="0"/>
              <a:t>Ontology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FD9E9-FFAC-8412-4793-A7BE046F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40" y="1255594"/>
            <a:ext cx="6699243" cy="44465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6A071B-1833-8B7D-68C0-F6B96C94E0BC}"/>
              </a:ext>
            </a:extLst>
          </p:cNvPr>
          <p:cNvSpPr txBox="1">
            <a:spLocks/>
          </p:cNvSpPr>
          <p:nvPr/>
        </p:nvSpPr>
        <p:spPr>
          <a:xfrm>
            <a:off x="80476" y="1255594"/>
            <a:ext cx="4115658" cy="398843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For the triples to be searchable via SPARQL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Could not find an existing ontology for VCF data types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Web ontologies use an address, local files function similarly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6BCBD-B393-27A6-11CE-7959C7B5D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55" b="4332"/>
          <a:stretch/>
        </p:blipFill>
        <p:spPr>
          <a:xfrm>
            <a:off x="6584416" y="6254648"/>
            <a:ext cx="3761531" cy="37653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E51A65-8DC3-BCE6-D0BB-AD4602B41C06}"/>
              </a:ext>
            </a:extLst>
          </p:cNvPr>
          <p:cNvCxnSpPr/>
          <p:nvPr/>
        </p:nvCxnSpPr>
        <p:spPr>
          <a:xfrm>
            <a:off x="4656845" y="6442913"/>
            <a:ext cx="12812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FD16AA-D7C0-87BA-2650-15409C2AB587}"/>
              </a:ext>
            </a:extLst>
          </p:cNvPr>
          <p:cNvSpPr txBox="1">
            <a:spLocks/>
          </p:cNvSpPr>
          <p:nvPr/>
        </p:nvSpPr>
        <p:spPr>
          <a:xfrm>
            <a:off x="80476" y="6027560"/>
            <a:ext cx="4115658" cy="70277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@prefix line is crucial and must provide the correct address</a:t>
            </a:r>
          </a:p>
        </p:txBody>
      </p:sp>
    </p:spTree>
    <p:extLst>
      <p:ext uri="{BB962C8B-B14F-4D97-AF65-F5344CB8AC3E}">
        <p14:creationId xmlns:p14="http://schemas.microsoft.com/office/powerpoint/2010/main" val="378797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5D6A5A-87D4-6B64-A487-8084593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7157605" cy="1124684"/>
          </a:xfrm>
        </p:spPr>
        <p:txBody>
          <a:bodyPr anchor="ctr">
            <a:normAutofit/>
          </a:bodyPr>
          <a:lstStyle/>
          <a:p>
            <a:r>
              <a:rPr lang="en-US" dirty="0"/>
              <a:t>Parsing VCF file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6A071B-1833-8B7D-68C0-F6B96C94E0BC}"/>
              </a:ext>
            </a:extLst>
          </p:cNvPr>
          <p:cNvSpPr txBox="1">
            <a:spLocks/>
          </p:cNvSpPr>
          <p:nvPr/>
        </p:nvSpPr>
        <p:spPr>
          <a:xfrm>
            <a:off x="80475" y="1321695"/>
            <a:ext cx="10782155" cy="525537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FF"/>
              </a:buClr>
              <a:buNone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VCF file 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is a fancy .txt file (“\t” and “\n” delimiters)</a:t>
            </a: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Python’s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 method splits this document into a list of lines (individual SNPs)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List can then be iterated over, using the 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for()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operator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Individual pieces of information are represented in columns separated by “\t”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endParaRPr lang="en-US" sz="2000" dirty="0">
              <a:solidFill>
                <a:srgbClr val="FFFFFF"/>
              </a:solidFill>
              <a:latin typeface="Century Schoolbook" panose="02040604050505020304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Important information – ID (SNP ID) and ALT (Variant allele) columns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**** 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</a:rPr>
              <a:t>With more time, statistics within QUAL, FILTER, and INFO should be considered</a:t>
            </a: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65FEB-47A4-106B-7784-035200E34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28"/>
          <a:stretch/>
        </p:blipFill>
        <p:spPr>
          <a:xfrm>
            <a:off x="5691072" y="424141"/>
            <a:ext cx="6284262" cy="3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3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5D6A5A-87D4-6B64-A487-8084593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7157605" cy="1124684"/>
          </a:xfrm>
        </p:spPr>
        <p:txBody>
          <a:bodyPr anchor="ctr">
            <a:normAutofit/>
          </a:bodyPr>
          <a:lstStyle/>
          <a:p>
            <a:r>
              <a:rPr lang="en-US" dirty="0"/>
              <a:t>Defining RDF Triples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6A071B-1833-8B7D-68C0-F6B96C94E0BC}"/>
              </a:ext>
            </a:extLst>
          </p:cNvPr>
          <p:cNvSpPr txBox="1">
            <a:spLocks/>
          </p:cNvSpPr>
          <p:nvPr/>
        </p:nvSpPr>
        <p:spPr>
          <a:xfrm>
            <a:off x="80476" y="1387796"/>
            <a:ext cx="10473684" cy="473758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RDFLib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Python package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endParaRPr lang="en-US" sz="2000" dirty="0">
              <a:solidFill>
                <a:srgbClr val="FFFFFF"/>
              </a:solidFill>
              <a:latin typeface="Century Schoolbook" panose="02040604050505020304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Subject and Predicate are URIs 	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sym typeface="Wingdings" panose="05000000000000000000" pitchFamily="2" charset="2"/>
              </a:rPr>
              <a:t> 	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URIRef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  <a:sym typeface="Wingdings" panose="05000000000000000000" pitchFamily="2" charset="2"/>
              </a:rPr>
              <a:t>+ d</a:t>
            </a:r>
            <a:r>
              <a:rPr kumimoji="0" lang="en-US" sz="2000" b="0" i="0" u="none" strike="noStrike" kern="1200" cap="none" spc="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sym typeface="Wingdings" panose="05000000000000000000" pitchFamily="2" charset="2"/>
              </a:rPr>
              <a:t>efined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sym typeface="Wingdings" panose="05000000000000000000" pitchFamily="2" charset="2"/>
              </a:rPr>
              <a:t> by local ontology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  <a:sym typeface="Wingdings" panose="05000000000000000000" pitchFamily="2" charset="2"/>
              </a:rPr>
              <a:t>Objects are literals			 	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Literal()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  <a:sym typeface="Wingdings" panose="05000000000000000000" pitchFamily="2" charset="2"/>
              </a:rPr>
              <a:t>RDF knowledge graph 			 	g =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Graph()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  <a:sym typeface="Wingdings" panose="05000000000000000000" pitchFamily="2" charset="2"/>
              </a:rPr>
              <a:t>Triples added to graph			 	</a:t>
            </a:r>
            <a:r>
              <a:rPr lang="en-US" sz="2000" dirty="0" err="1">
                <a:solidFill>
                  <a:srgbClr val="FFFFFF"/>
                </a:solidFill>
                <a:latin typeface="Century Schoolbook" panose="02040604050505020304"/>
                <a:sym typeface="Wingdings" panose="05000000000000000000" pitchFamily="2" charset="2"/>
              </a:rPr>
              <a:t>g.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  <a:sym typeface="Wingdings" panose="05000000000000000000" pitchFamily="2" charset="2"/>
              </a:rPr>
              <a:t>subject, predicate, object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FFFFFF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entury Schoolbook" panose="02040604050505020304"/>
                <a:sym typeface="Wingdings" panose="05000000000000000000" pitchFamily="2" charset="2"/>
              </a:rPr>
              <a:t>Serialize graph (store graph as file)		 </a:t>
            </a:r>
            <a:r>
              <a:rPr lang="en-US" sz="2000" dirty="0" err="1">
                <a:solidFill>
                  <a:srgbClr val="FFFFFF"/>
                </a:solidFill>
                <a:latin typeface="Century Schoolbook" panose="02040604050505020304"/>
                <a:sym typeface="Wingdings" panose="05000000000000000000" pitchFamily="2" charset="2"/>
              </a:rPr>
              <a:t>g.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serialize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kumimoji="0" lang="en-US" sz="2000" b="0" i="0" u="none" strike="noStrike" kern="1200" cap="none" spc="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2" name="Picture 4" descr="GitHub - RDFLib/OWL-RL: A simple implementation of the OWL2 ...">
            <a:extLst>
              <a:ext uri="{FF2B5EF4-FFF2-40B4-BE49-F238E27FC236}">
                <a16:creationId xmlns:a16="http://schemas.microsoft.com/office/drawing/2014/main" id="{22B372CF-A535-3341-EC10-94099A869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177" y="215831"/>
            <a:ext cx="1171965" cy="117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0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7B87A1-A156-49CE-493E-D712DCFF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5912700" cy="93692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RDF Graph Data Stores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C3E36C9-ECF2-9125-BA00-A2E187AAE64D}"/>
              </a:ext>
            </a:extLst>
          </p:cNvPr>
          <p:cNvSpPr txBox="1">
            <a:spLocks/>
          </p:cNvSpPr>
          <p:nvPr/>
        </p:nvSpPr>
        <p:spPr>
          <a:xfrm>
            <a:off x="80476" y="1379458"/>
            <a:ext cx="2662724" cy="51231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Chromosome loci as data store separator (.</a:t>
            </a:r>
            <a:r>
              <a:rPr lang="en-US" sz="2000" dirty="0" err="1"/>
              <a:t>ttl</a:t>
            </a:r>
            <a:r>
              <a:rPr lang="en-US" sz="2000" dirty="0"/>
              <a:t> files)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Chromosome loci data are “localized” in VCF file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Ignore SNPs with “.” SNP ID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* could be an area for improvement with more time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A1DEC9-ECF2-E1DC-B0B2-7251CFA3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73" y="1045632"/>
            <a:ext cx="9204551" cy="57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94ED8F-1296-818A-85C0-6B1EEAE0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6" y="21544"/>
            <a:ext cx="7157605" cy="1124684"/>
          </a:xfrm>
        </p:spPr>
        <p:txBody>
          <a:bodyPr anchor="ctr">
            <a:normAutofit/>
          </a:bodyPr>
          <a:lstStyle/>
          <a:p>
            <a:r>
              <a:rPr lang="en-US" dirty="0"/>
              <a:t>SNP SPARQL Querying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5DA2C-4EB6-4720-5A29-48B197CB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44" y="4079631"/>
            <a:ext cx="8954750" cy="26102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A47D3-733F-22F0-596D-5160ADCF9471}"/>
              </a:ext>
            </a:extLst>
          </p:cNvPr>
          <p:cNvSpPr txBox="1">
            <a:spLocks/>
          </p:cNvSpPr>
          <p:nvPr/>
        </p:nvSpPr>
        <p:spPr>
          <a:xfrm>
            <a:off x="203306" y="4148339"/>
            <a:ext cx="2662724" cy="24636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000" dirty="0"/>
              <a:t>File prefix (ontology address)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000" b="1" dirty="0"/>
              <a:t>Search</a:t>
            </a:r>
            <a:r>
              <a:rPr lang="en-US" sz="2000" dirty="0"/>
              <a:t>: SNP ID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000" b="1" dirty="0"/>
              <a:t>Return</a:t>
            </a:r>
            <a:r>
              <a:rPr lang="en-US" sz="2000" dirty="0"/>
              <a:t>: ALT literal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42166D2-E3E1-8810-56C4-989562D999D3}"/>
              </a:ext>
            </a:extLst>
          </p:cNvPr>
          <p:cNvSpPr txBox="1">
            <a:spLocks/>
          </p:cNvSpPr>
          <p:nvPr/>
        </p:nvSpPr>
        <p:spPr>
          <a:xfrm>
            <a:off x="308471" y="1812356"/>
            <a:ext cx="10829581" cy="112468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400" dirty="0"/>
              <a:t>(Subject)			(Predicate)			(Object)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400" dirty="0"/>
              <a:t>Known: SNP ID	 +	Known: Variant	</a:t>
            </a:r>
            <a:r>
              <a:rPr lang="en-US" sz="2400" dirty="0">
                <a:sym typeface="Wingdings" panose="05000000000000000000" pitchFamily="2" charset="2"/>
              </a:rPr>
              <a:t> 	Unknown: Wildcard	</a:t>
            </a:r>
            <a:endParaRPr lang="en-US" sz="24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E76F811-F79B-03EA-CC2F-50B9F0B127F4}"/>
              </a:ext>
            </a:extLst>
          </p:cNvPr>
          <p:cNvSpPr txBox="1">
            <a:spLocks/>
          </p:cNvSpPr>
          <p:nvPr/>
        </p:nvSpPr>
        <p:spPr>
          <a:xfrm>
            <a:off x="203306" y="1146228"/>
            <a:ext cx="2830637" cy="50630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sz="2400" b="1" u="sng" dirty="0">
                <a:sym typeface="Wingdings" panose="05000000000000000000" pitchFamily="2" charset="2"/>
              </a:rPr>
              <a:t>Query Anatomy: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015467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914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Courier New</vt:lpstr>
      <vt:lpstr>Wingdings 2</vt:lpstr>
      <vt:lpstr>View</vt:lpstr>
      <vt:lpstr>Genomic Data Processing and Analysis Solution</vt:lpstr>
      <vt:lpstr>Python CommandLine Solution workflow</vt:lpstr>
      <vt:lpstr>VCF file processing</vt:lpstr>
      <vt:lpstr>RDF Triple Production</vt:lpstr>
      <vt:lpstr>Ontology Definition</vt:lpstr>
      <vt:lpstr>Parsing VCF file</vt:lpstr>
      <vt:lpstr>Defining RDF Triples</vt:lpstr>
      <vt:lpstr>RDF Graph Data Stores</vt:lpstr>
      <vt:lpstr>SNP SPARQL Querying</vt:lpstr>
      <vt:lpstr>Results</vt:lpstr>
      <vt:lpstr>Challenges / Things to Improve</vt:lpstr>
      <vt:lpstr> Solution #2</vt:lpstr>
      <vt:lpstr>General Approach</vt:lpstr>
      <vt:lpstr>Ideal Approach</vt:lpstr>
      <vt:lpstr>VCF file upload</vt:lpstr>
      <vt:lpstr>VCF file parsing</vt:lpstr>
      <vt:lpstr>RDF data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Data Processing and Analysis Solution(s)</dc:title>
  <dc:creator>Elias Crum</dc:creator>
  <cp:lastModifiedBy>Elias Crum</cp:lastModifiedBy>
  <cp:revision>16</cp:revision>
  <dcterms:created xsi:type="dcterms:W3CDTF">2023-06-14T21:16:04Z</dcterms:created>
  <dcterms:modified xsi:type="dcterms:W3CDTF">2023-06-21T20:29:02Z</dcterms:modified>
</cp:coreProperties>
</file>