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9" r:id="rId5"/>
    <p:sldId id="260" r:id="rId6"/>
    <p:sldId id="270" r:id="rId7"/>
    <p:sldId id="272" r:id="rId8"/>
    <p:sldId id="271" r:id="rId9"/>
    <p:sldId id="273" r:id="rId10"/>
    <p:sldId id="274"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4DAB6-8A05-F2D7-9D58-768F2B07C1D1}" v="455" dt="2023-12-06T19:35:45.056"/>
    <p1510:client id="{1E5FAC18-6EEF-C71A-92A4-E850F1AA18E4}" v="14" dt="2023-10-30T18:49:53.081"/>
    <p1510:client id="{2BF1C36A-DE5E-F332-6BA6-70A60EED1A42}" v="52" dt="2023-10-31T00:02:46.082"/>
    <p1510:client id="{308614DA-D6A9-4ED6-91CB-17AA9052C3A3}" v="3" dt="2023-11-22T18:34:36.628"/>
    <p1510:client id="{6672E75B-B327-6062-EEE9-72C8A41911C0}" v="163" dt="2023-11-22T22:02:59.122"/>
    <p1510:client id="{6BB80549-1283-DDCD-1549-360772719917}" v="1393" dt="2023-11-15T02:26:40.813"/>
    <p1510:client id="{7C2E0639-44BC-AC08-DAAC-D13C0ACC1AB1}" v="30" dt="2023-11-22T22:05:55.313"/>
    <p1510:client id="{7D3D4016-CF53-716E-255B-7C623E0481E1}" v="3" dt="2023-11-22T18:13:49.409"/>
    <p1510:client id="{AD6A0A94-BA07-4523-9F41-B7BDC0A25D60}" v="952" dt="2023-10-30T18:47:01.603"/>
    <p1510:client id="{DE9F9FAF-5FA2-D0CE-0400-EB2938E3BA24}" v="217" dt="2023-12-06T00:23:15.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80DEFB-EAB2-4342-B15A-F5B6DF972933}"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C5E89B80-286A-4380-BB2E-08CC8F68DA88}">
      <dgm:prSet/>
      <dgm:spPr/>
      <dgm:t>
        <a:bodyPr/>
        <a:lstStyle/>
        <a:p>
          <a:r>
            <a:rPr lang="en-US"/>
            <a:t>For the fourth part of the report, we will be using the neural network estimation method to explore the selected variables and determine the most significant variables classifying the Y variable (Target).</a:t>
          </a:r>
        </a:p>
      </dgm:t>
    </dgm:pt>
    <dgm:pt modelId="{E9304B3D-93F1-4957-88DD-8F539CBC329B}" type="parTrans" cxnId="{03C12205-EE88-4ADC-97F7-CE6D232B1D83}">
      <dgm:prSet/>
      <dgm:spPr/>
      <dgm:t>
        <a:bodyPr/>
        <a:lstStyle/>
        <a:p>
          <a:endParaRPr lang="en-US"/>
        </a:p>
      </dgm:t>
    </dgm:pt>
    <dgm:pt modelId="{EE7E5279-5452-42A1-B67C-721B6A237BC2}" type="sibTrans" cxnId="{03C12205-EE88-4ADC-97F7-CE6D232B1D83}">
      <dgm:prSet/>
      <dgm:spPr/>
      <dgm:t>
        <a:bodyPr/>
        <a:lstStyle/>
        <a:p>
          <a:endParaRPr lang="en-US"/>
        </a:p>
      </dgm:t>
    </dgm:pt>
    <dgm:pt modelId="{F326B64D-634E-49D1-AF46-ABF1E28F98E5}">
      <dgm:prSet/>
      <dgm:spPr/>
      <dgm:t>
        <a:bodyPr/>
        <a:lstStyle/>
        <a:p>
          <a:r>
            <a:rPr lang="en-US"/>
            <a:t>A neural network is an application of artificial intelligence that instructs computers on how to interpret data in a way that resembles the way the human brain does. </a:t>
          </a:r>
        </a:p>
      </dgm:t>
    </dgm:pt>
    <dgm:pt modelId="{2C54629D-5108-43B9-ADE2-703B2740A539}" type="parTrans" cxnId="{6857CF3F-0120-4273-B775-4CE3202E6411}">
      <dgm:prSet/>
      <dgm:spPr/>
      <dgm:t>
        <a:bodyPr/>
        <a:lstStyle/>
        <a:p>
          <a:endParaRPr lang="en-US"/>
        </a:p>
      </dgm:t>
    </dgm:pt>
    <dgm:pt modelId="{96EFA5CE-9D85-40EA-86C8-6C62EF193866}" type="sibTrans" cxnId="{6857CF3F-0120-4273-B775-4CE3202E6411}">
      <dgm:prSet/>
      <dgm:spPr/>
      <dgm:t>
        <a:bodyPr/>
        <a:lstStyle/>
        <a:p>
          <a:endParaRPr lang="en-US"/>
        </a:p>
      </dgm:t>
    </dgm:pt>
    <dgm:pt modelId="{2CB6E124-DF94-46DA-B20F-18D1CCA338FF}" type="pres">
      <dgm:prSet presAssocID="{7680DEFB-EAB2-4342-B15A-F5B6DF972933}" presName="hierChild1" presStyleCnt="0">
        <dgm:presLayoutVars>
          <dgm:chPref val="1"/>
          <dgm:dir/>
          <dgm:animOne val="branch"/>
          <dgm:animLvl val="lvl"/>
          <dgm:resizeHandles/>
        </dgm:presLayoutVars>
      </dgm:prSet>
      <dgm:spPr/>
    </dgm:pt>
    <dgm:pt modelId="{60EC03F0-DB2E-49DE-B45A-2D3D16C3734E}" type="pres">
      <dgm:prSet presAssocID="{C5E89B80-286A-4380-BB2E-08CC8F68DA88}" presName="hierRoot1" presStyleCnt="0"/>
      <dgm:spPr/>
    </dgm:pt>
    <dgm:pt modelId="{C1897962-700E-4B1F-943E-9F566E92DCC1}" type="pres">
      <dgm:prSet presAssocID="{C5E89B80-286A-4380-BB2E-08CC8F68DA88}" presName="composite" presStyleCnt="0"/>
      <dgm:spPr/>
    </dgm:pt>
    <dgm:pt modelId="{EA2350F5-B69A-46A9-A193-7DF5679A3585}" type="pres">
      <dgm:prSet presAssocID="{C5E89B80-286A-4380-BB2E-08CC8F68DA88}" presName="background" presStyleLbl="node0" presStyleIdx="0" presStyleCnt="2"/>
      <dgm:spPr/>
    </dgm:pt>
    <dgm:pt modelId="{7ECD3F4A-86F4-4E24-92CD-47238E042412}" type="pres">
      <dgm:prSet presAssocID="{C5E89B80-286A-4380-BB2E-08CC8F68DA88}" presName="text" presStyleLbl="fgAcc0" presStyleIdx="0" presStyleCnt="2">
        <dgm:presLayoutVars>
          <dgm:chPref val="3"/>
        </dgm:presLayoutVars>
      </dgm:prSet>
      <dgm:spPr/>
    </dgm:pt>
    <dgm:pt modelId="{14B568C9-937E-4317-A834-FFCDDD7C4C18}" type="pres">
      <dgm:prSet presAssocID="{C5E89B80-286A-4380-BB2E-08CC8F68DA88}" presName="hierChild2" presStyleCnt="0"/>
      <dgm:spPr/>
    </dgm:pt>
    <dgm:pt modelId="{4C07039F-EF60-4BC6-9367-D33C51796533}" type="pres">
      <dgm:prSet presAssocID="{F326B64D-634E-49D1-AF46-ABF1E28F98E5}" presName="hierRoot1" presStyleCnt="0"/>
      <dgm:spPr/>
    </dgm:pt>
    <dgm:pt modelId="{9CFFBFD8-69CF-48DD-8E3C-3E01CD0AA50B}" type="pres">
      <dgm:prSet presAssocID="{F326B64D-634E-49D1-AF46-ABF1E28F98E5}" presName="composite" presStyleCnt="0"/>
      <dgm:spPr/>
    </dgm:pt>
    <dgm:pt modelId="{B302A442-ECAE-4037-ACD5-8E11B9BF4BBF}" type="pres">
      <dgm:prSet presAssocID="{F326B64D-634E-49D1-AF46-ABF1E28F98E5}" presName="background" presStyleLbl="node0" presStyleIdx="1" presStyleCnt="2"/>
      <dgm:spPr/>
    </dgm:pt>
    <dgm:pt modelId="{9E9C846A-35ED-4C3B-940B-F9B080322719}" type="pres">
      <dgm:prSet presAssocID="{F326B64D-634E-49D1-AF46-ABF1E28F98E5}" presName="text" presStyleLbl="fgAcc0" presStyleIdx="1" presStyleCnt="2">
        <dgm:presLayoutVars>
          <dgm:chPref val="3"/>
        </dgm:presLayoutVars>
      </dgm:prSet>
      <dgm:spPr/>
    </dgm:pt>
    <dgm:pt modelId="{5C1527BB-99E8-46DC-B696-75E3166200C1}" type="pres">
      <dgm:prSet presAssocID="{F326B64D-634E-49D1-AF46-ABF1E28F98E5}" presName="hierChild2" presStyleCnt="0"/>
      <dgm:spPr/>
    </dgm:pt>
  </dgm:ptLst>
  <dgm:cxnLst>
    <dgm:cxn modelId="{03C12205-EE88-4ADC-97F7-CE6D232B1D83}" srcId="{7680DEFB-EAB2-4342-B15A-F5B6DF972933}" destId="{C5E89B80-286A-4380-BB2E-08CC8F68DA88}" srcOrd="0" destOrd="0" parTransId="{E9304B3D-93F1-4957-88DD-8F539CBC329B}" sibTransId="{EE7E5279-5452-42A1-B67C-721B6A237BC2}"/>
    <dgm:cxn modelId="{D8117C0F-D87A-4611-B0AF-52C5534C1965}" type="presOf" srcId="{7680DEFB-EAB2-4342-B15A-F5B6DF972933}" destId="{2CB6E124-DF94-46DA-B20F-18D1CCA338FF}" srcOrd="0" destOrd="0" presId="urn:microsoft.com/office/officeart/2005/8/layout/hierarchy1"/>
    <dgm:cxn modelId="{6857CF3F-0120-4273-B775-4CE3202E6411}" srcId="{7680DEFB-EAB2-4342-B15A-F5B6DF972933}" destId="{F326B64D-634E-49D1-AF46-ABF1E28F98E5}" srcOrd="1" destOrd="0" parTransId="{2C54629D-5108-43B9-ADE2-703B2740A539}" sibTransId="{96EFA5CE-9D85-40EA-86C8-6C62EF193866}"/>
    <dgm:cxn modelId="{616F688F-AE5B-4502-8BA5-83F4DCD88A06}" type="presOf" srcId="{F326B64D-634E-49D1-AF46-ABF1E28F98E5}" destId="{9E9C846A-35ED-4C3B-940B-F9B080322719}" srcOrd="0" destOrd="0" presId="urn:microsoft.com/office/officeart/2005/8/layout/hierarchy1"/>
    <dgm:cxn modelId="{CF96DAF8-9063-49A1-BCF9-B2F0ADFB422E}" type="presOf" srcId="{C5E89B80-286A-4380-BB2E-08CC8F68DA88}" destId="{7ECD3F4A-86F4-4E24-92CD-47238E042412}" srcOrd="0" destOrd="0" presId="urn:microsoft.com/office/officeart/2005/8/layout/hierarchy1"/>
    <dgm:cxn modelId="{F72C4DB9-C94D-43E8-B861-485309CF6567}" type="presParOf" srcId="{2CB6E124-DF94-46DA-B20F-18D1CCA338FF}" destId="{60EC03F0-DB2E-49DE-B45A-2D3D16C3734E}" srcOrd="0" destOrd="0" presId="urn:microsoft.com/office/officeart/2005/8/layout/hierarchy1"/>
    <dgm:cxn modelId="{3B83017C-D373-485D-AA23-F8E9DA5F001E}" type="presParOf" srcId="{60EC03F0-DB2E-49DE-B45A-2D3D16C3734E}" destId="{C1897962-700E-4B1F-943E-9F566E92DCC1}" srcOrd="0" destOrd="0" presId="urn:microsoft.com/office/officeart/2005/8/layout/hierarchy1"/>
    <dgm:cxn modelId="{F928860C-E188-4502-8AC0-5EB278F47EFB}" type="presParOf" srcId="{C1897962-700E-4B1F-943E-9F566E92DCC1}" destId="{EA2350F5-B69A-46A9-A193-7DF5679A3585}" srcOrd="0" destOrd="0" presId="urn:microsoft.com/office/officeart/2005/8/layout/hierarchy1"/>
    <dgm:cxn modelId="{6F1FFA88-AC9D-477A-BB8C-FA51A4CCC307}" type="presParOf" srcId="{C1897962-700E-4B1F-943E-9F566E92DCC1}" destId="{7ECD3F4A-86F4-4E24-92CD-47238E042412}" srcOrd="1" destOrd="0" presId="urn:microsoft.com/office/officeart/2005/8/layout/hierarchy1"/>
    <dgm:cxn modelId="{FD0C6D1A-001B-478C-A5DA-AC106EC42A7F}" type="presParOf" srcId="{60EC03F0-DB2E-49DE-B45A-2D3D16C3734E}" destId="{14B568C9-937E-4317-A834-FFCDDD7C4C18}" srcOrd="1" destOrd="0" presId="urn:microsoft.com/office/officeart/2005/8/layout/hierarchy1"/>
    <dgm:cxn modelId="{F00F0306-D0D2-4879-96EA-6920587643B1}" type="presParOf" srcId="{2CB6E124-DF94-46DA-B20F-18D1CCA338FF}" destId="{4C07039F-EF60-4BC6-9367-D33C51796533}" srcOrd="1" destOrd="0" presId="urn:microsoft.com/office/officeart/2005/8/layout/hierarchy1"/>
    <dgm:cxn modelId="{2AAA2199-64A4-4BC4-8066-EE28E3B26F67}" type="presParOf" srcId="{4C07039F-EF60-4BC6-9367-D33C51796533}" destId="{9CFFBFD8-69CF-48DD-8E3C-3E01CD0AA50B}" srcOrd="0" destOrd="0" presId="urn:microsoft.com/office/officeart/2005/8/layout/hierarchy1"/>
    <dgm:cxn modelId="{16DD941D-C619-4142-BC01-E4B656581005}" type="presParOf" srcId="{9CFFBFD8-69CF-48DD-8E3C-3E01CD0AA50B}" destId="{B302A442-ECAE-4037-ACD5-8E11B9BF4BBF}" srcOrd="0" destOrd="0" presId="urn:microsoft.com/office/officeart/2005/8/layout/hierarchy1"/>
    <dgm:cxn modelId="{B7F3664A-41DB-4D65-844E-B7A6872CF839}" type="presParOf" srcId="{9CFFBFD8-69CF-48DD-8E3C-3E01CD0AA50B}" destId="{9E9C846A-35ED-4C3B-940B-F9B080322719}" srcOrd="1" destOrd="0" presId="urn:microsoft.com/office/officeart/2005/8/layout/hierarchy1"/>
    <dgm:cxn modelId="{316F863E-C3F9-4AEA-9C01-46F0265D28B5}" type="presParOf" srcId="{4C07039F-EF60-4BC6-9367-D33C51796533}" destId="{5C1527BB-99E8-46DC-B696-75E3166200C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350F5-B69A-46A9-A193-7DF5679A3585}">
      <dsp:nvSpPr>
        <dsp:cNvPr id="0" name=""/>
        <dsp:cNvSpPr/>
      </dsp:nvSpPr>
      <dsp:spPr>
        <a:xfrm>
          <a:off x="1225" y="126292"/>
          <a:ext cx="4301580" cy="273150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D3F4A-86F4-4E24-92CD-47238E042412}">
      <dsp:nvSpPr>
        <dsp:cNvPr id="0" name=""/>
        <dsp:cNvSpPr/>
      </dsp:nvSpPr>
      <dsp:spPr>
        <a:xfrm>
          <a:off x="479178" y="580348"/>
          <a:ext cx="4301580" cy="273150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For the fourth part of the report, we will be using the neural network estimation method to explore the selected variables and determine the most significant variables classifying the Y variable (Target).</a:t>
          </a:r>
        </a:p>
      </dsp:txBody>
      <dsp:txXfrm>
        <a:off x="559181" y="660351"/>
        <a:ext cx="4141574" cy="2571497"/>
      </dsp:txXfrm>
    </dsp:sp>
    <dsp:sp modelId="{B302A442-ECAE-4037-ACD5-8E11B9BF4BBF}">
      <dsp:nvSpPr>
        <dsp:cNvPr id="0" name=""/>
        <dsp:cNvSpPr/>
      </dsp:nvSpPr>
      <dsp:spPr>
        <a:xfrm>
          <a:off x="5258712" y="126292"/>
          <a:ext cx="4301580" cy="273150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9C846A-35ED-4C3B-940B-F9B080322719}">
      <dsp:nvSpPr>
        <dsp:cNvPr id="0" name=""/>
        <dsp:cNvSpPr/>
      </dsp:nvSpPr>
      <dsp:spPr>
        <a:xfrm>
          <a:off x="5736666" y="580348"/>
          <a:ext cx="4301580" cy="273150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 neural network is an application of artificial intelligence that instructs computers on how to interpret data in a way that resembles the way the human brain does. </a:t>
          </a:r>
        </a:p>
      </dsp:txBody>
      <dsp:txXfrm>
        <a:off x="5816669" y="660351"/>
        <a:ext cx="4141574" cy="25714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thedevastator/higher-education-predictors-of-student-retentio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41" y="1008993"/>
            <a:ext cx="9231410" cy="3542045"/>
          </a:xfrm>
        </p:spPr>
        <p:txBody>
          <a:bodyPr anchor="b">
            <a:normAutofit/>
          </a:bodyPr>
          <a:lstStyle/>
          <a:p>
            <a:pPr algn="l"/>
            <a:r>
              <a:rPr lang="en-US" dirty="0">
                <a:ea typeface="+mj-lt"/>
                <a:cs typeface="+mj-lt"/>
              </a:rPr>
              <a:t>Predicting students' dropout and academic success rates</a:t>
            </a:r>
            <a:endParaRPr lang="en-US" dirty="0">
              <a:cs typeface="Calibri Light"/>
            </a:endParaRPr>
          </a:p>
          <a:p>
            <a:pPr algn="l"/>
            <a:endParaRPr lang="en-US" dirty="0">
              <a:cs typeface="Calibri Light"/>
            </a:endParaRPr>
          </a:p>
        </p:txBody>
      </p:sp>
      <p:sp>
        <p:nvSpPr>
          <p:cNvPr id="3" name="Subtitle 2"/>
          <p:cNvSpPr>
            <a:spLocks noGrp="1"/>
          </p:cNvSpPr>
          <p:nvPr>
            <p:ph type="subTitle" idx="1"/>
          </p:nvPr>
        </p:nvSpPr>
        <p:spPr>
          <a:xfrm>
            <a:off x="1285241" y="4582814"/>
            <a:ext cx="7132335" cy="1312657"/>
          </a:xfrm>
        </p:spPr>
        <p:txBody>
          <a:bodyPr vert="horz" lIns="91440" tIns="45720" rIns="91440" bIns="45720" rtlCol="0" anchor="t">
            <a:normAutofit/>
          </a:bodyPr>
          <a:lstStyle/>
          <a:p>
            <a:pPr algn="l"/>
            <a:r>
              <a:rPr lang="en-US" sz="2200">
                <a:cs typeface="Calibri"/>
              </a:rPr>
              <a:t>By: Chukwudi </a:t>
            </a:r>
            <a:r>
              <a:rPr lang="en-US" sz="2200" err="1">
                <a:cs typeface="Calibri"/>
              </a:rPr>
              <a:t>Nkamnebe</a:t>
            </a:r>
          </a:p>
          <a:p>
            <a:pPr algn="l"/>
            <a:r>
              <a:rPr lang="en-US" sz="2200">
                <a:cs typeface="Calibri"/>
              </a:rPr>
              <a:t>DS535 Capstone</a:t>
            </a:r>
          </a:p>
          <a:p>
            <a:pPr algn="l"/>
            <a:r>
              <a:rPr lang="en-US" sz="2200">
                <a:cs typeface="Calibri"/>
              </a:rPr>
              <a:t>Nov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7A59A-C3CE-7B15-D76D-ACCA912A22B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a:t>MODEL </a:t>
            </a:r>
            <a:r>
              <a:rPr lang="en-US" sz="4800" dirty="0"/>
              <a:t>4</a:t>
            </a:r>
            <a:r>
              <a:rPr lang="en-US" sz="4800"/>
              <a:t> – CLASSIFICATION MATRIX</a:t>
            </a:r>
          </a:p>
        </p:txBody>
      </p:sp>
      <p:sp>
        <p:nvSpPr>
          <p:cNvPr id="59" name="Rectangle 5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F8BB59-1CDE-C2DF-96BF-1B2A2320FB22}"/>
              </a:ext>
            </a:extLst>
          </p:cNvPr>
          <p:cNvSpPr txBox="1"/>
          <p:nvPr/>
        </p:nvSpPr>
        <p:spPr>
          <a:xfrm>
            <a:off x="793661" y="2599509"/>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dirty="0"/>
              <a:t>The overall correct classification percentage for the validation data is approximately 81.92%. </a:t>
            </a:r>
            <a:endParaRPr lang="en-US" sz="1900" dirty="0">
              <a:cs typeface="Calibri"/>
            </a:endParaRPr>
          </a:p>
          <a:p>
            <a:pPr indent="-228600">
              <a:lnSpc>
                <a:spcPct val="90000"/>
              </a:lnSpc>
              <a:spcAft>
                <a:spcPts val="600"/>
              </a:spcAft>
              <a:buFont typeface="Arial" panose="020B0604020202020204" pitchFamily="34" charset="0"/>
              <a:buChar char="•"/>
            </a:pPr>
            <a:r>
              <a:rPr lang="en-US" sz="1900" dirty="0"/>
              <a:t>Sensitivity: The model correctly identifies about 86.39% in the training data and 86.45% of the positive cases in the validation data. </a:t>
            </a:r>
            <a:endParaRPr lang="en-US" sz="1900"/>
          </a:p>
          <a:p>
            <a:pPr indent="-228600">
              <a:lnSpc>
                <a:spcPct val="90000"/>
              </a:lnSpc>
              <a:spcAft>
                <a:spcPts val="600"/>
              </a:spcAft>
              <a:buFont typeface="Arial" panose="020B0604020202020204" pitchFamily="34" charset="0"/>
              <a:buChar char="•"/>
            </a:pPr>
            <a:r>
              <a:rPr lang="en-US" sz="1900" dirty="0"/>
              <a:t>Specificity: The model correctly identifies about 80% in training data and 77.07% of the negative cases in the validation data.</a:t>
            </a:r>
            <a:endParaRPr lang="en-US" sz="1900"/>
          </a:p>
          <a:p>
            <a:pPr marL="285750" indent="-228600">
              <a:lnSpc>
                <a:spcPct val="90000"/>
              </a:lnSpc>
              <a:spcAft>
                <a:spcPts val="600"/>
              </a:spcAft>
              <a:buFont typeface="Arial" panose="020B0604020202020204" pitchFamily="34" charset="0"/>
              <a:buChar char="•"/>
            </a:pPr>
            <a:endParaRPr lang="en-US" sz="1900"/>
          </a:p>
        </p:txBody>
      </p:sp>
      <p:pic>
        <p:nvPicPr>
          <p:cNvPr id="5" name="Picture 4" descr="A screenshot of a computer code&#10;&#10;Description automatically generated">
            <a:extLst>
              <a:ext uri="{FF2B5EF4-FFF2-40B4-BE49-F238E27FC236}">
                <a16:creationId xmlns:a16="http://schemas.microsoft.com/office/drawing/2014/main" id="{14C4AE1A-FE70-DC34-3469-E2CFE95D7538}"/>
              </a:ext>
            </a:extLst>
          </p:cNvPr>
          <p:cNvPicPr>
            <a:picLocks noChangeAspect="1"/>
          </p:cNvPicPr>
          <p:nvPr/>
        </p:nvPicPr>
        <p:blipFill rotWithShape="1">
          <a:blip r:embed="rId2"/>
          <a:srcRect t="1881" r="2" b="2"/>
          <a:stretch/>
        </p:blipFill>
        <p:spPr>
          <a:xfrm>
            <a:off x="5911532" y="2484255"/>
            <a:ext cx="5150277" cy="3714244"/>
          </a:xfrm>
          <a:prstGeom prst="rect">
            <a:avLst/>
          </a:prstGeom>
        </p:spPr>
      </p:pic>
      <p:sp>
        <p:nvSpPr>
          <p:cNvPr id="63" name="Rectangle 6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605EB5-2774-3699-C3BE-204A4CFF287A}"/>
              </a:ext>
            </a:extLst>
          </p:cNvPr>
          <p:cNvSpPr>
            <a:spLocks/>
          </p:cNvSpPr>
          <p:nvPr/>
        </p:nvSpPr>
        <p:spPr>
          <a:xfrm>
            <a:off x="1009047" y="2114990"/>
            <a:ext cx="9799346" cy="4083643"/>
          </a:xfrm>
          <a:prstGeom prst="rect">
            <a:avLst/>
          </a:prstGeom>
        </p:spPr>
        <p:txBody>
          <a:bodyPr vert="horz" lIns="91440" tIns="45720" rIns="91440" bIns="45720" rtlCol="0" anchor="t">
            <a:normAutofit/>
          </a:bodyPr>
          <a:lstStyle/>
          <a:p>
            <a:pPr marL="447485" indent="-447485" defTabSz="795528">
              <a:spcAft>
                <a:spcPts val="600"/>
              </a:spcAft>
              <a:buAutoNum type="arabicPeriod"/>
            </a:pPr>
            <a:endParaRPr lang="en-US" sz="1566" kern="1200">
              <a:solidFill>
                <a:schemeClr val="tx1"/>
              </a:solidFill>
              <a:latin typeface="+mn-lt"/>
              <a:ea typeface="+mn-ea"/>
              <a:cs typeface="Calibri"/>
            </a:endParaRPr>
          </a:p>
          <a:p>
            <a:pPr marL="514350" indent="-514350">
              <a:spcAft>
                <a:spcPts val="600"/>
              </a:spcAft>
              <a:buAutoNum type="arabicPeriod"/>
            </a:pPr>
            <a:endParaRPr lang="en-US">
              <a:cs typeface="Calibri"/>
            </a:endParaRPr>
          </a:p>
        </p:txBody>
      </p:sp>
    </p:spTree>
    <p:extLst>
      <p:ext uri="{BB962C8B-B14F-4D97-AF65-F5344CB8AC3E}">
        <p14:creationId xmlns:p14="http://schemas.microsoft.com/office/powerpoint/2010/main" val="306902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2A133-FD5C-D217-FE52-C2BCA23D1977}"/>
              </a:ext>
            </a:extLst>
          </p:cNvPr>
          <p:cNvSpPr>
            <a:spLocks noGrp="1"/>
          </p:cNvSpPr>
          <p:nvPr>
            <p:ph type="title"/>
          </p:nvPr>
        </p:nvSpPr>
        <p:spPr>
          <a:xfrm>
            <a:off x="589560" y="856180"/>
            <a:ext cx="4560584" cy="1128068"/>
          </a:xfrm>
        </p:spPr>
        <p:txBody>
          <a:bodyPr anchor="ctr">
            <a:normAutofit/>
          </a:bodyPr>
          <a:lstStyle/>
          <a:p>
            <a:r>
              <a:rPr lang="en-US" sz="3700" dirty="0">
                <a:cs typeface="Calibri Light"/>
              </a:rPr>
              <a:t>NEURAL NETWORK – MODEL 4</a:t>
            </a:r>
            <a:endParaRPr lang="en-US" sz="3700" dirty="0"/>
          </a:p>
        </p:txBody>
      </p:sp>
      <p:grpSp>
        <p:nvGrpSpPr>
          <p:cNvPr id="37" name="Group 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2" name="Rectangle 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CDC30C9-9185-1203-B962-66F6073BA91A}"/>
              </a:ext>
            </a:extLst>
          </p:cNvPr>
          <p:cNvSpPr>
            <a:spLocks noGrp="1"/>
          </p:cNvSpPr>
          <p:nvPr>
            <p:ph idx="1"/>
          </p:nvPr>
        </p:nvSpPr>
        <p:spPr>
          <a:xfrm>
            <a:off x="590719" y="2330505"/>
            <a:ext cx="4559425" cy="3979585"/>
          </a:xfrm>
        </p:spPr>
        <p:txBody>
          <a:bodyPr anchor="ctr">
            <a:normAutofit/>
          </a:bodyPr>
          <a:lstStyle/>
          <a:p>
            <a:pPr marL="514350" indent="-514350"/>
            <a:r>
              <a:rPr lang="en-US" sz="2000" dirty="0">
                <a:latin typeface="Arial"/>
                <a:cs typeface="Arial"/>
              </a:rPr>
              <a:t>For model 4, four variables named Tuition fees up to date, scholarship holder, curricular units 1st semester approved and curricular units 2nd semester approved were used to show the neural network graph of the model</a:t>
            </a:r>
          </a:p>
          <a:p>
            <a:r>
              <a:rPr lang="en-US" sz="2000" dirty="0">
                <a:cs typeface="Calibri"/>
              </a:rPr>
              <a:t>This neural network consists of two layers of 3 and 2 neurons.</a:t>
            </a:r>
          </a:p>
        </p:txBody>
      </p:sp>
      <p:sp>
        <p:nvSpPr>
          <p:cNvPr id="40" name="Rectangle 3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network&#10;&#10;Description automatically generated">
            <a:extLst>
              <a:ext uri="{FF2B5EF4-FFF2-40B4-BE49-F238E27FC236}">
                <a16:creationId xmlns:a16="http://schemas.microsoft.com/office/drawing/2014/main" id="{422624C1-C0E4-A122-9B4C-D4EDD36CAECC}"/>
              </a:ext>
            </a:extLst>
          </p:cNvPr>
          <p:cNvPicPr>
            <a:picLocks noChangeAspect="1"/>
          </p:cNvPicPr>
          <p:nvPr/>
        </p:nvPicPr>
        <p:blipFill rotWithShape="1">
          <a:blip r:embed="rId2"/>
          <a:srcRect r="5097" b="3"/>
          <a:stretch/>
        </p:blipFill>
        <p:spPr>
          <a:xfrm>
            <a:off x="5977788" y="799352"/>
            <a:ext cx="5425410" cy="5259296"/>
          </a:xfrm>
          <a:prstGeom prst="rect">
            <a:avLst/>
          </a:prstGeom>
        </p:spPr>
      </p:pic>
    </p:spTree>
    <p:extLst>
      <p:ext uri="{BB962C8B-B14F-4D97-AF65-F5344CB8AC3E}">
        <p14:creationId xmlns:p14="http://schemas.microsoft.com/office/powerpoint/2010/main" val="204206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02B4B-25C8-4AD2-7F5E-DA5818D16359}"/>
              </a:ext>
            </a:extLst>
          </p:cNvPr>
          <p:cNvSpPr>
            <a:spLocks noGrp="1"/>
          </p:cNvSpPr>
          <p:nvPr>
            <p:ph type="title"/>
          </p:nvPr>
        </p:nvSpPr>
        <p:spPr>
          <a:xfrm>
            <a:off x="1113810" y="2825248"/>
            <a:ext cx="4036334" cy="2387600"/>
          </a:xfrm>
          <a:prstGeom prst="ellipse">
            <a:avLst/>
          </a:prstGeom>
        </p:spPr>
        <p:txBody>
          <a:bodyPr vert="horz" lIns="91440" tIns="45720" rIns="91440" bIns="45720" rtlCol="0" anchor="t">
            <a:normAutofit/>
          </a:bodyPr>
          <a:lstStyle/>
          <a:p>
            <a:r>
              <a:rPr lang="en-US" sz="3400" kern="1200">
                <a:solidFill>
                  <a:schemeClr val="tx1"/>
                </a:solidFill>
                <a:latin typeface="+mj-lt"/>
                <a:ea typeface="+mj-ea"/>
                <a:cs typeface="+mj-cs"/>
              </a:rPr>
              <a:t>MODEL COMPARISON</a:t>
            </a:r>
          </a:p>
        </p:txBody>
      </p:sp>
      <p:grpSp>
        <p:nvGrpSpPr>
          <p:cNvPr id="69" name="Group 6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57" name="Rectangle 5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8D29638-6014-E9D1-B868-5DFD9B976ADF}"/>
              </a:ext>
            </a:extLst>
          </p:cNvPr>
          <p:cNvPicPr>
            <a:picLocks noChangeAspect="1"/>
          </p:cNvPicPr>
          <p:nvPr/>
        </p:nvPicPr>
        <p:blipFill>
          <a:blip r:embed="rId2"/>
          <a:stretch>
            <a:fillRect/>
          </a:stretch>
        </p:blipFill>
        <p:spPr>
          <a:xfrm>
            <a:off x="5922492" y="1246472"/>
            <a:ext cx="5536001" cy="4290399"/>
          </a:xfrm>
          <a:prstGeom prst="rect">
            <a:avLst/>
          </a:prstGeom>
        </p:spPr>
      </p:pic>
      <p:sp>
        <p:nvSpPr>
          <p:cNvPr id="71" name="Rectangle 7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89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ED3B8-0A4B-87D7-1B7F-8BF9EF70F671}"/>
              </a:ext>
            </a:extLst>
          </p:cNvPr>
          <p:cNvSpPr>
            <a:spLocks noGrp="1"/>
          </p:cNvSpPr>
          <p:nvPr>
            <p:ph type="title"/>
          </p:nvPr>
        </p:nvSpPr>
        <p:spPr>
          <a:xfrm>
            <a:off x="1282963" y="1238080"/>
            <a:ext cx="9849751" cy="1349671"/>
          </a:xfrm>
        </p:spPr>
        <p:txBody>
          <a:bodyPr anchor="b">
            <a:normAutofit/>
          </a:bodyPr>
          <a:lstStyle/>
          <a:p>
            <a:r>
              <a:rPr lang="en-US" sz="5400">
                <a:cs typeface="Calibri Light"/>
              </a:rPr>
              <a:t>SUMMARY AND CONCLUSION</a:t>
            </a:r>
            <a:endParaRPr lang="en-US" sz="5400"/>
          </a:p>
        </p:txBody>
      </p:sp>
      <p:sp>
        <p:nvSpPr>
          <p:cNvPr id="3" name="Content Placeholder 2">
            <a:extLst>
              <a:ext uri="{FF2B5EF4-FFF2-40B4-BE49-F238E27FC236}">
                <a16:creationId xmlns:a16="http://schemas.microsoft.com/office/drawing/2014/main" id="{F9454D9A-8663-6B44-4EE4-A1B52906F0E6}"/>
              </a:ext>
            </a:extLst>
          </p:cNvPr>
          <p:cNvSpPr>
            <a:spLocks noGrp="1"/>
          </p:cNvSpPr>
          <p:nvPr>
            <p:ph idx="1"/>
          </p:nvPr>
        </p:nvSpPr>
        <p:spPr>
          <a:xfrm>
            <a:off x="1289304" y="2902913"/>
            <a:ext cx="9849751" cy="3032168"/>
          </a:xfrm>
        </p:spPr>
        <p:txBody>
          <a:bodyPr vert="horz" lIns="91440" tIns="45720" rIns="91440" bIns="45720" rtlCol="0" anchor="ctr">
            <a:normAutofit/>
          </a:bodyPr>
          <a:lstStyle/>
          <a:p>
            <a:r>
              <a:rPr lang="en-US" sz="2000">
                <a:latin typeface="Times New Roman"/>
                <a:cs typeface="Times New Roman"/>
              </a:rPr>
              <a:t>A neural network is an application of artificial intelligence that instructs computers on how to interpret data in a way that resembles the way the human brain does. </a:t>
            </a:r>
          </a:p>
          <a:p>
            <a:r>
              <a:rPr lang="en-US" sz="2000">
                <a:latin typeface="Times New Roman"/>
                <a:cs typeface="Times New Roman"/>
              </a:rPr>
              <a:t>Overall, the neural network's output surpassed the logistic regression in most cases. The best model demonstrates its usefulness in accurately classifying true positives, true negatives, and producing more accurate forecasts, respectively, with its excellent performance in terms of specificity, sensitivity, and accuracy.</a:t>
            </a:r>
          </a:p>
          <a:p>
            <a:r>
              <a:rPr lang="en-US" sz="2000">
                <a:latin typeface="Times New Roman"/>
                <a:cs typeface="Times New Roman"/>
              </a:rPr>
              <a:t>We may conclude that, in comparison to the logistic regression, the neural network performs better with our data.</a:t>
            </a:r>
          </a:p>
          <a:p>
            <a:endParaRPr lang="en-US" sz="2000">
              <a:latin typeface="Times New Roman"/>
              <a:cs typeface="Times New Roman"/>
            </a:endParaRPr>
          </a:p>
          <a:p>
            <a:endParaRPr lang="en-US" sz="2000">
              <a:cs typeface="Calibri"/>
            </a:endParaRPr>
          </a:p>
        </p:txBody>
      </p:sp>
    </p:spTree>
    <p:extLst>
      <p:ext uri="{BB962C8B-B14F-4D97-AF65-F5344CB8AC3E}">
        <p14:creationId xmlns:p14="http://schemas.microsoft.com/office/powerpoint/2010/main" val="92823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06E0E-1D22-6A26-D9A7-5E668FAE01C9}"/>
              </a:ext>
            </a:extLst>
          </p:cNvPr>
          <p:cNvSpPr>
            <a:spLocks noGrp="1"/>
          </p:cNvSpPr>
          <p:nvPr>
            <p:ph type="title"/>
          </p:nvPr>
        </p:nvSpPr>
        <p:spPr>
          <a:xfrm>
            <a:off x="808638" y="386930"/>
            <a:ext cx="9236700" cy="1188950"/>
          </a:xfrm>
        </p:spPr>
        <p:txBody>
          <a:bodyPr anchor="b">
            <a:normAutofit/>
          </a:bodyPr>
          <a:lstStyle/>
          <a:p>
            <a:r>
              <a:rPr lang="en-US" sz="5400">
                <a:cs typeface="Calibri Light"/>
              </a:rPr>
              <a:t>INTRODUCTION</a:t>
            </a:r>
            <a:endParaRPr lang="en-US" sz="5400"/>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2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BDCA822D-3E83-A708-C4B8-F89A48AC18D7}"/>
              </a:ext>
            </a:extLst>
          </p:cNvPr>
          <p:cNvGraphicFramePr>
            <a:graphicFrameLocks noGrp="1"/>
          </p:cNvGraphicFramePr>
          <p:nvPr>
            <p:ph idx="1"/>
            <p:extLst>
              <p:ext uri="{D42A27DB-BD31-4B8C-83A1-F6EECF244321}">
                <p14:modId xmlns:p14="http://schemas.microsoft.com/office/powerpoint/2010/main" val="3396059465"/>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239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E8B19-04E1-4E35-7848-A0AEB3B0B0AD}"/>
              </a:ext>
            </a:extLst>
          </p:cNvPr>
          <p:cNvSpPr>
            <a:spLocks noGrp="1"/>
          </p:cNvSpPr>
          <p:nvPr>
            <p:ph type="title"/>
          </p:nvPr>
        </p:nvSpPr>
        <p:spPr>
          <a:xfrm>
            <a:off x="1043631" y="809898"/>
            <a:ext cx="9942716" cy="1554480"/>
          </a:xfrm>
        </p:spPr>
        <p:txBody>
          <a:bodyPr anchor="ctr">
            <a:normAutofit/>
          </a:bodyPr>
          <a:lstStyle/>
          <a:p>
            <a:r>
              <a:rPr lang="en-US" sz="4800">
                <a:cs typeface="Calibri Light"/>
              </a:rPr>
              <a:t>BACKGROUND OF THE STUDY</a:t>
            </a:r>
            <a:endParaRPr lang="en-US" sz="4800"/>
          </a:p>
        </p:txBody>
      </p:sp>
      <p:sp>
        <p:nvSpPr>
          <p:cNvPr id="3" name="Content Placeholder 2">
            <a:extLst>
              <a:ext uri="{FF2B5EF4-FFF2-40B4-BE49-F238E27FC236}">
                <a16:creationId xmlns:a16="http://schemas.microsoft.com/office/drawing/2014/main" id="{92CE09A7-569F-B5EC-65FA-F846F288ACA0}"/>
              </a:ext>
            </a:extLst>
          </p:cNvPr>
          <p:cNvSpPr>
            <a:spLocks noGrp="1"/>
          </p:cNvSpPr>
          <p:nvPr>
            <p:ph idx="1"/>
          </p:nvPr>
        </p:nvSpPr>
        <p:spPr>
          <a:xfrm>
            <a:off x="1045028" y="3017522"/>
            <a:ext cx="9941319" cy="3124658"/>
          </a:xfrm>
        </p:spPr>
        <p:txBody>
          <a:bodyPr vert="horz" lIns="91440" tIns="45720" rIns="91440" bIns="45720" rtlCol="0" anchor="ctr">
            <a:normAutofit/>
          </a:bodyPr>
          <a:lstStyle/>
          <a:p>
            <a:pPr>
              <a:spcBef>
                <a:spcPct val="20000"/>
              </a:spcBef>
              <a:spcAft>
                <a:spcPct val="0"/>
              </a:spcAft>
            </a:pPr>
            <a:r>
              <a:rPr lang="en-US" sz="2200">
                <a:latin typeface="Arial"/>
                <a:cs typeface="Arial"/>
              </a:rPr>
              <a:t>This dataset provides a comprehensive view of students enrolled in various undergraduate degrees offered at a higher education institution. It includes demographic data, social-economic factors and academic performance information that can be used to analyze the possible predictors of student dropout and academic success. </a:t>
            </a:r>
          </a:p>
          <a:p>
            <a:pPr>
              <a:spcBef>
                <a:spcPct val="20000"/>
              </a:spcBef>
              <a:spcAft>
                <a:spcPct val="0"/>
              </a:spcAft>
            </a:pPr>
            <a:r>
              <a:rPr lang="en-US" sz="2200">
                <a:latin typeface="Arial"/>
                <a:cs typeface="Arial"/>
              </a:rPr>
              <a:t>This dataset was sourced from kaggle.com via the link below:</a:t>
            </a:r>
            <a:endParaRPr lang="en-US" sz="2200"/>
          </a:p>
          <a:p>
            <a:pPr marL="0" indent="0">
              <a:spcBef>
                <a:spcPct val="20000"/>
              </a:spcBef>
              <a:spcAft>
                <a:spcPct val="0"/>
              </a:spcAft>
              <a:buNone/>
            </a:pPr>
            <a:r>
              <a:rPr lang="en-US" sz="2200">
                <a:latin typeface="Arial"/>
                <a:cs typeface="Arial"/>
                <a:hlinkClick r:id="rId2"/>
              </a:rPr>
              <a:t>https://www.kaggle.com/datasets/thedevastator/higher-education-predictors-of-student-retention/data</a:t>
            </a:r>
            <a:r>
              <a:rPr lang="en-US" sz="2200">
                <a:latin typeface="Arial"/>
                <a:cs typeface="Arial"/>
              </a:rPr>
              <a:t>.</a:t>
            </a:r>
          </a:p>
          <a:p>
            <a:pPr>
              <a:spcBef>
                <a:spcPct val="20000"/>
              </a:spcBef>
              <a:spcAft>
                <a:spcPct val="0"/>
              </a:spcAft>
            </a:pPr>
            <a:r>
              <a:rPr lang="en-US" sz="2200">
                <a:latin typeface="Arial"/>
                <a:cs typeface="Arial"/>
              </a:rPr>
              <a:t>This dataset consists of 4424 observations and 35 variables.</a:t>
            </a:r>
          </a:p>
          <a:p>
            <a:pPr>
              <a:spcBef>
                <a:spcPct val="20000"/>
              </a:spcBef>
              <a:spcAft>
                <a:spcPct val="0"/>
              </a:spcAft>
            </a:pPr>
            <a:endParaRPr lang="en-US" sz="2200">
              <a:latin typeface="Arial"/>
              <a:cs typeface="Arial"/>
            </a:endParaRPr>
          </a:p>
          <a:p>
            <a:endParaRPr lang="en-US" sz="2200">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09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92479-A33A-2601-9F1B-8C528DB3863F}"/>
              </a:ext>
            </a:extLst>
          </p:cNvPr>
          <p:cNvSpPr>
            <a:spLocks noGrp="1"/>
          </p:cNvSpPr>
          <p:nvPr>
            <p:ph type="title"/>
          </p:nvPr>
        </p:nvSpPr>
        <p:spPr>
          <a:xfrm>
            <a:off x="589560" y="856180"/>
            <a:ext cx="4560584" cy="1128068"/>
          </a:xfrm>
        </p:spPr>
        <p:txBody>
          <a:bodyPr anchor="ctr">
            <a:normAutofit/>
          </a:bodyPr>
          <a:lstStyle/>
          <a:p>
            <a:r>
              <a:rPr lang="en-US" sz="3700">
                <a:cs typeface="Calibri Light"/>
              </a:rPr>
              <a:t>NEURAL NETWORK FULL MODEL</a:t>
            </a:r>
          </a:p>
        </p:txBody>
      </p:sp>
      <p:grpSp>
        <p:nvGrpSpPr>
          <p:cNvPr id="39" name="Group 3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8556F5D0-3876-C0F2-131F-78FCCF6FB0D2}"/>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514350" indent="-514350"/>
            <a:r>
              <a:rPr lang="en-US" sz="1900" dirty="0">
                <a:ea typeface="Calibri"/>
                <a:cs typeface="Calibri"/>
              </a:rPr>
              <a:t>For the full model, all the variables were used to show the neural network graph of the model</a:t>
            </a:r>
          </a:p>
        </p:txBody>
      </p:sp>
      <p:sp>
        <p:nvSpPr>
          <p:cNvPr id="45" name="Rectangle 4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structure&#10;&#10;Description automatically generated">
            <a:extLst>
              <a:ext uri="{FF2B5EF4-FFF2-40B4-BE49-F238E27FC236}">
                <a16:creationId xmlns:a16="http://schemas.microsoft.com/office/drawing/2014/main" id="{A9FE1E1E-D7D1-7219-99CD-EC53A5ACBB54}"/>
              </a:ext>
            </a:extLst>
          </p:cNvPr>
          <p:cNvPicPr>
            <a:picLocks noChangeAspect="1"/>
          </p:cNvPicPr>
          <p:nvPr/>
        </p:nvPicPr>
        <p:blipFill rotWithShape="1">
          <a:blip r:embed="rId2"/>
          <a:srcRect r="5097" b="3"/>
          <a:stretch/>
        </p:blipFill>
        <p:spPr>
          <a:xfrm>
            <a:off x="5977788" y="799352"/>
            <a:ext cx="5425410" cy="5259296"/>
          </a:xfrm>
          <a:prstGeom prst="rect">
            <a:avLst/>
          </a:prstGeom>
        </p:spPr>
      </p:pic>
    </p:spTree>
    <p:extLst>
      <p:ext uri="{BB962C8B-B14F-4D97-AF65-F5344CB8AC3E}">
        <p14:creationId xmlns:p14="http://schemas.microsoft.com/office/powerpoint/2010/main" val="115493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7A59A-C3CE-7B15-D76D-ACCA912A22B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FULL MODEL – CLASSIFICATION MATRIX</a:t>
            </a:r>
          </a:p>
        </p:txBody>
      </p:sp>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F8BB59-1CDE-C2DF-96BF-1B2A2320FB22}"/>
              </a:ext>
            </a:extLst>
          </p:cNvPr>
          <p:cNvSpPr txBox="1"/>
          <p:nvPr/>
        </p:nvSpPr>
        <p:spPr>
          <a:xfrm>
            <a:off x="793661" y="2599509"/>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a:t>The overall correct classification percentage for the validation data is approximately 83.73%. </a:t>
            </a:r>
          </a:p>
          <a:p>
            <a:pPr indent="-228600">
              <a:lnSpc>
                <a:spcPct val="90000"/>
              </a:lnSpc>
              <a:spcAft>
                <a:spcPts val="600"/>
              </a:spcAft>
              <a:buFont typeface="Arial" panose="020B0604020202020204" pitchFamily="34" charset="0"/>
              <a:buChar char="•"/>
            </a:pPr>
            <a:r>
              <a:rPr lang="en-US" sz="1900"/>
              <a:t>Sensitivity: The model correctly identifies about 89.10 in the training data and 86.78% of the positive cases in the validation data. </a:t>
            </a:r>
          </a:p>
          <a:p>
            <a:pPr indent="-228600">
              <a:lnSpc>
                <a:spcPct val="90000"/>
              </a:lnSpc>
              <a:spcAft>
                <a:spcPts val="600"/>
              </a:spcAft>
              <a:buFont typeface="Arial" panose="020B0604020202020204" pitchFamily="34" charset="0"/>
              <a:buChar char="•"/>
            </a:pPr>
            <a:r>
              <a:rPr lang="en-US" sz="1900"/>
              <a:t>Specificity: The model correctly identifies about 81.98% in training data and 80.47% of the negative cases in the validation data.</a:t>
            </a:r>
          </a:p>
          <a:p>
            <a:pPr marL="285750" indent="-228600">
              <a:lnSpc>
                <a:spcPct val="90000"/>
              </a:lnSpc>
              <a:spcAft>
                <a:spcPts val="600"/>
              </a:spcAft>
              <a:buFont typeface="Arial" panose="020B0604020202020204" pitchFamily="34" charset="0"/>
              <a:buChar char="•"/>
            </a:pPr>
            <a:endParaRPr lang="en-US" sz="1900"/>
          </a:p>
        </p:txBody>
      </p:sp>
      <p:pic>
        <p:nvPicPr>
          <p:cNvPr id="4" name="Picture 3" descr="A screenshot of a computer code&#10;&#10;Description automatically generated">
            <a:extLst>
              <a:ext uri="{FF2B5EF4-FFF2-40B4-BE49-F238E27FC236}">
                <a16:creationId xmlns:a16="http://schemas.microsoft.com/office/drawing/2014/main" id="{97AE37EC-C7AE-51E5-7F05-119D06E54E96}"/>
              </a:ext>
            </a:extLst>
          </p:cNvPr>
          <p:cNvPicPr>
            <a:picLocks noChangeAspect="1"/>
          </p:cNvPicPr>
          <p:nvPr/>
        </p:nvPicPr>
        <p:blipFill>
          <a:blip r:embed="rId2"/>
          <a:stretch>
            <a:fillRect/>
          </a:stretch>
        </p:blipFill>
        <p:spPr>
          <a:xfrm>
            <a:off x="5925123" y="2484255"/>
            <a:ext cx="5123095" cy="3714244"/>
          </a:xfrm>
          <a:prstGeom prst="rect">
            <a:avLst/>
          </a:prstGeom>
        </p:spPr>
      </p:pic>
      <p:sp>
        <p:nvSpPr>
          <p:cNvPr id="30"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605EB5-2774-3699-C3BE-204A4CFF287A}"/>
              </a:ext>
            </a:extLst>
          </p:cNvPr>
          <p:cNvSpPr>
            <a:spLocks/>
          </p:cNvSpPr>
          <p:nvPr/>
        </p:nvSpPr>
        <p:spPr>
          <a:xfrm>
            <a:off x="1009047" y="2114990"/>
            <a:ext cx="9799346" cy="4083643"/>
          </a:xfrm>
          <a:prstGeom prst="rect">
            <a:avLst/>
          </a:prstGeom>
        </p:spPr>
        <p:txBody>
          <a:bodyPr vert="horz" lIns="91440" tIns="45720" rIns="91440" bIns="45720" rtlCol="0" anchor="t">
            <a:normAutofit/>
          </a:bodyPr>
          <a:lstStyle/>
          <a:p>
            <a:pPr marL="447485" indent="-447485" defTabSz="795528">
              <a:spcAft>
                <a:spcPts val="600"/>
              </a:spcAft>
              <a:buAutoNum type="arabicPeriod"/>
            </a:pPr>
            <a:endParaRPr lang="en-US" sz="1566" kern="1200">
              <a:solidFill>
                <a:schemeClr val="tx1"/>
              </a:solidFill>
              <a:latin typeface="+mn-lt"/>
              <a:ea typeface="+mn-ea"/>
              <a:cs typeface="Calibri"/>
            </a:endParaRPr>
          </a:p>
          <a:p>
            <a:pPr marL="514350" indent="-514350">
              <a:spcAft>
                <a:spcPts val="600"/>
              </a:spcAft>
              <a:buAutoNum type="arabicPeriod"/>
            </a:pPr>
            <a:endParaRPr lang="en-US">
              <a:cs typeface="Calibri"/>
            </a:endParaRPr>
          </a:p>
        </p:txBody>
      </p:sp>
    </p:spTree>
    <p:extLst>
      <p:ext uri="{BB962C8B-B14F-4D97-AF65-F5344CB8AC3E}">
        <p14:creationId xmlns:p14="http://schemas.microsoft.com/office/powerpoint/2010/main" val="268508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7A59A-C3CE-7B15-D76D-ACCA912A22B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MODEL 2 – CLASSIFICATION MATRIX</a:t>
            </a:r>
          </a:p>
        </p:txBody>
      </p:sp>
      <p:sp>
        <p:nvSpPr>
          <p:cNvPr id="37" name="Rectangle 3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F8BB59-1CDE-C2DF-96BF-1B2A2320FB22}"/>
              </a:ext>
            </a:extLst>
          </p:cNvPr>
          <p:cNvSpPr txBox="1"/>
          <p:nvPr/>
        </p:nvSpPr>
        <p:spPr>
          <a:xfrm>
            <a:off x="793661" y="2599509"/>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dirty="0"/>
              <a:t>The overall correct classification percentage for the validation data is approximately 83.16%. </a:t>
            </a:r>
            <a:endParaRPr lang="en-US" sz="1900" dirty="0">
              <a:cs typeface="Calibri"/>
            </a:endParaRPr>
          </a:p>
          <a:p>
            <a:pPr indent="-228600">
              <a:lnSpc>
                <a:spcPct val="90000"/>
              </a:lnSpc>
              <a:spcAft>
                <a:spcPts val="600"/>
              </a:spcAft>
              <a:buFont typeface="Arial" panose="020B0604020202020204" pitchFamily="34" charset="0"/>
              <a:buChar char="•"/>
            </a:pPr>
            <a:r>
              <a:rPr lang="en-US" sz="1900" dirty="0"/>
              <a:t>Sensitivity: The model correctly identifies about 87.56% in the training data and 87.% of the positive cases in the validation data. </a:t>
            </a:r>
            <a:endParaRPr lang="en-US" sz="1900" dirty="0">
              <a:cs typeface="Calibri"/>
            </a:endParaRPr>
          </a:p>
          <a:p>
            <a:pPr indent="-228600">
              <a:lnSpc>
                <a:spcPct val="90000"/>
              </a:lnSpc>
              <a:spcAft>
                <a:spcPts val="600"/>
              </a:spcAft>
              <a:buFont typeface="Arial" panose="020B0604020202020204" pitchFamily="34" charset="0"/>
              <a:buChar char="•"/>
            </a:pPr>
            <a:r>
              <a:rPr lang="en-US" sz="1900" dirty="0"/>
              <a:t>Specificity: The model correctly identifies about 81.52% in training data and 8% of the negative cases in the validation data.</a:t>
            </a:r>
            <a:endParaRPr lang="en-US" sz="1900" dirty="0">
              <a:cs typeface="Calibri"/>
            </a:endParaRPr>
          </a:p>
          <a:p>
            <a:pPr marL="285750" indent="-228600">
              <a:lnSpc>
                <a:spcPct val="90000"/>
              </a:lnSpc>
              <a:spcAft>
                <a:spcPts val="600"/>
              </a:spcAft>
              <a:buFont typeface="Arial" panose="020B0604020202020204" pitchFamily="34" charset="0"/>
              <a:buChar char="•"/>
            </a:pPr>
            <a:endParaRPr lang="en-US" sz="1900"/>
          </a:p>
        </p:txBody>
      </p:sp>
      <p:pic>
        <p:nvPicPr>
          <p:cNvPr id="5" name="Picture 4" descr="A screenshot of a computer code&#10;&#10;Description automatically generated">
            <a:extLst>
              <a:ext uri="{FF2B5EF4-FFF2-40B4-BE49-F238E27FC236}">
                <a16:creationId xmlns:a16="http://schemas.microsoft.com/office/drawing/2014/main" id="{CC15FEC7-D9F3-FF87-1644-1FC24C9C0994}"/>
              </a:ext>
            </a:extLst>
          </p:cNvPr>
          <p:cNvPicPr>
            <a:picLocks noChangeAspect="1"/>
          </p:cNvPicPr>
          <p:nvPr/>
        </p:nvPicPr>
        <p:blipFill>
          <a:blip r:embed="rId2"/>
          <a:stretch>
            <a:fillRect/>
          </a:stretch>
        </p:blipFill>
        <p:spPr>
          <a:xfrm>
            <a:off x="5959974" y="2484255"/>
            <a:ext cx="5053393" cy="3714244"/>
          </a:xfrm>
          <a:prstGeom prst="rect">
            <a:avLst/>
          </a:prstGeom>
        </p:spPr>
      </p:pic>
      <p:sp>
        <p:nvSpPr>
          <p:cNvPr id="41" name="Rectangle 4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605EB5-2774-3699-C3BE-204A4CFF287A}"/>
              </a:ext>
            </a:extLst>
          </p:cNvPr>
          <p:cNvSpPr>
            <a:spLocks/>
          </p:cNvSpPr>
          <p:nvPr/>
        </p:nvSpPr>
        <p:spPr>
          <a:xfrm>
            <a:off x="1009047" y="2114990"/>
            <a:ext cx="9799346" cy="4083643"/>
          </a:xfrm>
          <a:prstGeom prst="rect">
            <a:avLst/>
          </a:prstGeom>
        </p:spPr>
        <p:txBody>
          <a:bodyPr vert="horz" lIns="91440" tIns="45720" rIns="91440" bIns="45720" rtlCol="0" anchor="t">
            <a:normAutofit/>
          </a:bodyPr>
          <a:lstStyle/>
          <a:p>
            <a:pPr marL="447485" indent="-447485" defTabSz="795528">
              <a:spcAft>
                <a:spcPts val="600"/>
              </a:spcAft>
              <a:buAutoNum type="arabicPeriod"/>
            </a:pPr>
            <a:endParaRPr lang="en-US" sz="1566" kern="1200">
              <a:solidFill>
                <a:schemeClr val="tx1"/>
              </a:solidFill>
              <a:latin typeface="+mn-lt"/>
              <a:ea typeface="+mn-ea"/>
              <a:cs typeface="Calibri"/>
            </a:endParaRPr>
          </a:p>
          <a:p>
            <a:pPr marL="514350" indent="-514350">
              <a:spcAft>
                <a:spcPts val="600"/>
              </a:spcAft>
              <a:buAutoNum type="arabicPeriod"/>
            </a:pPr>
            <a:endParaRPr lang="en-US">
              <a:cs typeface="Calibri"/>
            </a:endParaRPr>
          </a:p>
        </p:txBody>
      </p:sp>
    </p:spTree>
    <p:extLst>
      <p:ext uri="{BB962C8B-B14F-4D97-AF65-F5344CB8AC3E}">
        <p14:creationId xmlns:p14="http://schemas.microsoft.com/office/powerpoint/2010/main" val="187829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2A133-FD5C-D217-FE52-C2BCA23D1977}"/>
              </a:ext>
            </a:extLst>
          </p:cNvPr>
          <p:cNvSpPr>
            <a:spLocks noGrp="1"/>
          </p:cNvSpPr>
          <p:nvPr>
            <p:ph type="title"/>
          </p:nvPr>
        </p:nvSpPr>
        <p:spPr>
          <a:xfrm>
            <a:off x="645064" y="525982"/>
            <a:ext cx="4282983" cy="1200361"/>
          </a:xfrm>
        </p:spPr>
        <p:txBody>
          <a:bodyPr anchor="b">
            <a:normAutofit/>
          </a:bodyPr>
          <a:lstStyle/>
          <a:p>
            <a:r>
              <a:rPr lang="en-US" sz="3600">
                <a:cs typeface="Calibri Light"/>
              </a:rPr>
              <a:t>NEURAL NETWORK – MODEL 2</a:t>
            </a:r>
            <a:endParaRPr lang="en-US" sz="3600"/>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CDC30C9-9185-1203-B962-66F6073BA91A}"/>
              </a:ext>
            </a:extLst>
          </p:cNvPr>
          <p:cNvSpPr>
            <a:spLocks noGrp="1"/>
          </p:cNvSpPr>
          <p:nvPr>
            <p:ph idx="1"/>
          </p:nvPr>
        </p:nvSpPr>
        <p:spPr>
          <a:xfrm>
            <a:off x="645066" y="2031101"/>
            <a:ext cx="4282984" cy="3511943"/>
          </a:xfrm>
        </p:spPr>
        <p:txBody>
          <a:bodyPr anchor="ctr">
            <a:normAutofit/>
          </a:bodyPr>
          <a:lstStyle/>
          <a:p>
            <a:pPr marL="514350" indent="-514350"/>
            <a:r>
              <a:rPr lang="en-US" sz="1900" dirty="0">
                <a:latin typeface="Arial"/>
                <a:cs typeface="Arial"/>
              </a:rPr>
              <a:t>For the second model, four variables named Tuition fees up to date, scholarship holder, curricular units 1st semester approved and curricular units 2nd semester approved were used to show the neural network graph of the model</a:t>
            </a:r>
          </a:p>
          <a:p>
            <a:r>
              <a:rPr lang="en-US" sz="1800" dirty="0">
                <a:cs typeface="Calibri"/>
              </a:rPr>
              <a:t>This neural network consists of one layer 5 neurons.</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network&#10;&#10;Description automatically generated">
            <a:extLst>
              <a:ext uri="{FF2B5EF4-FFF2-40B4-BE49-F238E27FC236}">
                <a16:creationId xmlns:a16="http://schemas.microsoft.com/office/drawing/2014/main" id="{06C6174A-B8B1-252A-3EEF-63BF54673EC0}"/>
              </a:ext>
            </a:extLst>
          </p:cNvPr>
          <p:cNvPicPr>
            <a:picLocks noChangeAspect="1"/>
          </p:cNvPicPr>
          <p:nvPr/>
        </p:nvPicPr>
        <p:blipFill>
          <a:blip r:embed="rId2"/>
          <a:stretch>
            <a:fillRect/>
          </a:stretch>
        </p:blipFill>
        <p:spPr>
          <a:xfrm>
            <a:off x="5987738" y="723677"/>
            <a:ext cx="5628018" cy="5177775"/>
          </a:xfrm>
          <a:prstGeom prst="rect">
            <a:avLst/>
          </a:prstGeom>
        </p:spPr>
      </p:pic>
    </p:spTree>
    <p:extLst>
      <p:ext uri="{BB962C8B-B14F-4D97-AF65-F5344CB8AC3E}">
        <p14:creationId xmlns:p14="http://schemas.microsoft.com/office/powerpoint/2010/main" val="336442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7A59A-C3CE-7B15-D76D-ACCA912A22B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MODEL 3 – CLASSIFICATION MATRIX</a:t>
            </a:r>
          </a:p>
        </p:txBody>
      </p:sp>
      <p:sp>
        <p:nvSpPr>
          <p:cNvPr id="48" name="Rectangle 4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F8BB59-1CDE-C2DF-96BF-1B2A2320FB22}"/>
              </a:ext>
            </a:extLst>
          </p:cNvPr>
          <p:cNvSpPr txBox="1"/>
          <p:nvPr/>
        </p:nvSpPr>
        <p:spPr>
          <a:xfrm>
            <a:off x="793661" y="2599509"/>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dirty="0"/>
              <a:t>The overall correct classification percentage for the validation data is approximately 81.81%. </a:t>
            </a:r>
            <a:endParaRPr lang="en-US" sz="1900" dirty="0">
              <a:cs typeface="Calibri"/>
            </a:endParaRPr>
          </a:p>
          <a:p>
            <a:pPr indent="-228600">
              <a:lnSpc>
                <a:spcPct val="90000"/>
              </a:lnSpc>
              <a:spcAft>
                <a:spcPts val="600"/>
              </a:spcAft>
              <a:buFont typeface="Arial" panose="020B0604020202020204" pitchFamily="34" charset="0"/>
              <a:buChar char="•"/>
            </a:pPr>
            <a:r>
              <a:rPr lang="en-US" sz="1900" dirty="0"/>
              <a:t>Sensitivity: The model correctly identifies about 87.78% in the training data and 87.65% of the positive cases in the validation data. </a:t>
            </a:r>
            <a:endParaRPr lang="en-US" sz="1900"/>
          </a:p>
          <a:p>
            <a:pPr indent="-228600">
              <a:lnSpc>
                <a:spcPct val="90000"/>
              </a:lnSpc>
              <a:spcAft>
                <a:spcPts val="600"/>
              </a:spcAft>
              <a:buFont typeface="Arial" panose="020B0604020202020204" pitchFamily="34" charset="0"/>
              <a:buChar char="•"/>
            </a:pPr>
            <a:r>
              <a:rPr lang="en-US" sz="1900" dirty="0"/>
              <a:t>Specificity: The model correctly identifies about 78.82% in training data and 75.56% of the negative cases in the validation data.</a:t>
            </a:r>
            <a:endParaRPr lang="en-US" sz="1900" dirty="0">
              <a:cs typeface="Calibri"/>
            </a:endParaRPr>
          </a:p>
          <a:p>
            <a:pPr marL="285750" indent="-228600">
              <a:lnSpc>
                <a:spcPct val="90000"/>
              </a:lnSpc>
              <a:spcAft>
                <a:spcPts val="600"/>
              </a:spcAft>
              <a:buFont typeface="Arial" panose="020B0604020202020204" pitchFamily="34" charset="0"/>
              <a:buChar char="•"/>
            </a:pPr>
            <a:endParaRPr lang="en-US" sz="1900"/>
          </a:p>
        </p:txBody>
      </p:sp>
      <p:pic>
        <p:nvPicPr>
          <p:cNvPr id="4" name="Picture 3" descr="A screenshot of a computer code&#10;&#10;Description automatically generated">
            <a:extLst>
              <a:ext uri="{FF2B5EF4-FFF2-40B4-BE49-F238E27FC236}">
                <a16:creationId xmlns:a16="http://schemas.microsoft.com/office/drawing/2014/main" id="{80242CAB-7B76-1284-9294-75B08A660AA9}"/>
              </a:ext>
            </a:extLst>
          </p:cNvPr>
          <p:cNvPicPr>
            <a:picLocks noChangeAspect="1"/>
          </p:cNvPicPr>
          <p:nvPr/>
        </p:nvPicPr>
        <p:blipFill>
          <a:blip r:embed="rId2"/>
          <a:stretch>
            <a:fillRect/>
          </a:stretch>
        </p:blipFill>
        <p:spPr>
          <a:xfrm>
            <a:off x="5942667" y="2484255"/>
            <a:ext cx="5088007" cy="3714244"/>
          </a:xfrm>
          <a:prstGeom prst="rect">
            <a:avLst/>
          </a:prstGeom>
        </p:spPr>
      </p:pic>
      <p:sp>
        <p:nvSpPr>
          <p:cNvPr id="52" name="Rectangle 5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605EB5-2774-3699-C3BE-204A4CFF287A}"/>
              </a:ext>
            </a:extLst>
          </p:cNvPr>
          <p:cNvSpPr>
            <a:spLocks/>
          </p:cNvSpPr>
          <p:nvPr/>
        </p:nvSpPr>
        <p:spPr>
          <a:xfrm>
            <a:off x="1009047" y="2114990"/>
            <a:ext cx="9799346" cy="4083643"/>
          </a:xfrm>
          <a:prstGeom prst="rect">
            <a:avLst/>
          </a:prstGeom>
        </p:spPr>
        <p:txBody>
          <a:bodyPr vert="horz" lIns="91440" tIns="45720" rIns="91440" bIns="45720" rtlCol="0" anchor="t">
            <a:normAutofit/>
          </a:bodyPr>
          <a:lstStyle/>
          <a:p>
            <a:pPr marL="447485" indent="-447485" defTabSz="795528">
              <a:spcAft>
                <a:spcPts val="600"/>
              </a:spcAft>
              <a:buAutoNum type="arabicPeriod"/>
            </a:pPr>
            <a:endParaRPr lang="en-US" sz="1566" kern="1200">
              <a:solidFill>
                <a:schemeClr val="tx1"/>
              </a:solidFill>
              <a:latin typeface="+mn-lt"/>
              <a:ea typeface="+mn-ea"/>
              <a:cs typeface="Calibri"/>
            </a:endParaRPr>
          </a:p>
          <a:p>
            <a:pPr marL="514350" indent="-514350">
              <a:spcAft>
                <a:spcPts val="600"/>
              </a:spcAft>
              <a:buAutoNum type="arabicPeriod"/>
            </a:pPr>
            <a:endParaRPr lang="en-US">
              <a:cs typeface="Calibri"/>
            </a:endParaRPr>
          </a:p>
        </p:txBody>
      </p:sp>
    </p:spTree>
    <p:extLst>
      <p:ext uri="{BB962C8B-B14F-4D97-AF65-F5344CB8AC3E}">
        <p14:creationId xmlns:p14="http://schemas.microsoft.com/office/powerpoint/2010/main" val="64613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2A133-FD5C-D217-FE52-C2BCA23D1977}"/>
              </a:ext>
            </a:extLst>
          </p:cNvPr>
          <p:cNvSpPr>
            <a:spLocks noGrp="1"/>
          </p:cNvSpPr>
          <p:nvPr>
            <p:ph type="title"/>
          </p:nvPr>
        </p:nvSpPr>
        <p:spPr>
          <a:xfrm>
            <a:off x="589560" y="856180"/>
            <a:ext cx="4560584" cy="1128068"/>
          </a:xfrm>
        </p:spPr>
        <p:txBody>
          <a:bodyPr anchor="ctr">
            <a:normAutofit/>
          </a:bodyPr>
          <a:lstStyle/>
          <a:p>
            <a:r>
              <a:rPr lang="en-US" sz="3700">
                <a:cs typeface="Calibri Light"/>
              </a:rPr>
              <a:t>NEURAL NETWORK – MODEL 3</a:t>
            </a:r>
            <a:endParaRPr lang="en-US" sz="3700"/>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CDC30C9-9185-1203-B962-66F6073BA91A}"/>
              </a:ext>
            </a:extLst>
          </p:cNvPr>
          <p:cNvSpPr>
            <a:spLocks noGrp="1"/>
          </p:cNvSpPr>
          <p:nvPr>
            <p:ph idx="1"/>
          </p:nvPr>
        </p:nvSpPr>
        <p:spPr>
          <a:xfrm>
            <a:off x="590719" y="2330505"/>
            <a:ext cx="4559425" cy="3979585"/>
          </a:xfrm>
        </p:spPr>
        <p:txBody>
          <a:bodyPr anchor="ctr">
            <a:normAutofit/>
          </a:bodyPr>
          <a:lstStyle/>
          <a:p>
            <a:pPr marL="514350" indent="-514350"/>
            <a:r>
              <a:rPr lang="en-US" sz="2000">
                <a:latin typeface="Arial"/>
                <a:cs typeface="Arial"/>
              </a:rPr>
              <a:t>For model 3, four variables named Tuition fees up to date, scholarship holder, curricular units 1st semester approved and curricular units 2nd semester approved were used to show the neural network graph of the model</a:t>
            </a:r>
          </a:p>
          <a:p>
            <a:r>
              <a:rPr lang="en-US" sz="2000">
                <a:cs typeface="Calibri"/>
              </a:rPr>
              <a:t>This neural network consists of one layer 10 neurons.</a:t>
            </a:r>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network&#10;&#10;Description automatically generated">
            <a:extLst>
              <a:ext uri="{FF2B5EF4-FFF2-40B4-BE49-F238E27FC236}">
                <a16:creationId xmlns:a16="http://schemas.microsoft.com/office/drawing/2014/main" id="{D1724732-321F-0B22-48C4-929A839C78BC}"/>
              </a:ext>
            </a:extLst>
          </p:cNvPr>
          <p:cNvPicPr>
            <a:picLocks noChangeAspect="1"/>
          </p:cNvPicPr>
          <p:nvPr/>
        </p:nvPicPr>
        <p:blipFill rotWithShape="1">
          <a:blip r:embed="rId2"/>
          <a:srcRect r="5097" b="3"/>
          <a:stretch/>
        </p:blipFill>
        <p:spPr>
          <a:xfrm>
            <a:off x="5977788" y="799352"/>
            <a:ext cx="5425410" cy="5259296"/>
          </a:xfrm>
          <a:prstGeom prst="rect">
            <a:avLst/>
          </a:prstGeom>
        </p:spPr>
      </p:pic>
    </p:spTree>
    <p:extLst>
      <p:ext uri="{BB962C8B-B14F-4D97-AF65-F5344CB8AC3E}">
        <p14:creationId xmlns:p14="http://schemas.microsoft.com/office/powerpoint/2010/main" val="39654855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Predicting students' dropout and academic success rates </vt:lpstr>
      <vt:lpstr>INTRODUCTION</vt:lpstr>
      <vt:lpstr>BACKGROUND OF THE STUDY</vt:lpstr>
      <vt:lpstr>NEURAL NETWORK FULL MODEL</vt:lpstr>
      <vt:lpstr>FULL MODEL – CLASSIFICATION MATRIX</vt:lpstr>
      <vt:lpstr>MODEL 2 – CLASSIFICATION MATRIX</vt:lpstr>
      <vt:lpstr>NEURAL NETWORK – MODEL 2</vt:lpstr>
      <vt:lpstr>MODEL 3 – CLASSIFICATION MATRIX</vt:lpstr>
      <vt:lpstr>NEURAL NETWORK – MODEL 3</vt:lpstr>
      <vt:lpstr>MODEL 4 – CLASSIFICATION MATRIX</vt:lpstr>
      <vt:lpstr>NEURAL NETWORK – MODEL 4</vt:lpstr>
      <vt:lpstr>MODEL COMPARISON</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210</cp:revision>
  <dcterms:created xsi:type="dcterms:W3CDTF">2023-10-30T16:40:38Z</dcterms:created>
  <dcterms:modified xsi:type="dcterms:W3CDTF">2023-12-06T19:36:21Z</dcterms:modified>
</cp:coreProperties>
</file>