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03546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07092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10638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14184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17731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421277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824823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228369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7" d="100"/>
          <a:sy n="37" d="100"/>
        </p:scale>
        <p:origin x="-272" y="1488"/>
      </p:cViewPr>
      <p:guideLst>
        <p:guide orient="horz" pos="1036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0226042"/>
            <a:ext cx="4352544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8653760"/>
            <a:ext cx="358444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6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901540" y="6324600"/>
            <a:ext cx="64514733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39576" y="6324600"/>
            <a:ext cx="192708527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8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1153122"/>
            <a:ext cx="43525440" cy="6537960"/>
          </a:xfrm>
        </p:spPr>
        <p:txBody>
          <a:bodyPr anchor="t"/>
          <a:lstStyle>
            <a:lvl1pPr algn="l">
              <a:defRPr sz="2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3952225"/>
            <a:ext cx="43525440" cy="7200898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403546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07092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1063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1418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0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39573" y="36865560"/>
            <a:ext cx="128611627" cy="10427970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04643" y="36865560"/>
            <a:ext cx="128611633" cy="10427970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368542"/>
            <a:ext cx="22625053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0439400"/>
            <a:ext cx="22625053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7368542"/>
            <a:ext cx="22633940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439400"/>
            <a:ext cx="22633940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310640"/>
            <a:ext cx="16846553" cy="5577840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310643"/>
            <a:ext cx="28625800" cy="28094942"/>
          </a:xfrm>
        </p:spPr>
        <p:txBody>
          <a:bodyPr/>
          <a:lstStyle>
            <a:lvl1pPr>
              <a:defRPr sz="16800"/>
            </a:lvl1pPr>
            <a:lvl2pPr>
              <a:defRPr sz="14700"/>
            </a:lvl2pPr>
            <a:lvl3pPr>
              <a:defRPr sz="126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6888483"/>
            <a:ext cx="16846553" cy="22517102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3042880"/>
            <a:ext cx="30723840" cy="2720342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2941320"/>
            <a:ext cx="30723840" cy="19751040"/>
          </a:xfrm>
        </p:spPr>
        <p:txBody>
          <a:bodyPr/>
          <a:lstStyle>
            <a:lvl1pPr marL="0" indent="0">
              <a:buNone/>
              <a:defRPr sz="16800"/>
            </a:lvl1pPr>
            <a:lvl2pPr marL="2403546" indent="0">
              <a:buNone/>
              <a:defRPr sz="14700"/>
            </a:lvl2pPr>
            <a:lvl3pPr marL="4807092" indent="0">
              <a:buNone/>
              <a:defRPr sz="12600"/>
            </a:lvl3pPr>
            <a:lvl4pPr marL="7210638" indent="0">
              <a:buNone/>
              <a:defRPr sz="10500"/>
            </a:lvl4pPr>
            <a:lvl5pPr marL="9614184" indent="0">
              <a:buNone/>
              <a:defRPr sz="10500"/>
            </a:lvl5pPr>
            <a:lvl6pPr marL="12017731" indent="0">
              <a:buNone/>
              <a:defRPr sz="10500"/>
            </a:lvl6pPr>
            <a:lvl7pPr marL="14421277" indent="0">
              <a:buNone/>
              <a:defRPr sz="10500"/>
            </a:lvl7pPr>
            <a:lvl8pPr marL="16824823" indent="0">
              <a:buNone/>
              <a:defRPr sz="10500"/>
            </a:lvl8pPr>
            <a:lvl9pPr marL="19228369" indent="0">
              <a:buNone/>
              <a:defRPr sz="10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5763222"/>
            <a:ext cx="30723840" cy="3863338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  <a:prstGeom prst="rect">
            <a:avLst/>
          </a:prstGeom>
        </p:spPr>
        <p:txBody>
          <a:bodyPr vert="horz" lIns="480709" tIns="240355" rIns="480709" bIns="2403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680963"/>
            <a:ext cx="46085760" cy="21724622"/>
          </a:xfrm>
          <a:prstGeom prst="rect">
            <a:avLst/>
          </a:prstGeom>
        </p:spPr>
        <p:txBody>
          <a:bodyPr vert="horz" lIns="480709" tIns="240355" rIns="480709" bIns="2403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E30B-578F-1D4A-AD84-326CEED407FE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0510482"/>
            <a:ext cx="162153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03546" rtl="0" eaLnBrk="1" latinLnBrk="0" hangingPunct="1">
        <a:spcBef>
          <a:spcPct val="0"/>
        </a:spcBef>
        <a:buNone/>
        <a:defRPr sz="2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660" indent="-1802660" algn="l" defTabSz="2403546" rtl="0" eaLnBrk="1" latinLnBrk="0" hangingPunct="1">
        <a:spcBef>
          <a:spcPct val="20000"/>
        </a:spcBef>
        <a:buFont typeface="Arial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762" indent="-1502216" algn="l" defTabSz="2403546" rtl="0" eaLnBrk="1" latinLnBrk="0" hangingPunct="1">
        <a:spcBef>
          <a:spcPct val="20000"/>
        </a:spcBef>
        <a:buFont typeface="Arial"/>
        <a:buChar char="–"/>
        <a:defRPr sz="14700" kern="1200">
          <a:solidFill>
            <a:schemeClr val="tx1"/>
          </a:solidFill>
          <a:latin typeface="+mn-lt"/>
          <a:ea typeface="+mn-ea"/>
          <a:cs typeface="+mn-cs"/>
        </a:defRPr>
      </a:lvl2pPr>
      <a:lvl3pPr marL="6008865" indent="-1201773" algn="l" defTabSz="2403546" rtl="0" eaLnBrk="1" latinLnBrk="0" hangingPunct="1">
        <a:spcBef>
          <a:spcPct val="20000"/>
        </a:spcBef>
        <a:buFont typeface="Arial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11" indent="-1201773" algn="l" defTabSz="2403546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5958" indent="-1201773" algn="l" defTabSz="2403546" rtl="0" eaLnBrk="1" latinLnBrk="0" hangingPunct="1">
        <a:spcBef>
          <a:spcPct val="20000"/>
        </a:spcBef>
        <a:buFont typeface="Arial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219504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3050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6596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0142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546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7092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10638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14184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731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421277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4823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8369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4173200" y="18380988"/>
            <a:ext cx="22860000" cy="13990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173200" y="4086225"/>
            <a:ext cx="22860000" cy="13990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71513"/>
            <a:ext cx="51206400" cy="291623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4806950"/>
            <a:endParaRPr lang="en-US">
              <a:latin typeface="Candara" charset="0"/>
            </a:endParaRPr>
          </a:p>
        </p:txBody>
      </p:sp>
      <p:sp>
        <p:nvSpPr>
          <p:cNvPr id="5" name="Text Box 72"/>
          <p:cNvSpPr txBox="1">
            <a:spLocks noChangeArrowheads="1"/>
          </p:cNvSpPr>
          <p:nvPr/>
        </p:nvSpPr>
        <p:spPr bwMode="auto">
          <a:xfrm>
            <a:off x="420186" y="4086225"/>
            <a:ext cx="13254585" cy="772929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xtLst/>
        </p:spPr>
        <p:txBody>
          <a:bodyPr wrap="square" lIns="274320" tIns="274320" rIns="274320" bIns="274320">
            <a:spAutoFit/>
          </a:bodyPr>
          <a:lstStyle>
            <a:lvl1pPr defTabSz="4703763">
              <a:defRPr sz="15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703763">
              <a:defRPr sz="13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703763">
              <a:defRPr sz="11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703763"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703763"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GB" sz="4800" b="1" dirty="0" smtClean="0">
                <a:latin typeface="Lucida Sans" charset="0"/>
              </a:rPr>
              <a:t>Introduction</a:t>
            </a:r>
          </a:p>
          <a:p>
            <a:pPr>
              <a:lnSpc>
                <a:spcPct val="110000"/>
              </a:lnSpc>
              <a:defRPr/>
            </a:pPr>
            <a:endParaRPr lang="en-GB" sz="2000" b="1" dirty="0" smtClean="0">
              <a:latin typeface="Arial" charset="0"/>
              <a:cs typeface="Arial" charset="0"/>
            </a:endParaRPr>
          </a:p>
          <a:p>
            <a:pPr marL="225425" indent="-225425">
              <a:lnSpc>
                <a:spcPct val="110000"/>
              </a:lnSpc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3200" dirty="0">
                <a:latin typeface="Arial" charset="0"/>
                <a:cs typeface="Arial" charset="0"/>
              </a:rPr>
              <a:t>Psychologists have started using metrics based on test statistics or p-values to infer the evidential value of published research findings</a:t>
            </a:r>
            <a:r>
              <a:rPr lang="en-GB" sz="3200" dirty="0" smtClean="0">
                <a:latin typeface="Arial" charset="0"/>
                <a:cs typeface="Arial" charset="0"/>
              </a:rPr>
              <a:t>.</a:t>
            </a:r>
          </a:p>
          <a:p>
            <a:pPr marL="225425" indent="-225425">
              <a:lnSpc>
                <a:spcPct val="110000"/>
              </a:lnSpc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3200" dirty="0" smtClean="0">
                <a:latin typeface="Arial" charset="0"/>
                <a:cs typeface="Arial" charset="0"/>
              </a:rPr>
              <a:t>At </a:t>
            </a:r>
            <a:r>
              <a:rPr lang="en-GB" sz="3200" dirty="0">
                <a:latin typeface="Arial" charset="0"/>
                <a:cs typeface="Arial" charset="0"/>
              </a:rPr>
              <a:t>the same time, large-scale replication projects (e.g., Many </a:t>
            </a:r>
            <a:r>
              <a:rPr lang="en-GB" sz="3200" dirty="0" smtClean="0">
                <a:latin typeface="Arial" charset="0"/>
                <a:cs typeface="Arial" charset="0"/>
              </a:rPr>
              <a:t>Labs</a:t>
            </a:r>
            <a:r>
              <a:rPr lang="en-GB" sz="3200" baseline="30000" dirty="0" smtClean="0">
                <a:latin typeface="Arial" charset="0"/>
                <a:cs typeface="Arial" charset="0"/>
              </a:rPr>
              <a:t>1,2</a:t>
            </a:r>
            <a:r>
              <a:rPr lang="en-GB" sz="3200" dirty="0" smtClean="0">
                <a:latin typeface="Arial" charset="0"/>
                <a:cs typeface="Arial" charset="0"/>
              </a:rPr>
              <a:t>, Reproducibility Project: Psychology</a:t>
            </a:r>
            <a:r>
              <a:rPr lang="en-GB" sz="3200" baseline="30000" dirty="0" smtClean="0">
                <a:latin typeface="Arial" charset="0"/>
                <a:cs typeface="Arial" charset="0"/>
              </a:rPr>
              <a:t>3</a:t>
            </a:r>
            <a:r>
              <a:rPr lang="en-GB" sz="3200" dirty="0" smtClean="0">
                <a:latin typeface="Arial" charset="0"/>
                <a:cs typeface="Arial" charset="0"/>
              </a:rPr>
              <a:t>) </a:t>
            </a:r>
            <a:r>
              <a:rPr lang="en-GB" sz="3200" dirty="0">
                <a:latin typeface="Arial" charset="0"/>
                <a:cs typeface="Arial" charset="0"/>
              </a:rPr>
              <a:t>have tested the large-scale </a:t>
            </a:r>
            <a:r>
              <a:rPr lang="en-GB" sz="3200" dirty="0" err="1">
                <a:latin typeface="Arial" charset="0"/>
                <a:cs typeface="Arial" charset="0"/>
              </a:rPr>
              <a:t>replicability</a:t>
            </a:r>
            <a:r>
              <a:rPr lang="en-GB" sz="3200" dirty="0">
                <a:latin typeface="Arial" charset="0"/>
                <a:cs typeface="Arial" charset="0"/>
              </a:rPr>
              <a:t> of psychological </a:t>
            </a:r>
            <a:r>
              <a:rPr lang="en-GB" sz="3200" dirty="0" smtClean="0">
                <a:latin typeface="Arial" charset="0"/>
                <a:cs typeface="Arial" charset="0"/>
              </a:rPr>
              <a:t>research.</a:t>
            </a:r>
          </a:p>
          <a:p>
            <a:pPr marL="225425" indent="-225425">
              <a:lnSpc>
                <a:spcPct val="110000"/>
              </a:lnSpc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3200" dirty="0" smtClean="0">
                <a:latin typeface="Arial" charset="0"/>
                <a:cs typeface="Arial" charset="0"/>
              </a:rPr>
              <a:t>Using data from Many Labs 1 and 3, this study examines whether paper-level metrics predict replication results. </a:t>
            </a: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endParaRPr lang="en-GB" sz="3200" dirty="0" smtClean="0">
              <a:latin typeface="Arial" charset="0"/>
              <a:cs typeface="Arial" charset="0"/>
            </a:endParaRPr>
          </a:p>
          <a:p>
            <a:pPr marL="225425" indent="-225425">
              <a:lnSpc>
                <a:spcPct val="110000"/>
              </a:lnSpc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3200" b="1" dirty="0" smtClean="0">
                <a:latin typeface="Arial" charset="0"/>
                <a:cs typeface="Arial" charset="0"/>
              </a:rPr>
              <a:t>Research Question:</a:t>
            </a:r>
            <a:r>
              <a:rPr lang="en-GB" sz="3200" dirty="0">
                <a:latin typeface="Arial" charset="0"/>
                <a:cs typeface="Arial" charset="0"/>
              </a:rPr>
              <a:t> Is it possible to </a:t>
            </a:r>
            <a:r>
              <a:rPr lang="en-GB" sz="3200" dirty="0" smtClean="0">
                <a:latin typeface="Arial" charset="0"/>
                <a:cs typeface="Arial" charset="0"/>
              </a:rPr>
              <a:t>predict from </a:t>
            </a:r>
            <a:r>
              <a:rPr lang="en-GB" sz="3200" dirty="0">
                <a:latin typeface="Arial" charset="0"/>
                <a:cs typeface="Arial" charset="0"/>
              </a:rPr>
              <a:t>a paper’s statistics whether </a:t>
            </a:r>
            <a:r>
              <a:rPr lang="en-GB" sz="3200" dirty="0" smtClean="0">
                <a:latin typeface="Arial" charset="0"/>
                <a:cs typeface="Arial" charset="0"/>
              </a:rPr>
              <a:t>or </a:t>
            </a:r>
            <a:r>
              <a:rPr lang="en-GB" sz="3200" dirty="0">
                <a:latin typeface="Arial" charset="0"/>
                <a:cs typeface="Arial" charset="0"/>
              </a:rPr>
              <a:t>how </a:t>
            </a:r>
            <a:r>
              <a:rPr lang="en-GB" sz="3200" dirty="0" smtClean="0">
                <a:latin typeface="Arial" charset="0"/>
                <a:cs typeface="Arial" charset="0"/>
              </a:rPr>
              <a:t>well </a:t>
            </a:r>
            <a:r>
              <a:rPr lang="en-GB" sz="3200" dirty="0">
                <a:latin typeface="Arial" charset="0"/>
                <a:cs typeface="Arial" charset="0"/>
              </a:rPr>
              <a:t>its effects will replicate</a:t>
            </a:r>
            <a:r>
              <a:rPr lang="en-GB" sz="3200" dirty="0" smtClean="0"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6" name="Text Box 74"/>
          <p:cNvSpPr txBox="1">
            <a:spLocks noChangeArrowheads="1"/>
          </p:cNvSpPr>
          <p:nvPr/>
        </p:nvSpPr>
        <p:spPr bwMode="auto">
          <a:xfrm>
            <a:off x="436609" y="12603467"/>
            <a:ext cx="13238162" cy="166630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/>
        </p:spPr>
        <p:txBody>
          <a:bodyPr wrap="square" lIns="274320" tIns="274320" rIns="274320" bIns="274320" spcCol="1188720">
            <a:spAutoFit/>
          </a:bodyPr>
          <a:lstStyle>
            <a:lvl1pPr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200150" indent="-4572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GB" sz="4800" b="1" dirty="0" smtClean="0">
                <a:solidFill>
                  <a:srgbClr val="000000"/>
                </a:solidFill>
                <a:latin typeface="Lucida Sans"/>
                <a:cs typeface="Lucida Sans"/>
              </a:rPr>
              <a:t>Method</a:t>
            </a:r>
            <a:endParaRPr lang="en-GB" sz="1400" b="1" dirty="0" smtClean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endParaRPr lang="en-US" sz="32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SzPct val="60000"/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Sample: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Original papers reporting effects included in Many Labs 1 and 3 were used because of the availability of meta-analytic estimates of replication success. </a:t>
            </a:r>
          </a:p>
          <a:p>
            <a:pPr>
              <a:spcBef>
                <a:spcPts val="0"/>
              </a:spcBef>
              <a:spcAft>
                <a:spcPts val="1200"/>
              </a:spcAft>
              <a:buSzPct val="60000"/>
              <a:defRPr/>
            </a:pP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Only papers that reported sufficient information to calculate the appropriate metrics were included in each analysis.</a:t>
            </a:r>
          </a:p>
          <a:p>
            <a:pPr>
              <a:spcBef>
                <a:spcPts val="0"/>
              </a:spcBef>
              <a:spcAft>
                <a:spcPts val="1200"/>
              </a:spcAft>
              <a:buSzPct val="60000"/>
              <a:defRPr/>
            </a:pPr>
            <a:endParaRPr lang="en-US" sz="3200" b="1" dirty="0" smtClean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SzPct val="60000"/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Predictors: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Using the p-checker app, six predictors were estimated for each original paper, based on tests of critical hypotheses, as recommended by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Simonsohn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, Nelson, &amp; Simmons</a:t>
            </a:r>
            <a:r>
              <a:rPr lang="en-US" sz="3200" baseline="30000" dirty="0" smtClean="0">
                <a:solidFill>
                  <a:srgbClr val="000000"/>
                </a:solidFill>
                <a:cs typeface="Arial" charset="0"/>
              </a:rPr>
              <a:t>4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i="1" dirty="0" smtClean="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-Curve: Evidential Value: 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est statistic (</a:t>
            </a:r>
            <a:r>
              <a:rPr lang="en-US" sz="3200" i="1" dirty="0" smtClean="0">
                <a:solidFill>
                  <a:srgbClr val="000000"/>
                </a:solidFill>
                <a:cs typeface="Arial" charset="0"/>
              </a:rPr>
              <a:t>z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) for evidential value of a set of studies based on </a:t>
            </a:r>
            <a:r>
              <a:rPr lang="en-US" sz="3200" i="1" dirty="0" smtClean="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-values</a:t>
            </a:r>
            <a:r>
              <a:rPr lang="en-US" sz="3200" baseline="30000" dirty="0" smtClean="0">
                <a:solidFill>
                  <a:srgbClr val="000000"/>
                </a:solidFill>
                <a:cs typeface="Arial" charset="0"/>
              </a:rPr>
              <a:t>5</a:t>
            </a:r>
            <a:endParaRPr lang="en-US" sz="3200" dirty="0" smtClean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i="1" dirty="0" smtClean="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3200" b="1" dirty="0">
                <a:solidFill>
                  <a:srgbClr val="000000"/>
                </a:solidFill>
                <a:cs typeface="Arial" charset="0"/>
              </a:rPr>
              <a:t>-Curve: </a:t>
            </a: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Lacks Evidential </a:t>
            </a:r>
            <a:r>
              <a:rPr lang="en-US" sz="3200" b="1" dirty="0">
                <a:solidFill>
                  <a:srgbClr val="000000"/>
                </a:solidFill>
                <a:cs typeface="Arial" charset="0"/>
              </a:rPr>
              <a:t>Value: 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est 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statistic (</a:t>
            </a:r>
            <a:r>
              <a:rPr lang="en-US" sz="3200" i="1" dirty="0">
                <a:solidFill>
                  <a:srgbClr val="000000"/>
                </a:solidFill>
                <a:cs typeface="Arial" charset="0"/>
              </a:rPr>
              <a:t>z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) for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evidential 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value of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a set 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of studies based on </a:t>
            </a:r>
            <a:r>
              <a:rPr lang="en-US" sz="3200" i="1" dirty="0" smtClean="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values</a:t>
            </a:r>
            <a:r>
              <a:rPr lang="en-US" sz="3200" baseline="30000" dirty="0" smtClean="0">
                <a:solidFill>
                  <a:srgbClr val="000000"/>
                </a:solidFill>
                <a:cs typeface="Arial" charset="0"/>
              </a:rPr>
              <a:t>5</a:t>
            </a:r>
            <a:endParaRPr lang="en-US" sz="3200" dirty="0" smtClean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R-Index: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Based on the difference between the expected and actual number of significant results</a:t>
            </a:r>
            <a:r>
              <a:rPr lang="en-US" sz="3200" baseline="30000" dirty="0" smtClean="0">
                <a:solidFill>
                  <a:srgbClr val="000000"/>
                </a:solidFill>
                <a:cs typeface="Arial" charset="0"/>
              </a:rPr>
              <a:t>6</a:t>
            </a:r>
            <a:endParaRPr lang="en-US" sz="3200" dirty="0" smtClean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Test of Insufficient Variance (TIVA):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The variance in the converted </a:t>
            </a:r>
            <a:r>
              <a:rPr lang="en-US" sz="3200" i="1" dirty="0" smtClean="0">
                <a:solidFill>
                  <a:srgbClr val="000000"/>
                </a:solidFill>
                <a:cs typeface="Arial" charset="0"/>
              </a:rPr>
              <a:t>z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-scores of test statistics</a:t>
            </a:r>
            <a:r>
              <a:rPr lang="en-US" sz="3200" baseline="30000" dirty="0" smtClean="0">
                <a:solidFill>
                  <a:srgbClr val="000000"/>
                </a:solidFill>
                <a:cs typeface="Arial" charset="0"/>
              </a:rPr>
              <a:t>7</a:t>
            </a:r>
            <a:endParaRPr lang="en-US" sz="3200" dirty="0" smtClean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Correlation Between Effect Size and </a:t>
            </a:r>
            <a:r>
              <a:rPr lang="en-US" sz="3200" b="1" i="1" dirty="0" smtClean="0">
                <a:solidFill>
                  <a:srgbClr val="000000"/>
                </a:solidFill>
                <a:cs typeface="Arial" charset="0"/>
              </a:rPr>
              <a:t>N</a:t>
            </a: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Pearson correlation between the observed effect sizes and sample sizes in a paper</a:t>
            </a: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N-Pact Factor: 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M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edian sample size for included tests</a:t>
            </a:r>
            <a:r>
              <a:rPr lang="en-US" sz="3200" baseline="30000" dirty="0">
                <a:solidFill>
                  <a:srgbClr val="000000"/>
                </a:solidFill>
                <a:cs typeface="Arial" charset="0"/>
              </a:rPr>
              <a:t>8</a:t>
            </a:r>
            <a:endParaRPr lang="en-US" sz="3200" dirty="0" smtClean="0">
              <a:solidFill>
                <a:srgbClr val="000000"/>
              </a:solidFill>
              <a:cs typeface="Arial" charset="0"/>
            </a:endParaRPr>
          </a:p>
          <a:p>
            <a:pPr marL="412750">
              <a:spcBef>
                <a:spcPts val="0"/>
              </a:spcBef>
              <a:spcAft>
                <a:spcPts val="1200"/>
              </a:spcAft>
              <a:buSzPct val="60000"/>
              <a:tabLst>
                <a:tab pos="1201738" algn="l"/>
              </a:tabLst>
              <a:defRPr/>
            </a:pPr>
            <a:endParaRPr lang="en-US" sz="3200" b="1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SzPct val="60000"/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Outcomes: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Replication outcomes were operationalized in two ways:</a:t>
            </a:r>
            <a:endParaRPr lang="en-US" sz="3200" b="1" dirty="0" smtClean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Difference in Effect Size (continuous):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The difference between the original and replication effects, scaled to Cohen’s </a:t>
            </a:r>
            <a:r>
              <a:rPr lang="en-US" sz="3200" i="1" dirty="0" smtClean="0">
                <a:solidFill>
                  <a:srgbClr val="000000"/>
                </a:solidFill>
                <a:cs typeface="Arial" charset="0"/>
              </a:rPr>
              <a:t>d</a:t>
            </a:r>
            <a:endParaRPr lang="en-US" sz="3200" dirty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Replication Success (dichotomous):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Whether </a:t>
            </a:r>
            <a:r>
              <a:rPr lang="en-US" sz="3200" smtClean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sz="3200" smtClean="0">
                <a:solidFill>
                  <a:srgbClr val="000000"/>
                </a:solidFill>
                <a:cs typeface="Arial" charset="0"/>
              </a:rPr>
              <a:t>weighted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estimate of the effect size was </a:t>
            </a:r>
            <a:r>
              <a:rPr lang="en-US" sz="3200" smtClean="0">
                <a:solidFill>
                  <a:srgbClr val="000000"/>
                </a:solidFill>
                <a:cs typeface="Arial" charset="0"/>
              </a:rPr>
              <a:t>significant </a:t>
            </a:r>
            <a:r>
              <a:rPr lang="en-US" sz="3200" smtClean="0">
                <a:solidFill>
                  <a:srgbClr val="000000"/>
                </a:solidFill>
                <a:cs typeface="Arial" charset="0"/>
              </a:rPr>
              <a:t>at </a:t>
            </a:r>
            <a:r>
              <a:rPr lang="en-US" sz="3200" i="1" dirty="0" smtClean="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&lt; .05.</a:t>
            </a:r>
            <a:endParaRPr lang="en-US" sz="3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40815" y="436563"/>
            <a:ext cx="4076700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0165" tIns="235082" rIns="470165" bIns="235082" anchor="ctr"/>
          <a:lstStyle/>
          <a:p>
            <a:pPr algn="ctr" defTabSz="4806950"/>
            <a:r>
              <a:rPr lang="en-US" sz="8200" b="1" dirty="0" smtClean="0">
                <a:solidFill>
                  <a:srgbClr val="FF6600"/>
                </a:solidFill>
                <a:latin typeface="Lucida Sans" charset="0"/>
              </a:rPr>
              <a:t>Article Level Metrics and Many Labs Replication Outcomes</a:t>
            </a:r>
            <a:endParaRPr lang="en-US" sz="8200" b="1" dirty="0">
              <a:solidFill>
                <a:srgbClr val="FF6600"/>
              </a:solidFill>
              <a:latin typeface="Lucida Sans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989069" y="2048062"/>
            <a:ext cx="1927049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ucida Sans" charset="0"/>
              </a:rPr>
              <a:t>Erika Salomon (</a:t>
            </a:r>
            <a:r>
              <a:rPr lang="en-US" sz="4400" dirty="0" err="1">
                <a:solidFill>
                  <a:schemeClr val="bg1"/>
                </a:solidFill>
                <a:latin typeface="Lucida Sans" charset="0"/>
              </a:rPr>
              <a:t>ecsalomon@gmail.com</a:t>
            </a:r>
            <a:r>
              <a:rPr lang="en-US" sz="4400" dirty="0" smtClean="0">
                <a:solidFill>
                  <a:schemeClr val="bg1"/>
                </a:solidFill>
                <a:latin typeface="Lucida Sans" charset="0"/>
              </a:rPr>
              <a:t>)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Lucida Sans" charset="0"/>
              </a:rPr>
              <a:t>Department </a:t>
            </a:r>
            <a:r>
              <a:rPr lang="en-US" sz="4400" dirty="0">
                <a:solidFill>
                  <a:schemeClr val="bg1"/>
                </a:solidFill>
                <a:latin typeface="Lucida Sans" charset="0"/>
              </a:rPr>
              <a:t>of Psychology, University of Illinois at Urbana-Champaign </a:t>
            </a:r>
            <a:endParaRPr lang="en-US" sz="4400" dirty="0">
              <a:latin typeface="Lucida Sans" charset="0"/>
            </a:endParaRPr>
          </a:p>
        </p:txBody>
      </p:sp>
      <p:pic>
        <p:nvPicPr>
          <p:cNvPr id="9" name="Picture 1" descr="imark_pro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6" b="626"/>
          <a:stretch>
            <a:fillRect/>
          </a:stretch>
        </p:blipFill>
        <p:spPr bwMode="auto">
          <a:xfrm>
            <a:off x="687632" y="853235"/>
            <a:ext cx="19145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4" descr="imark_pro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" b="1013"/>
          <a:stretch>
            <a:fillRect/>
          </a:stretch>
        </p:blipFill>
        <p:spPr bwMode="auto">
          <a:xfrm>
            <a:off x="48741828" y="830263"/>
            <a:ext cx="19351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74"/>
          <p:cNvSpPr txBox="1">
            <a:spLocks noChangeArrowheads="1"/>
          </p:cNvSpPr>
          <p:nvPr/>
        </p:nvSpPr>
        <p:spPr bwMode="auto">
          <a:xfrm>
            <a:off x="37438833" y="23011476"/>
            <a:ext cx="13238162" cy="62909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0" tIns="274320" rIns="274320" bIns="274320">
            <a:spAutoFit/>
          </a:bodyPr>
          <a:lstStyle>
            <a:lvl1pPr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sz="4800" b="1" dirty="0" smtClean="0">
                <a:solidFill>
                  <a:srgbClr val="000000"/>
                </a:solidFill>
                <a:latin typeface="Lucida Sans" charset="0"/>
                <a:cs typeface="Lucida Sans" charset="0"/>
              </a:rPr>
              <a:t>Conclusions</a:t>
            </a:r>
          </a:p>
          <a:p>
            <a:endParaRPr lang="en-GB" sz="3200" b="1" dirty="0" smtClean="0"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3200" b="1" dirty="0" smtClean="0">
                <a:cs typeface="Arial" charset="0"/>
              </a:rPr>
              <a:t>Reporting practices should be improved </a:t>
            </a:r>
            <a:r>
              <a:rPr lang="en-GB" sz="3200" dirty="0" smtClean="0">
                <a:cs typeface="Arial" charset="0"/>
              </a:rPr>
              <a:t>so that papers consistently report information needed for meta-analytic and meta-scientific research (e.g., cell sizes, effect sizes, full model details).</a:t>
            </a:r>
          </a:p>
          <a:p>
            <a:endParaRPr lang="en-GB" sz="3200" dirty="0" smtClean="0"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3200" b="1" dirty="0" smtClean="0">
                <a:cs typeface="Arial" charset="0"/>
              </a:rPr>
              <a:t>Researchers should exercise caution in making inferences from metrics based on single papers or small sets of studies.</a:t>
            </a:r>
          </a:p>
          <a:p>
            <a:pPr marL="457200" indent="-457200">
              <a:buFont typeface="Arial"/>
              <a:buChar char="•"/>
            </a:pPr>
            <a:endParaRPr lang="en-GB" sz="3200" b="1" dirty="0" smtClean="0"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3200" b="1" dirty="0" smtClean="0">
                <a:cs typeface="Arial" charset="0"/>
              </a:rPr>
              <a:t>P-curve may show promise</a:t>
            </a:r>
            <a:r>
              <a:rPr lang="en-GB" sz="3200" dirty="0" smtClean="0">
                <a:cs typeface="Arial" charset="0"/>
              </a:rPr>
              <a:t> in predicting replication outcomes but is far from definitive when used on single papers.</a:t>
            </a:r>
            <a:endParaRPr lang="en-GB" sz="3200" b="1" dirty="0">
              <a:cs typeface="Arial" charset="0"/>
            </a:endParaRPr>
          </a:p>
        </p:txBody>
      </p:sp>
      <p:sp>
        <p:nvSpPr>
          <p:cNvPr id="30" name="Text Box 72"/>
          <p:cNvSpPr txBox="1">
            <a:spLocks noChangeArrowheads="1"/>
          </p:cNvSpPr>
          <p:nvPr/>
        </p:nvSpPr>
        <p:spPr bwMode="auto">
          <a:xfrm>
            <a:off x="37422406" y="4086225"/>
            <a:ext cx="13254585" cy="78647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xtLst/>
        </p:spPr>
        <p:txBody>
          <a:bodyPr wrap="square" lIns="274320" tIns="274320" rIns="274320" bIns="274320">
            <a:spAutoFit/>
          </a:bodyPr>
          <a:lstStyle>
            <a:lvl1pPr defTabSz="4703763">
              <a:defRPr sz="15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703763">
              <a:defRPr sz="13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703763">
              <a:defRPr sz="11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703763"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703763"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GB" sz="4800" b="1" dirty="0" smtClean="0">
                <a:latin typeface="Lucida Sans" charset="0"/>
              </a:rPr>
              <a:t>Results</a:t>
            </a:r>
          </a:p>
          <a:p>
            <a:pPr>
              <a:lnSpc>
                <a:spcPct val="110000"/>
              </a:lnSpc>
              <a:defRPr/>
            </a:pPr>
            <a:endParaRPr lang="en-GB" sz="2000" b="1" dirty="0" smtClean="0">
              <a:latin typeface="Arial" charset="0"/>
              <a:cs typeface="Arial" charset="0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en-GB" sz="3600" b="1" dirty="0" smtClean="0">
                <a:latin typeface="Arial" charset="0"/>
                <a:cs typeface="Arial" charset="0"/>
              </a:rPr>
              <a:t>Difference in Effect Size</a:t>
            </a: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en-GB" sz="3200" b="1" dirty="0" smtClean="0">
                <a:latin typeface="Arial" charset="0"/>
                <a:cs typeface="Arial" charset="0"/>
              </a:rPr>
              <a:t>Table 1 </a:t>
            </a:r>
            <a:r>
              <a:rPr lang="en-GB" sz="3200" dirty="0" smtClean="0">
                <a:latin typeface="Arial" charset="0"/>
                <a:cs typeface="Arial" charset="0"/>
              </a:rPr>
              <a:t>presents correlations between the predictor variables and the difference in effect size between original and replication results. </a:t>
            </a:r>
            <a:r>
              <a:rPr lang="en-GB" sz="3200" b="1" dirty="0" smtClean="0">
                <a:latin typeface="Arial" charset="0"/>
                <a:cs typeface="Arial" charset="0"/>
              </a:rPr>
              <a:t>None of the relationships reached significance at </a:t>
            </a:r>
            <a:r>
              <a:rPr lang="en-GB" sz="3200" b="1" i="1" dirty="0" smtClean="0">
                <a:latin typeface="Arial" charset="0"/>
                <a:cs typeface="Arial" charset="0"/>
              </a:rPr>
              <a:t>p</a:t>
            </a:r>
            <a:r>
              <a:rPr lang="en-GB" sz="3200" b="1" dirty="0" smtClean="0">
                <a:latin typeface="Arial" charset="0"/>
                <a:cs typeface="Arial" charset="0"/>
              </a:rPr>
              <a:t> &lt; .05. </a:t>
            </a:r>
            <a:r>
              <a:rPr lang="en-GB" sz="3200" dirty="0" smtClean="0">
                <a:latin typeface="Arial" charset="0"/>
                <a:cs typeface="Arial" charset="0"/>
              </a:rPr>
              <a:t>However, </a:t>
            </a:r>
            <a:r>
              <a:rPr lang="en-GB" sz="3200" b="1" dirty="0" smtClean="0">
                <a:latin typeface="Arial" charset="0"/>
                <a:cs typeface="Arial" charset="0"/>
              </a:rPr>
              <a:t>Figure 1</a:t>
            </a:r>
            <a:r>
              <a:rPr lang="en-GB" sz="3200" dirty="0">
                <a:latin typeface="Arial" charset="0"/>
                <a:cs typeface="Arial" charset="0"/>
              </a:rPr>
              <a:t> </a:t>
            </a:r>
            <a:r>
              <a:rPr lang="en-GB" sz="3200" dirty="0" smtClean="0">
                <a:latin typeface="Arial" charset="0"/>
                <a:cs typeface="Arial" charset="0"/>
              </a:rPr>
              <a:t>shows restricted range among many predictors.</a:t>
            </a: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endParaRPr lang="en-GB" sz="3200" dirty="0">
              <a:latin typeface="Arial" charset="0"/>
              <a:cs typeface="Arial" charset="0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en-GB" sz="3600" b="1" dirty="0" smtClean="0">
                <a:latin typeface="Arial" charset="0"/>
                <a:cs typeface="Arial" charset="0"/>
              </a:rPr>
              <a:t>Replication Success</a:t>
            </a:r>
            <a:endParaRPr lang="en-GB" sz="3600" dirty="0" smtClean="0">
              <a:latin typeface="Arial" charset="0"/>
              <a:cs typeface="Arial" charset="0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en-GB" sz="3200" b="1" dirty="0" smtClean="0">
                <a:latin typeface="Arial" charset="0"/>
                <a:cs typeface="Arial" charset="0"/>
              </a:rPr>
              <a:t>Table 2 </a:t>
            </a:r>
            <a:r>
              <a:rPr lang="en-GB" sz="3200" dirty="0" smtClean="0">
                <a:latin typeface="Arial" charset="0"/>
                <a:cs typeface="Arial" charset="0"/>
              </a:rPr>
              <a:t>presents logistic regression coefficients from models predicting success from each of the predictors. </a:t>
            </a:r>
            <a:r>
              <a:rPr lang="en-GB" sz="3200" b="1" dirty="0" smtClean="0">
                <a:latin typeface="Arial" charset="0"/>
                <a:cs typeface="Arial" charset="0"/>
              </a:rPr>
              <a:t>Figure 2</a:t>
            </a:r>
            <a:r>
              <a:rPr lang="en-GB" sz="3200" dirty="0" smtClean="0">
                <a:latin typeface="Arial" charset="0"/>
                <a:cs typeface="Arial" charset="0"/>
              </a:rPr>
              <a:t> shows the predicted probability of successful replication from each model.</a:t>
            </a:r>
            <a:endParaRPr lang="en-GB" sz="3200" b="1" dirty="0" smtClean="0">
              <a:latin typeface="Arial" charset="0"/>
              <a:cs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0186" y="30019895"/>
            <a:ext cx="13238162" cy="2351413"/>
            <a:chOff x="37438837" y="30019895"/>
            <a:chExt cx="13238162" cy="2351413"/>
          </a:xfrm>
        </p:grpSpPr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37438837" y="30019895"/>
              <a:ext cx="13238162" cy="23514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274320" tIns="274320" rIns="274320" bIns="274320">
              <a:spAutoFit/>
            </a:bodyPr>
            <a:lstStyle>
              <a:lvl1pPr defTabSz="4703763" eaLnBrk="0" hangingPunct="0"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703763" eaLnBrk="0" hangingPunct="0"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703763" eaLnBrk="0" hangingPunct="0"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703763" eaLnBrk="0" hangingPunct="0"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703763" eaLnBrk="0" hangingPunct="0"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ts val="600"/>
                </a:spcBef>
              </a:pPr>
              <a:r>
                <a:rPr lang="en-GB" sz="4800" b="1" dirty="0" smtClean="0">
                  <a:solidFill>
                    <a:srgbClr val="000000"/>
                  </a:solidFill>
                  <a:latin typeface="Lucida Sans" charset="0"/>
                  <a:cs typeface="Lucida Sans" charset="0"/>
                </a:rPr>
                <a:t>PDF, Data, &amp; Code</a:t>
              </a:r>
              <a:endParaRPr lang="en-GB" sz="3200" dirty="0" smtClean="0">
                <a:cs typeface="Arial" charset="0"/>
              </a:endParaRPr>
            </a:p>
            <a:p>
              <a:endParaRPr lang="en-GB" sz="3200" dirty="0" smtClean="0">
                <a:cs typeface="Arial" charset="0"/>
              </a:endParaRPr>
            </a:p>
            <a:p>
              <a:r>
                <a:rPr lang="en-GB" sz="3200" dirty="0" smtClean="0">
                  <a:cs typeface="Arial" charset="0"/>
                </a:rPr>
                <a:t>https://</a:t>
              </a:r>
              <a:r>
                <a:rPr lang="en-GB" sz="3200" dirty="0" err="1" smtClean="0">
                  <a:cs typeface="Arial" charset="0"/>
                </a:rPr>
                <a:t>github.com</a:t>
              </a:r>
              <a:r>
                <a:rPr lang="en-GB" sz="3200" dirty="0" smtClean="0">
                  <a:cs typeface="Arial" charset="0"/>
                </a:rPr>
                <a:t>/</a:t>
              </a:r>
              <a:r>
                <a:rPr lang="en-GB" sz="3200" dirty="0" err="1" smtClean="0">
                  <a:cs typeface="Arial" charset="0"/>
                </a:rPr>
                <a:t>ecsalomon</a:t>
              </a:r>
              <a:r>
                <a:rPr lang="en-GB" sz="3200" dirty="0" smtClean="0">
                  <a:cs typeface="Arial" charset="0"/>
                </a:rPr>
                <a:t>/TSR---Test-Stats-Replication</a:t>
              </a:r>
              <a:endParaRPr lang="en-GB" sz="3200" dirty="0">
                <a:cs typeface="Arial" charset="0"/>
              </a:endParaRPr>
            </a:p>
          </p:txBody>
        </p:sp>
        <p:pic>
          <p:nvPicPr>
            <p:cNvPr id="32" name="Picture 31" descr="github1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9532" y="30101984"/>
              <a:ext cx="1516798" cy="1516798"/>
            </a:xfrm>
            <a:prstGeom prst="rect">
              <a:avLst/>
            </a:prstGeom>
          </p:spPr>
        </p:pic>
        <p:pic>
          <p:nvPicPr>
            <p:cNvPr id="33" name="Picture 32" descr="qrcod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9254" y="30101984"/>
              <a:ext cx="1516798" cy="1516798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10025"/>
              </p:ext>
            </p:extLst>
          </p:nvPr>
        </p:nvGraphicFramePr>
        <p:xfrm>
          <a:off x="37438847" y="12603467"/>
          <a:ext cx="13238158" cy="482803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60218"/>
                <a:gridCol w="1112990"/>
                <a:gridCol w="1112990"/>
                <a:gridCol w="1112990"/>
                <a:gridCol w="1112990"/>
                <a:gridCol w="1112990"/>
                <a:gridCol w="1112990"/>
              </a:tblGrid>
              <a:tr h="37084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Table 1. Correlations Among</a:t>
                      </a:r>
                      <a:r>
                        <a:rPr lang="en-US" sz="2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Predictors and Continuous Outcome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1</a:t>
                      </a:r>
                      <a:endParaRPr lang="en-US" sz="2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2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3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4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5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6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1. Difference in Effect Size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2.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P-Curve: Evidential Value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44</a:t>
                      </a:r>
                    </a:p>
                  </a:txBody>
                  <a:tcPr marL="12700" marR="12700" marT="127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3.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P-Curve: Lacks Evidential Value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45</a:t>
                      </a:r>
                    </a:p>
                  </a:txBody>
                  <a:tcPr marL="12700" marR="12700" marT="127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-.99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4. R-Index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46</a:t>
                      </a:r>
                    </a:p>
                  </a:txBody>
                  <a:tcPr marL="12700" marR="12700" marT="127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89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89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5.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TIVA: Variance in Z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04</a:t>
                      </a:r>
                    </a:p>
                  </a:txBody>
                  <a:tcPr marL="12700" marR="12700" marT="127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39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.35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6. Correlation Between Effect Size and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marL="12700" marR="12700" marT="127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42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40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7. N-Pact Factor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12700" marR="12700" marT="127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06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03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15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27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-.06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52463"/>
              </p:ext>
            </p:extLst>
          </p:nvPr>
        </p:nvGraphicFramePr>
        <p:xfrm>
          <a:off x="37438847" y="18076545"/>
          <a:ext cx="13238152" cy="429158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70662"/>
                <a:gridCol w="1273498"/>
                <a:gridCol w="1273498"/>
                <a:gridCol w="1273498"/>
                <a:gridCol w="1273498"/>
                <a:gridCol w="1273498"/>
              </a:tblGrid>
              <a:tr h="37084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Table 2. Six Different</a:t>
                      </a:r>
                      <a:r>
                        <a:rPr lang="en-US" sz="2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Logistic</a:t>
                      </a:r>
                      <a:r>
                        <a:rPr lang="en-US" sz="2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Regression Models Predicting Replication Success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b</a:t>
                      </a:r>
                      <a:endParaRPr lang="en-US" sz="2800" b="0" i="1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SE</a:t>
                      </a:r>
                      <a:endParaRPr lang="en-US" sz="2800" b="0" i="1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z</a:t>
                      </a:r>
                      <a:endParaRPr lang="en-US" sz="2800" b="0" i="1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  p</a:t>
                      </a:r>
                      <a:endParaRPr lang="en-US" sz="2800" b="0" i="1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OR</a:t>
                      </a:r>
                      <a:endParaRPr lang="en-US" sz="2800" b="0" i="1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1.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P-Curve: Evidential Value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</a:rPr>
                        <a:t>-0.23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0.18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-1.31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.19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0.79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2.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P-Curve: Lacks Evidential Value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u="none" strike="noStrike" dirty="0" smtClean="0">
                          <a:effectLst/>
                          <a:latin typeface="Arial"/>
                          <a:cs typeface="Arial"/>
                        </a:rPr>
                        <a:t>0.23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0.18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1.33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.18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1.26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3. R-Index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</a:rPr>
                        <a:t>0.93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1.64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0.56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.57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2.53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4.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TIVA: Variance in Z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u="none" strike="noStrike" dirty="0" smtClean="0">
                          <a:effectLst/>
                          <a:latin typeface="Arial"/>
                          <a:cs typeface="Arial"/>
                        </a:rPr>
                        <a:t>0.14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0.58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0.25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.80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1.16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5. Correlation Between Effect Size and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u="none" strike="noStrike" dirty="0" smtClean="0">
                          <a:effectLst/>
                          <a:latin typeface="Arial"/>
                          <a:cs typeface="Arial"/>
                        </a:rPr>
                        <a:t>0.12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0.66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0.19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.85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</a:rPr>
                        <a:t>1.13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6. N-Pact Factor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</a:rPr>
                        <a:t>-0.00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0.01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-0.48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</a:rPr>
                        <a:t>.63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</a:rPr>
                        <a:t>1.00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 Box 74"/>
          <p:cNvSpPr txBox="1">
            <a:spLocks noChangeArrowheads="1"/>
          </p:cNvSpPr>
          <p:nvPr/>
        </p:nvSpPr>
        <p:spPr bwMode="auto">
          <a:xfrm>
            <a:off x="37438847" y="29772924"/>
            <a:ext cx="13238162" cy="25976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0" tIns="274320" rIns="274320" bIns="274320">
            <a:spAutoFit/>
          </a:bodyPr>
          <a:lstStyle>
            <a:lvl1pPr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sz="4800" b="1" dirty="0" smtClean="0">
                <a:solidFill>
                  <a:srgbClr val="000000"/>
                </a:solidFill>
                <a:latin typeface="Lucida Sans" charset="0"/>
                <a:cs typeface="Lucida Sans" charset="0"/>
              </a:rPr>
              <a:t>References</a:t>
            </a:r>
          </a:p>
          <a:p>
            <a:r>
              <a:rPr lang="en-GB" sz="2000" baseline="30000" dirty="0" smtClean="0">
                <a:cs typeface="Arial" charset="0"/>
              </a:rPr>
              <a:t>1</a:t>
            </a:r>
            <a:r>
              <a:rPr lang="en-GB" sz="2000" dirty="0" smtClean="0">
                <a:cs typeface="Arial" charset="0"/>
              </a:rPr>
              <a:t>Ebersole et al., 2015 </a:t>
            </a:r>
            <a:r>
              <a:rPr lang="en-GB" sz="2000" baseline="30000" dirty="0" smtClean="0">
                <a:cs typeface="Arial" charset="0"/>
              </a:rPr>
              <a:t>2</a:t>
            </a:r>
            <a:r>
              <a:rPr lang="en-GB" sz="2000" dirty="0" smtClean="0">
                <a:cs typeface="Arial" charset="0"/>
              </a:rPr>
              <a:t>Klein et al., 2014 </a:t>
            </a:r>
            <a:r>
              <a:rPr lang="en-GB" sz="2000" baseline="30000" dirty="0" smtClean="0">
                <a:cs typeface="Arial" charset="0"/>
              </a:rPr>
              <a:t>3</a:t>
            </a:r>
            <a:r>
              <a:rPr lang="en-GB" sz="2000" dirty="0" smtClean="0">
                <a:cs typeface="Arial" charset="0"/>
              </a:rPr>
              <a:t>Open Science Collaboration, 2015 </a:t>
            </a:r>
            <a:r>
              <a:rPr lang="en-GB" sz="2000" baseline="30000" dirty="0" smtClean="0">
                <a:cs typeface="Arial" charset="0"/>
              </a:rPr>
              <a:t>4</a:t>
            </a:r>
            <a:r>
              <a:rPr lang="en-GB" sz="2000" dirty="0" smtClean="0">
                <a:cs typeface="Arial" charset="0"/>
              </a:rPr>
              <a:t>Simonsohn, Simmons, &amp; </a:t>
            </a:r>
            <a:r>
              <a:rPr lang="en-GB" sz="2000" dirty="0" err="1" smtClean="0">
                <a:cs typeface="Arial" charset="0"/>
              </a:rPr>
              <a:t>Nleson</a:t>
            </a:r>
            <a:r>
              <a:rPr lang="en-GB" sz="2000" dirty="0" smtClean="0">
                <a:cs typeface="Arial" charset="0"/>
              </a:rPr>
              <a:t>, 2015 </a:t>
            </a:r>
            <a:r>
              <a:rPr lang="en-GB" sz="2000" baseline="30000" dirty="0" smtClean="0">
                <a:cs typeface="Arial" charset="0"/>
              </a:rPr>
              <a:t>5</a:t>
            </a:r>
            <a:r>
              <a:rPr lang="en-GB" sz="2000" dirty="0" smtClean="0">
                <a:cs typeface="Arial" charset="0"/>
              </a:rPr>
              <a:t>Simonsohn, Nelson, &amp; Simmons</a:t>
            </a:r>
            <a:r>
              <a:rPr lang="en-GB" sz="2000" dirty="0">
                <a:cs typeface="Arial" charset="0"/>
              </a:rPr>
              <a:t>, 2015, Quantifying Statistical Research Integrity: The </a:t>
            </a:r>
            <a:r>
              <a:rPr lang="en-GB" sz="2000" dirty="0" err="1">
                <a:cs typeface="Arial" charset="0"/>
              </a:rPr>
              <a:t>Replicabilty</a:t>
            </a:r>
            <a:r>
              <a:rPr lang="en-GB" sz="2000" dirty="0">
                <a:cs typeface="Arial" charset="0"/>
              </a:rPr>
              <a:t>-Index </a:t>
            </a:r>
            <a:r>
              <a:rPr lang="en-GB" sz="2000" baseline="30000" dirty="0" smtClean="0">
                <a:cs typeface="Arial" charset="0"/>
              </a:rPr>
              <a:t>6</a:t>
            </a:r>
            <a:r>
              <a:rPr lang="en-GB" sz="2000" dirty="0">
                <a:cs typeface="Arial" charset="0"/>
              </a:rPr>
              <a:t>Schimmack, 2014, The Test of Insufficient Variance (TIVA): A New Tool for the Detection of Questionable Research Practices </a:t>
            </a:r>
            <a:r>
              <a:rPr lang="en-GB" sz="2000" baseline="30000" dirty="0" smtClean="0">
                <a:cs typeface="Arial" charset="0"/>
              </a:rPr>
              <a:t>7</a:t>
            </a:r>
            <a:r>
              <a:rPr lang="en-GB" sz="2000" dirty="0" smtClean="0">
                <a:cs typeface="Arial" charset="0"/>
              </a:rPr>
              <a:t>Fraley &amp; </a:t>
            </a:r>
            <a:r>
              <a:rPr lang="en-GB" sz="2000" dirty="0" err="1" smtClean="0">
                <a:cs typeface="Arial" charset="0"/>
              </a:rPr>
              <a:t>Vazire</a:t>
            </a:r>
            <a:r>
              <a:rPr lang="en-GB" sz="2000" dirty="0" smtClean="0">
                <a:cs typeface="Arial" charset="0"/>
              </a:rPr>
              <a:t>, 2014</a:t>
            </a:r>
            <a:endParaRPr lang="en-GB" sz="2000" baseline="30000" dirty="0"/>
          </a:p>
        </p:txBody>
      </p:sp>
      <p:pic>
        <p:nvPicPr>
          <p:cNvPr id="13" name="Picture 12" descr="figure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0" y="4360545"/>
            <a:ext cx="22860000" cy="13716000"/>
          </a:xfrm>
          <a:prstGeom prst="rect">
            <a:avLst/>
          </a:prstGeom>
        </p:spPr>
      </p:pic>
      <p:pic>
        <p:nvPicPr>
          <p:cNvPr id="14" name="Picture 13" descr="figure2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0" y="18654558"/>
            <a:ext cx="2286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8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854</Words>
  <Application>Microsoft Macintosh PowerPoint</Application>
  <PresentationFormat>Custom</PresentationFormat>
  <Paragraphs>122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Salomon</dc:creator>
  <cp:lastModifiedBy>Erika Salomon</cp:lastModifiedBy>
  <cp:revision>69</cp:revision>
  <dcterms:created xsi:type="dcterms:W3CDTF">2016-01-21T15:46:00Z</dcterms:created>
  <dcterms:modified xsi:type="dcterms:W3CDTF">2016-01-24T00:37:03Z</dcterms:modified>
</cp:coreProperties>
</file>