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Kosugi Maru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osugiMaru-regular.fnt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84f2065c5_2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84f2065c5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844b6fdbb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844b6fdb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844b6fdbb_1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844b6fdb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84f2065c5_8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84f2065c5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844b6fdbb_5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844b6fdbb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844b6fdbb_1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844b6fdbb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844b6fdbb_5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844b6fdbb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844b6fdbb_1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844b6fdbb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e844b6fdbb_5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e844b6fdbb_5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844b6fdbb_1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e844b6fdbb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844b6fdbb_8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2e844b6fdbb_8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84f2065c5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e84f2065c5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844b6fdb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844b6fd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コンセプト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844b6fdbb_8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844b6fdbb_8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コンセプト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844b6fdbb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844b6fdb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84f2065c5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84f2065c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84f2065c5_8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84f2065c5_8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84f2065c5_8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84f2065c5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844b6fdbb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844b6fdb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039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縦書きテキスト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pt_B_01.jp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3929058" y="6429396"/>
            <a:ext cx="50720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Confidential All Rights Reserved.Copyright© 2014 RAKUS Co.,Ltd.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jpg"/><Relationship Id="rId11" Type="http://schemas.openxmlformats.org/officeDocument/2006/relationships/image" Target="../media/image21.png"/><Relationship Id="rId10" Type="http://schemas.openxmlformats.org/officeDocument/2006/relationships/image" Target="../media/image9.png"/><Relationship Id="rId21" Type="http://schemas.openxmlformats.org/officeDocument/2006/relationships/image" Target="../media/image23.png"/><Relationship Id="rId13" Type="http://schemas.openxmlformats.org/officeDocument/2006/relationships/image" Target="../media/image18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7.png"/><Relationship Id="rId15" Type="http://schemas.openxmlformats.org/officeDocument/2006/relationships/image" Target="../media/image20.png"/><Relationship Id="rId14" Type="http://schemas.openxmlformats.org/officeDocument/2006/relationships/image" Target="../media/image8.jpg"/><Relationship Id="rId17" Type="http://schemas.openxmlformats.org/officeDocument/2006/relationships/image" Target="../media/image15.png"/><Relationship Id="rId16" Type="http://schemas.openxmlformats.org/officeDocument/2006/relationships/image" Target="../media/image13.png"/><Relationship Id="rId5" Type="http://schemas.openxmlformats.org/officeDocument/2006/relationships/image" Target="../media/image4.png"/><Relationship Id="rId19" Type="http://schemas.openxmlformats.org/officeDocument/2006/relationships/image" Target="../media/image19.png"/><Relationship Id="rId6" Type="http://schemas.openxmlformats.org/officeDocument/2006/relationships/image" Target="../media/image12.png"/><Relationship Id="rId18" Type="http://schemas.openxmlformats.org/officeDocument/2006/relationships/image" Target="../media/image16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85800" y="19681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楽楽ペット</a:t>
            </a:r>
            <a:endParaRPr b="1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1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チームB成果発表</a:t>
            </a:r>
            <a:endParaRPr b="1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093050" y="3940125"/>
            <a:ext cx="69579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3">
                <a:solidFill>
                  <a:schemeClr val="dk1"/>
                </a:solidFill>
              </a:rPr>
              <a:t>総リーダ</a:t>
            </a:r>
            <a:r>
              <a:rPr lang="en-US" sz="2433">
                <a:solidFill>
                  <a:schemeClr val="dk1"/>
                </a:solidFill>
              </a:rPr>
              <a:t>ー　						</a:t>
            </a:r>
            <a:r>
              <a:rPr lang="en-US" sz="2433">
                <a:solidFill>
                  <a:schemeClr val="dk1"/>
                </a:solidFill>
              </a:rPr>
              <a:t>中郡健竜　</a:t>
            </a:r>
            <a:endParaRPr sz="24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3">
                <a:solidFill>
                  <a:schemeClr val="dk1"/>
                </a:solidFill>
              </a:rPr>
              <a:t>技術リーダー						藤野秀磨　</a:t>
            </a:r>
            <a:endParaRPr sz="24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3">
                <a:solidFill>
                  <a:schemeClr val="dk1"/>
                </a:solidFill>
              </a:rPr>
              <a:t>進捗管理リーダー　				ダオクィーマオ</a:t>
            </a:r>
            <a:endParaRPr sz="24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3">
                <a:solidFill>
                  <a:schemeClr val="dk1"/>
                </a:solidFill>
              </a:rPr>
              <a:t>成果物,スクラムリーダー		　  宮脇陸</a:t>
            </a:r>
            <a:endParaRPr sz="16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457200" y="28574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/>
          </a:blip>
          <a:srcRect b="-100000" l="-78860" r="78860" t="100000"/>
          <a:stretch/>
        </p:blipFill>
        <p:spPr>
          <a:xfrm>
            <a:off x="-160300" y="4876050"/>
            <a:ext cx="3486125" cy="19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 sz="350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457200" y="1083950"/>
            <a:ext cx="8229600" cy="91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東京開発統括部　楽々精算開発部　開発2課　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中郡健竜</a:t>
            </a:r>
            <a:endParaRPr sz="2200"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23"/>
          <p:cNvCxnSpPr/>
          <p:nvPr/>
        </p:nvCxnSpPr>
        <p:spPr>
          <a:xfrm flipH="1" rot="10800000">
            <a:off x="334000" y="2125825"/>
            <a:ext cx="8238600" cy="246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334000" y="2477163"/>
            <a:ext cx="8349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役職：総リーダー、バックエンド担当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担当作業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・DB設計・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修正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、サンプルデータの作成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・商品一覧、詳細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　・ショッピングカートの表示、追加、削除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4"/>
          <p:cNvCxnSpPr/>
          <p:nvPr/>
        </p:nvCxnSpPr>
        <p:spPr>
          <a:xfrm flipH="1" rot="10800000">
            <a:off x="334000" y="2125825"/>
            <a:ext cx="8238600" cy="246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5" name="Google Shape;225;p24"/>
          <p:cNvGrpSpPr/>
          <p:nvPr/>
        </p:nvGrpSpPr>
        <p:grpSpPr>
          <a:xfrm>
            <a:off x="457198" y="2443448"/>
            <a:ext cx="3050191" cy="1758146"/>
            <a:chOff x="168550" y="1262000"/>
            <a:chExt cx="4177200" cy="2580575"/>
          </a:xfrm>
        </p:grpSpPr>
        <p:sp>
          <p:nvSpPr>
            <p:cNvPr id="226" name="Google Shape;226;p24"/>
            <p:cNvSpPr/>
            <p:nvPr/>
          </p:nvSpPr>
          <p:spPr>
            <a:xfrm>
              <a:off x="168550" y="1585675"/>
              <a:ext cx="4177200" cy="225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・JavaDocコメントやコードの表記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・DB</a:t>
              </a: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設計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351750" y="1262000"/>
              <a:ext cx="1810800" cy="795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Kosugi Maru"/>
                  <a:ea typeface="Kosugi Maru"/>
                  <a:cs typeface="Kosugi Maru"/>
                  <a:sym typeface="Kosugi Maru"/>
                </a:rPr>
                <a:t>工夫した点</a:t>
              </a:r>
              <a:endParaRPr>
                <a:latin typeface="Kosugi Maru"/>
                <a:ea typeface="Kosugi Maru"/>
                <a:cs typeface="Kosugi Maru"/>
                <a:sym typeface="Kosugi Maru"/>
              </a:endParaRPr>
            </a:p>
          </p:txBody>
        </p:sp>
      </p:grpSp>
      <p:grpSp>
        <p:nvGrpSpPr>
          <p:cNvPr id="228" name="Google Shape;228;p24"/>
          <p:cNvGrpSpPr/>
          <p:nvPr/>
        </p:nvGrpSpPr>
        <p:grpSpPr>
          <a:xfrm>
            <a:off x="378458" y="4301872"/>
            <a:ext cx="3207672" cy="1408994"/>
            <a:chOff x="168550" y="1262000"/>
            <a:chExt cx="4177200" cy="2580575"/>
          </a:xfrm>
        </p:grpSpPr>
        <p:sp>
          <p:nvSpPr>
            <p:cNvPr id="229" name="Google Shape;229;p24"/>
            <p:cNvSpPr/>
            <p:nvPr/>
          </p:nvSpPr>
          <p:spPr>
            <a:xfrm>
              <a:off x="168550" y="1585675"/>
              <a:ext cx="4177200" cy="225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・JPAの理解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・タスクの細分化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・フロントとの意識の差異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・DB</a:t>
              </a: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設計</a:t>
              </a: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の</a:t>
              </a: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修正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1351750" y="1262000"/>
              <a:ext cx="1810800" cy="795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Kosugi Maru"/>
                  <a:ea typeface="Kosugi Maru"/>
                  <a:cs typeface="Kosugi Maru"/>
                  <a:sym typeface="Kosugi Maru"/>
                </a:rPr>
                <a:t>苦労した点</a:t>
              </a:r>
              <a:endParaRPr>
                <a:latin typeface="Kosugi Maru"/>
                <a:ea typeface="Kosugi Maru"/>
                <a:cs typeface="Kosugi Maru"/>
                <a:sym typeface="Kosugi Maru"/>
              </a:endParaRPr>
            </a:p>
          </p:txBody>
        </p:sp>
      </p:grpSp>
      <p:sp>
        <p:nvSpPr>
          <p:cNvPr id="231" name="Google Shape;231;p2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 sz="350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457200" y="1083950"/>
            <a:ext cx="8229600" cy="99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東京開発統括部　楽々精算開発部　開発2課　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中郡健竜</a:t>
            </a:r>
            <a:endParaRPr sz="2200"/>
          </a:p>
        </p:txBody>
      </p:sp>
      <p:sp>
        <p:nvSpPr>
          <p:cNvPr id="233" name="Google Shape;233;p24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3949650" y="2546675"/>
            <a:ext cx="5084100" cy="35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/>
              <a:t>・JPAの理解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・</a:t>
            </a:r>
            <a:r>
              <a:rPr lang="en-US" sz="1600"/>
              <a:t>基本機能と追加機能を同時に行っていた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/>
              <a:t>→DBの再設計などにより、開発のスピードが落ちた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25"/>
          <p:cNvCxnSpPr/>
          <p:nvPr/>
        </p:nvCxnSpPr>
        <p:spPr>
          <a:xfrm flipH="1" rot="10800000">
            <a:off x="334000" y="2125825"/>
            <a:ext cx="8238600" cy="246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" name="Google Shape;242;p25"/>
          <p:cNvGrpSpPr/>
          <p:nvPr/>
        </p:nvGrpSpPr>
        <p:grpSpPr>
          <a:xfrm>
            <a:off x="457198" y="2443448"/>
            <a:ext cx="3050191" cy="1758146"/>
            <a:chOff x="168550" y="1262000"/>
            <a:chExt cx="4177200" cy="2580575"/>
          </a:xfrm>
        </p:grpSpPr>
        <p:sp>
          <p:nvSpPr>
            <p:cNvPr id="243" name="Google Shape;243;p25"/>
            <p:cNvSpPr/>
            <p:nvPr/>
          </p:nvSpPr>
          <p:spPr>
            <a:xfrm>
              <a:off x="168550" y="1585675"/>
              <a:ext cx="4177200" cy="225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JavaDocコメントやコードの表記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DB設計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1351750" y="1262000"/>
              <a:ext cx="1810800" cy="795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Kosugi Maru"/>
                  <a:ea typeface="Kosugi Maru"/>
                  <a:cs typeface="Kosugi Maru"/>
                  <a:sym typeface="Kosugi Maru"/>
                </a:rPr>
                <a:t>工夫した点</a:t>
              </a:r>
              <a:endParaRPr>
                <a:latin typeface="Kosugi Maru"/>
                <a:ea typeface="Kosugi Maru"/>
                <a:cs typeface="Kosugi Maru"/>
                <a:sym typeface="Kosugi Maru"/>
              </a:endParaRPr>
            </a:p>
          </p:txBody>
        </p:sp>
      </p:grpSp>
      <p:grpSp>
        <p:nvGrpSpPr>
          <p:cNvPr id="245" name="Google Shape;245;p25"/>
          <p:cNvGrpSpPr/>
          <p:nvPr/>
        </p:nvGrpSpPr>
        <p:grpSpPr>
          <a:xfrm>
            <a:off x="378458" y="4301872"/>
            <a:ext cx="3207672" cy="1408994"/>
            <a:chOff x="168550" y="1262000"/>
            <a:chExt cx="4177200" cy="2580575"/>
          </a:xfrm>
        </p:grpSpPr>
        <p:sp>
          <p:nvSpPr>
            <p:cNvPr id="246" name="Google Shape;246;p25"/>
            <p:cNvSpPr/>
            <p:nvPr/>
          </p:nvSpPr>
          <p:spPr>
            <a:xfrm>
              <a:off x="168550" y="1585675"/>
              <a:ext cx="4177200" cy="225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・JPAの理解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・タスクの細分化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・フロントとの意識の差異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・DB設計の修正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1351750" y="1262000"/>
              <a:ext cx="1810800" cy="795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Kosugi Maru"/>
                  <a:ea typeface="Kosugi Maru"/>
                  <a:cs typeface="Kosugi Maru"/>
                  <a:sym typeface="Kosugi Maru"/>
                </a:rPr>
                <a:t>苦労した点</a:t>
              </a:r>
              <a:endParaRPr>
                <a:latin typeface="Kosugi Maru"/>
                <a:ea typeface="Kosugi Maru"/>
                <a:cs typeface="Kosugi Maru"/>
                <a:sym typeface="Kosugi Maru"/>
              </a:endParaRPr>
            </a:p>
          </p:txBody>
        </p:sp>
      </p:grpSp>
      <p:sp>
        <p:nvSpPr>
          <p:cNvPr id="248" name="Google Shape;248;p2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 sz="350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457200" y="1083950"/>
            <a:ext cx="8229600" cy="99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東京開発統括部　楽々精算開発部　開発2課　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中郡健竜</a:t>
            </a:r>
            <a:endParaRPr sz="2200"/>
          </a:p>
        </p:txBody>
      </p:sp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25"/>
          <p:cNvSpPr txBox="1"/>
          <p:nvPr>
            <p:ph idx="1" type="body"/>
          </p:nvPr>
        </p:nvSpPr>
        <p:spPr>
          <a:xfrm>
            <a:off x="3949650" y="2546675"/>
            <a:ext cx="5084100" cy="35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/>
              <a:t>使用技術の不明点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/>
              <a:t>・JPA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/>
              <a:t>・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・基本機能と追加機能を同時に行っていた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/>
              <a:t>→DBの再設計などにより、開発のスピードが落ちた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・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idx="1" type="body"/>
          </p:nvPr>
        </p:nvSpPr>
        <p:spPr>
          <a:xfrm>
            <a:off x="457200" y="1083950"/>
            <a:ext cx="8229600" cy="519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東京開発統括部　楽々精算開発部　開発1課　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ダオ クィー マオ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役職：進捗管理リーダ</a:t>
            </a:r>
            <a:r>
              <a:rPr lang="en-US" sz="2200"/>
              <a:t>ー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担当作業: </a:t>
            </a:r>
            <a:r>
              <a:rPr lang="en-US" sz="2200"/>
              <a:t>バックエンド担当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　　・クレジットカードAPI連携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　　・購入時のメール送信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　　・</a:t>
            </a:r>
            <a:r>
              <a:rPr lang="en-US" sz="2200"/>
              <a:t>ORMでの</a:t>
            </a:r>
            <a:r>
              <a:rPr lang="en-US" sz="2200"/>
              <a:t>ページネーション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　　・カート機能実装のサポート</a:t>
            </a:r>
            <a:endParaRPr sz="2200"/>
          </a:p>
        </p:txBody>
      </p:sp>
      <p:pic>
        <p:nvPicPr>
          <p:cNvPr id="257" name="Google Shape;2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26"/>
          <p:cNvCxnSpPr/>
          <p:nvPr/>
        </p:nvCxnSpPr>
        <p:spPr>
          <a:xfrm flipH="1" rot="10800000">
            <a:off x="334000" y="2125825"/>
            <a:ext cx="8238600" cy="246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 sz="350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457200" y="1083950"/>
            <a:ext cx="8229600" cy="453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東京開発統括部　楽々精算開発部　開発1課　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ダオ・クィーマオ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267" name="Google Shape;2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7"/>
          <p:cNvCxnSpPr/>
          <p:nvPr/>
        </p:nvCxnSpPr>
        <p:spPr>
          <a:xfrm flipH="1" rot="10800000">
            <a:off x="334000" y="2125825"/>
            <a:ext cx="8238600" cy="246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0" name="Google Shape;270;p27"/>
          <p:cNvGrpSpPr/>
          <p:nvPr/>
        </p:nvGrpSpPr>
        <p:grpSpPr>
          <a:xfrm>
            <a:off x="930925" y="2473918"/>
            <a:ext cx="6770823" cy="1587312"/>
            <a:chOff x="168550" y="1262000"/>
            <a:chExt cx="4177200" cy="2580575"/>
          </a:xfrm>
        </p:grpSpPr>
        <p:sp>
          <p:nvSpPr>
            <p:cNvPr id="271" name="Google Shape;271;p27"/>
            <p:cNvSpPr/>
            <p:nvPr/>
          </p:nvSpPr>
          <p:spPr>
            <a:xfrm>
              <a:off x="168550" y="1585675"/>
              <a:ext cx="4177200" cy="225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・ORM（</a:t>
              </a:r>
              <a:r>
                <a:rPr lang="en-US" sz="1500">
                  <a:solidFill>
                    <a:srgbClr val="202124"/>
                  </a:solidFill>
                  <a:highlight>
                    <a:srgbClr val="FFFFFF"/>
                  </a:highlight>
                </a:rPr>
                <a:t>オブジェクト関係マッピング</a:t>
              </a: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）を利用する。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・SlackのCanvasを活用して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・タスク整理(git)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1351750" y="1262000"/>
              <a:ext cx="1810800" cy="795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工夫した点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27"/>
          <p:cNvGrpSpPr/>
          <p:nvPr/>
        </p:nvGrpSpPr>
        <p:grpSpPr>
          <a:xfrm>
            <a:off x="930925" y="4384738"/>
            <a:ext cx="6770823" cy="1628601"/>
            <a:chOff x="168550" y="1262000"/>
            <a:chExt cx="4177200" cy="2580575"/>
          </a:xfrm>
        </p:grpSpPr>
        <p:sp>
          <p:nvSpPr>
            <p:cNvPr id="274" name="Google Shape;274;p27"/>
            <p:cNvSpPr/>
            <p:nvPr/>
          </p:nvSpPr>
          <p:spPr>
            <a:xfrm>
              <a:off x="168550" y="1585675"/>
              <a:ext cx="4177200" cy="225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ORMまわりの修正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メールの送信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351750" y="1262000"/>
              <a:ext cx="1810800" cy="795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苦労した点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 sz="350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277" name="Google Shape;277;p27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457200" y="1083950"/>
            <a:ext cx="8791200" cy="453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大阪</a:t>
            </a:r>
            <a:r>
              <a:rPr lang="en-US" sz="2200"/>
              <a:t>開発統括部　楽々</a:t>
            </a:r>
            <a:r>
              <a:rPr lang="en-US" sz="2200"/>
              <a:t>販売</a:t>
            </a:r>
            <a:r>
              <a:rPr lang="en-US" sz="2200"/>
              <a:t>開発部　開発課　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宮脇陸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役職：</a:t>
            </a:r>
            <a:r>
              <a:rPr lang="en-US" sz="2200"/>
              <a:t>成果物リーダー、スクラムリーダー、フロントエンド担当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担当</a:t>
            </a:r>
            <a:r>
              <a:rPr lang="en-US" sz="2200"/>
              <a:t>作業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　　・</a:t>
            </a:r>
            <a:r>
              <a:rPr lang="en-US" sz="2200"/>
              <a:t>画面のデザイン，レイアウト設計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　　・</a:t>
            </a:r>
            <a:r>
              <a:rPr lang="en-US" sz="2200"/>
              <a:t>バックエンドとのAPI連携</a:t>
            </a:r>
            <a:endParaRPr sz="2200"/>
          </a:p>
        </p:txBody>
      </p:sp>
      <p:pic>
        <p:nvPicPr>
          <p:cNvPr id="283" name="Google Shape;2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28"/>
          <p:cNvCxnSpPr/>
          <p:nvPr/>
        </p:nvCxnSpPr>
        <p:spPr>
          <a:xfrm flipH="1" rot="10800000">
            <a:off x="334000" y="2125825"/>
            <a:ext cx="8238600" cy="246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 sz="350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287" name="Google Shape;287;p28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457200" y="1083950"/>
            <a:ext cx="8229600" cy="453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大阪開発統括部　楽々販売開発部　開発課　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宮脇陸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293" name="Google Shape;2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/>
          <p:nvPr/>
        </p:nvCxnSpPr>
        <p:spPr>
          <a:xfrm flipH="1" rot="10800000">
            <a:off x="334000" y="2125825"/>
            <a:ext cx="8238600" cy="246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6" name="Google Shape;296;p29"/>
          <p:cNvGrpSpPr/>
          <p:nvPr/>
        </p:nvGrpSpPr>
        <p:grpSpPr>
          <a:xfrm>
            <a:off x="930917" y="2473905"/>
            <a:ext cx="6770823" cy="1758146"/>
            <a:chOff x="168550" y="1262000"/>
            <a:chExt cx="4177200" cy="2580575"/>
          </a:xfrm>
        </p:grpSpPr>
        <p:sp>
          <p:nvSpPr>
            <p:cNvPr id="297" name="Google Shape;297;p29"/>
            <p:cNvSpPr/>
            <p:nvPr/>
          </p:nvSpPr>
          <p:spPr>
            <a:xfrm>
              <a:off x="168550" y="1585675"/>
              <a:ext cx="4177200" cy="225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デザインの細かい統一(配置、配色)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UI, UX改善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1351750" y="1262000"/>
              <a:ext cx="1810800" cy="795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工夫した点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29"/>
          <p:cNvGrpSpPr/>
          <p:nvPr/>
        </p:nvGrpSpPr>
        <p:grpSpPr>
          <a:xfrm>
            <a:off x="930925" y="4519433"/>
            <a:ext cx="6770823" cy="1457767"/>
            <a:chOff x="168550" y="1262000"/>
            <a:chExt cx="4177200" cy="2580575"/>
          </a:xfrm>
        </p:grpSpPr>
        <p:sp>
          <p:nvSpPr>
            <p:cNvPr id="300" name="Google Shape;300;p29"/>
            <p:cNvSpPr/>
            <p:nvPr/>
          </p:nvSpPr>
          <p:spPr>
            <a:xfrm>
              <a:off x="168550" y="1585675"/>
              <a:ext cx="4177200" cy="225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バックエンドのAPIの仕様理解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ブランチ、issue管理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351750" y="1262000"/>
              <a:ext cx="1810800" cy="795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苦労した点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2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 sz="350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idx="1" type="body"/>
          </p:nvPr>
        </p:nvSpPr>
        <p:spPr>
          <a:xfrm>
            <a:off x="457200" y="1083950"/>
            <a:ext cx="8229600" cy="453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東京開発統括部　楽々</a:t>
            </a:r>
            <a:r>
              <a:rPr lang="en-US" sz="2200"/>
              <a:t>明細</a:t>
            </a:r>
            <a:r>
              <a:rPr lang="en-US" sz="2200"/>
              <a:t>開発部　開発1課　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藤野秀麿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役職：</a:t>
            </a:r>
            <a:r>
              <a:rPr lang="en-US" sz="2200"/>
              <a:t>技術リーダー、フロントエンド担当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担当</a:t>
            </a:r>
            <a:r>
              <a:rPr lang="en-US" sz="2200"/>
              <a:t>作業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　　・</a:t>
            </a:r>
            <a:r>
              <a:rPr lang="en-US" sz="2200"/>
              <a:t>フロントエンドとバックエンドのブリッジ担当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　　・</a:t>
            </a:r>
            <a:r>
              <a:rPr lang="en-US" sz="2200"/>
              <a:t>リファクタリング、品質改善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　　・</a:t>
            </a:r>
            <a:r>
              <a:rPr lang="en-US" sz="2200"/>
              <a:t>認証フィルター + JWT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        ・チームメンバーへの技術的サポート</a:t>
            </a:r>
            <a:endParaRPr sz="2200"/>
          </a:p>
        </p:txBody>
      </p:sp>
      <p:pic>
        <p:nvPicPr>
          <p:cNvPr id="309" name="Google Shape;3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30"/>
          <p:cNvCxnSpPr/>
          <p:nvPr/>
        </p:nvCxnSpPr>
        <p:spPr>
          <a:xfrm flipH="1" rot="10800000">
            <a:off x="334000" y="2125825"/>
            <a:ext cx="8238600" cy="246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 sz="350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313" name="Google Shape;313;p30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idx="1" type="body"/>
          </p:nvPr>
        </p:nvSpPr>
        <p:spPr>
          <a:xfrm>
            <a:off x="457200" y="1083950"/>
            <a:ext cx="8229600" cy="453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東京開発統括部　楽々明細開発部　開発1課　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藤野秀麿</a:t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319" name="Google Shape;3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31"/>
          <p:cNvCxnSpPr/>
          <p:nvPr/>
        </p:nvCxnSpPr>
        <p:spPr>
          <a:xfrm flipH="1" rot="10800000">
            <a:off x="334000" y="2125825"/>
            <a:ext cx="8238600" cy="246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22" name="Google Shape;322;p31"/>
          <p:cNvGrpSpPr/>
          <p:nvPr/>
        </p:nvGrpSpPr>
        <p:grpSpPr>
          <a:xfrm>
            <a:off x="930925" y="2473963"/>
            <a:ext cx="6770823" cy="1526152"/>
            <a:chOff x="168550" y="1262000"/>
            <a:chExt cx="4177200" cy="2580575"/>
          </a:xfrm>
        </p:grpSpPr>
        <p:sp>
          <p:nvSpPr>
            <p:cNvPr id="323" name="Google Shape;323;p31"/>
            <p:cNvSpPr/>
            <p:nvPr/>
          </p:nvSpPr>
          <p:spPr>
            <a:xfrm>
              <a:off x="168550" y="1585675"/>
              <a:ext cx="4177200" cy="225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開発環境の統一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コミットメッセージのprefixの統一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DBの自動初期化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1351750" y="1262000"/>
              <a:ext cx="1810800" cy="795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工夫した点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31"/>
          <p:cNvGrpSpPr/>
          <p:nvPr/>
        </p:nvGrpSpPr>
        <p:grpSpPr>
          <a:xfrm>
            <a:off x="930925" y="4288663"/>
            <a:ext cx="6770823" cy="1688728"/>
            <a:chOff x="168550" y="1262000"/>
            <a:chExt cx="4177200" cy="2580575"/>
          </a:xfrm>
        </p:grpSpPr>
        <p:sp>
          <p:nvSpPr>
            <p:cNvPr id="326" name="Google Shape;326;p31"/>
            <p:cNvSpPr/>
            <p:nvPr/>
          </p:nvSpPr>
          <p:spPr>
            <a:xfrm>
              <a:off x="168550" y="1585675"/>
              <a:ext cx="4177200" cy="2256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バグの究明&amp;修正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チームメンバーへの使用技術の普及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1351750" y="1262000"/>
              <a:ext cx="1810800" cy="7959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苦労した点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3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個人成果</a:t>
            </a:r>
            <a:endParaRPr sz="350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329" name="Google Shape;329;p31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293600" y="246550"/>
            <a:ext cx="27543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目次</a:t>
            </a:r>
            <a:endParaRPr b="1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867475" y="4111300"/>
            <a:ext cx="7863900" cy="25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867475" y="1905000"/>
            <a:ext cx="7863900" cy="4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5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4"/>
              <a:buAutoNum type="arabicPeriod"/>
            </a:pPr>
            <a:r>
              <a:rPr lang="en-US" sz="2633">
                <a:solidFill>
                  <a:schemeClr val="dk1"/>
                </a:solidFill>
              </a:rPr>
              <a:t>背景とコンセプト</a:t>
            </a:r>
            <a:endParaRPr sz="26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33">
              <a:solidFill>
                <a:schemeClr val="dk1"/>
              </a:solidFill>
            </a:endParaRPr>
          </a:p>
          <a:p>
            <a:pPr indent="-395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4"/>
              <a:buAutoNum type="arabicPeriod"/>
            </a:pPr>
            <a:r>
              <a:rPr lang="en-US" sz="2633">
                <a:solidFill>
                  <a:schemeClr val="dk1"/>
                </a:solidFill>
              </a:rPr>
              <a:t>技術スタック</a:t>
            </a:r>
            <a:endParaRPr sz="26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33">
              <a:solidFill>
                <a:schemeClr val="dk1"/>
              </a:solidFill>
            </a:endParaRPr>
          </a:p>
          <a:p>
            <a:pPr indent="-395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4"/>
              <a:buAutoNum type="arabicPeriod"/>
            </a:pPr>
            <a:r>
              <a:rPr lang="en-US" sz="2633">
                <a:solidFill>
                  <a:schemeClr val="dk1"/>
                </a:solidFill>
              </a:rPr>
              <a:t>機能説明</a:t>
            </a:r>
            <a:endParaRPr sz="26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33">
              <a:solidFill>
                <a:schemeClr val="dk1"/>
              </a:solidFill>
            </a:endParaRPr>
          </a:p>
          <a:p>
            <a:pPr indent="-395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4"/>
              <a:buAutoNum type="arabicPeriod"/>
            </a:pPr>
            <a:r>
              <a:rPr lang="en-US" sz="2633">
                <a:solidFill>
                  <a:schemeClr val="dk1"/>
                </a:solidFill>
              </a:rPr>
              <a:t>実演（デモ）</a:t>
            </a:r>
            <a:endParaRPr sz="26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33">
              <a:solidFill>
                <a:schemeClr val="dk1"/>
              </a:solidFill>
            </a:endParaRPr>
          </a:p>
          <a:p>
            <a:pPr indent="-395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4"/>
              <a:buAutoNum type="arabicPeriod"/>
            </a:pPr>
            <a:r>
              <a:rPr lang="en-US" sz="2633">
                <a:solidFill>
                  <a:schemeClr val="dk1"/>
                </a:solidFill>
              </a:rPr>
              <a:t>個人成果</a:t>
            </a:r>
            <a:endParaRPr sz="26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33">
              <a:solidFill>
                <a:schemeClr val="dk1"/>
              </a:solidFill>
            </a:endParaRPr>
          </a:p>
          <a:p>
            <a:pPr indent="-3958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34"/>
              <a:buAutoNum type="arabicPeriod"/>
            </a:pPr>
            <a:r>
              <a:rPr lang="en-US" sz="2633">
                <a:solidFill>
                  <a:schemeClr val="dk1"/>
                </a:solidFill>
              </a:rPr>
              <a:t>まとめ</a:t>
            </a:r>
            <a:endParaRPr sz="263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さいごに</a:t>
            </a:r>
            <a:endParaRPr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335" name="Google Shape;335;p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57200" y="6288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ペットを飼っていますか？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700" y="2030825"/>
            <a:ext cx="8730449" cy="30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426450" y="5082650"/>
            <a:ext cx="4502700" cy="51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999999"/>
                </a:solidFill>
              </a:rPr>
              <a:t>一般社団法人ペットフード協会　</a:t>
            </a:r>
            <a:endParaRPr sz="14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 sz="1400">
                <a:solidFill>
                  <a:srgbClr val="999999"/>
                </a:solidFill>
              </a:rPr>
              <a:t>2022年（令和4年）全国犬猫飼育実態調査 結果 より抜粋</a:t>
            </a:r>
            <a:endParaRPr sz="1400">
              <a:solidFill>
                <a:srgbClr val="999999"/>
              </a:solidFill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778750" y="2644050"/>
            <a:ext cx="7965000" cy="1623300"/>
          </a:xfrm>
          <a:prstGeom prst="roundRect">
            <a:avLst>
              <a:gd fmla="val 16667" name="adj"/>
            </a:avLst>
          </a:prstGeom>
          <a:solidFill>
            <a:srgbClr val="F6F0EA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33170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ペットとの生活を</a:t>
            </a:r>
            <a:endParaRPr b="1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もっと楽に、もっと楽しく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457200" y="2957250"/>
            <a:ext cx="82296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6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ECサイトでペットと飼い主の成長を</a:t>
            </a:r>
            <a:endParaRPr b="1" sz="296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6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継続的に支援します</a:t>
            </a:r>
            <a:endParaRPr>
              <a:solidFill>
                <a:srgbClr val="EA6F39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778744" y="2227488"/>
            <a:ext cx="1783500" cy="750900"/>
          </a:xfrm>
          <a:prstGeom prst="roundRect">
            <a:avLst>
              <a:gd fmla="val 16667" name="adj"/>
            </a:avLst>
          </a:prstGeom>
          <a:solidFill>
            <a:srgbClr val="F4EEE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897200" y="2227474"/>
            <a:ext cx="1665000" cy="7509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960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MISSION</a:t>
            </a:r>
            <a:endParaRPr b="1" sz="2960"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941875" y="2768685"/>
            <a:ext cx="1394682" cy="44986"/>
            <a:chOff x="2939775" y="2519675"/>
            <a:chExt cx="1377600" cy="41600"/>
          </a:xfrm>
        </p:grpSpPr>
        <p:cxnSp>
          <p:nvCxnSpPr>
            <p:cNvPr id="121" name="Google Shape;121;p16"/>
            <p:cNvCxnSpPr/>
            <p:nvPr/>
          </p:nvCxnSpPr>
          <p:spPr>
            <a:xfrm flipH="1" rot="10800000">
              <a:off x="2939775" y="2519675"/>
              <a:ext cx="1377600" cy="60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EA6F3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6"/>
            <p:cNvCxnSpPr/>
            <p:nvPr/>
          </p:nvCxnSpPr>
          <p:spPr>
            <a:xfrm flipH="1" rot="10800000">
              <a:off x="2939775" y="2555275"/>
              <a:ext cx="1377600" cy="60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rgbClr val="EA6F3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6071" y="4580538"/>
            <a:ext cx="1896762" cy="189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7"/>
          <p:cNvGrpSpPr/>
          <p:nvPr/>
        </p:nvGrpSpPr>
        <p:grpSpPr>
          <a:xfrm>
            <a:off x="2225524" y="4497503"/>
            <a:ext cx="4088525" cy="1977858"/>
            <a:chOff x="112974" y="1603150"/>
            <a:chExt cx="4210200" cy="3719875"/>
          </a:xfrm>
        </p:grpSpPr>
        <p:sp>
          <p:nvSpPr>
            <p:cNvPr id="130" name="Google Shape;130;p17"/>
            <p:cNvSpPr/>
            <p:nvPr/>
          </p:nvSpPr>
          <p:spPr>
            <a:xfrm>
              <a:off x="112974" y="1865525"/>
              <a:ext cx="4210200" cy="345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1369525" y="1603150"/>
              <a:ext cx="1697100" cy="603600"/>
            </a:xfrm>
            <a:prstGeom prst="horizontalScroll">
              <a:avLst>
                <a:gd fmla="val 12500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Kosugi Maru"/>
                  <a:ea typeface="Kosugi Maru"/>
                  <a:cs typeface="Kosugi Maru"/>
                  <a:sym typeface="Kosugi Maru"/>
                </a:rPr>
                <a:t>ツール</a:t>
              </a:r>
              <a:endParaRPr>
                <a:solidFill>
                  <a:schemeClr val="lt1"/>
                </a:solidFill>
                <a:latin typeface="Kosugi Maru"/>
                <a:ea typeface="Kosugi Maru"/>
                <a:cs typeface="Kosugi Maru"/>
                <a:sym typeface="Kosugi Maru"/>
              </a:endParaRPr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4840858" y="1510200"/>
            <a:ext cx="3500360" cy="3023883"/>
            <a:chOff x="322924" y="-1101046"/>
            <a:chExt cx="4210200" cy="3719871"/>
          </a:xfrm>
        </p:grpSpPr>
        <p:sp>
          <p:nvSpPr>
            <p:cNvPr id="133" name="Google Shape;133;p17"/>
            <p:cNvSpPr/>
            <p:nvPr/>
          </p:nvSpPr>
          <p:spPr>
            <a:xfrm>
              <a:off x="322924" y="-838675"/>
              <a:ext cx="4210200" cy="345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579469" y="-1101046"/>
              <a:ext cx="1904100" cy="603600"/>
            </a:xfrm>
            <a:prstGeom prst="horizontalScroll">
              <a:avLst>
                <a:gd fmla="val 12500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Kosugi Maru"/>
                  <a:ea typeface="Kosugi Maru"/>
                  <a:cs typeface="Kosugi Maru"/>
                  <a:sym typeface="Kosugi Maru"/>
                </a:rPr>
                <a:t>フロントエンド</a:t>
              </a:r>
              <a:endParaRPr>
                <a:solidFill>
                  <a:schemeClr val="lt1"/>
                </a:solidFill>
                <a:latin typeface="Kosugi Maru"/>
                <a:ea typeface="Kosugi Maru"/>
                <a:cs typeface="Kosugi Maru"/>
                <a:sym typeface="Kosugi Maru"/>
              </a:endParaRPr>
            </a:p>
          </p:txBody>
        </p:sp>
      </p:grpSp>
      <p:grpSp>
        <p:nvGrpSpPr>
          <p:cNvPr id="135" name="Google Shape;135;p17"/>
          <p:cNvGrpSpPr/>
          <p:nvPr/>
        </p:nvGrpSpPr>
        <p:grpSpPr>
          <a:xfrm>
            <a:off x="406075" y="1510203"/>
            <a:ext cx="4088525" cy="2894807"/>
            <a:chOff x="112974" y="1603150"/>
            <a:chExt cx="4210200" cy="3719875"/>
          </a:xfrm>
        </p:grpSpPr>
        <p:sp>
          <p:nvSpPr>
            <p:cNvPr id="136" name="Google Shape;136;p17"/>
            <p:cNvSpPr/>
            <p:nvPr/>
          </p:nvSpPr>
          <p:spPr>
            <a:xfrm>
              <a:off x="112974" y="1865525"/>
              <a:ext cx="4210200" cy="345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369525" y="1603150"/>
              <a:ext cx="1697100" cy="603600"/>
            </a:xfrm>
            <a:prstGeom prst="horizontalScroll">
              <a:avLst>
                <a:gd fmla="val 12500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Kosugi Maru"/>
                  <a:ea typeface="Kosugi Maru"/>
                  <a:cs typeface="Kosugi Maru"/>
                  <a:sym typeface="Kosugi Maru"/>
                </a:rPr>
                <a:t>バックエンド</a:t>
              </a:r>
              <a:endParaRPr>
                <a:solidFill>
                  <a:schemeClr val="lt1"/>
                </a:solidFill>
                <a:latin typeface="Kosugi Maru"/>
                <a:ea typeface="Kosugi Maru"/>
                <a:cs typeface="Kosugi Maru"/>
                <a:sym typeface="Kosugi Maru"/>
              </a:endParaRPr>
            </a:p>
          </p:txBody>
        </p:sp>
      </p:grpSp>
      <p:sp>
        <p:nvSpPr>
          <p:cNvPr id="138" name="Google Shape;13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技術スタック</a:t>
            </a:r>
            <a:endParaRPr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513" y="2398521"/>
            <a:ext cx="1520799" cy="55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9875" y="2265040"/>
            <a:ext cx="580779" cy="7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1425" y="4042514"/>
            <a:ext cx="1334215" cy="31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1900" y="3745230"/>
            <a:ext cx="1759525" cy="228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 rotWithShape="1">
          <a:blip r:embed="rId9">
            <a:alphaModFix/>
          </a:blip>
          <a:srcRect b="217260" l="251190" r="-251190" t="-217260"/>
          <a:stretch/>
        </p:blipFill>
        <p:spPr>
          <a:xfrm>
            <a:off x="8798588" y="1995666"/>
            <a:ext cx="2559503" cy="143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86325" y="2149650"/>
            <a:ext cx="1520801" cy="7996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88648" y="3492013"/>
            <a:ext cx="735425" cy="735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7"/>
          <p:cNvGrpSpPr/>
          <p:nvPr/>
        </p:nvGrpSpPr>
        <p:grpSpPr>
          <a:xfrm>
            <a:off x="493554" y="3077053"/>
            <a:ext cx="1053107" cy="1119159"/>
            <a:chOff x="589775" y="3429000"/>
            <a:chExt cx="1050900" cy="1509725"/>
          </a:xfrm>
        </p:grpSpPr>
        <p:pic>
          <p:nvPicPr>
            <p:cNvPr id="149" name="Google Shape;149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88612" y="3429000"/>
              <a:ext cx="580775" cy="725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7"/>
            <p:cNvSpPr txBox="1"/>
            <p:nvPr/>
          </p:nvSpPr>
          <p:spPr>
            <a:xfrm>
              <a:off x="589775" y="4025225"/>
              <a:ext cx="1050900" cy="9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rgbClr val="6AA84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Spring </a:t>
              </a:r>
              <a:r>
                <a:rPr b="1" lang="en-US" sz="1500">
                  <a:solidFill>
                    <a:srgbClr val="6AA84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JPA</a:t>
              </a:r>
              <a:endParaRPr b="1" sz="1500">
                <a:solidFill>
                  <a:srgbClr val="6AA84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151" name="Google Shape;151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98625" y="3269674"/>
            <a:ext cx="1691425" cy="105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7"/>
          <p:cNvGrpSpPr/>
          <p:nvPr/>
        </p:nvGrpSpPr>
        <p:grpSpPr>
          <a:xfrm>
            <a:off x="3043100" y="2579212"/>
            <a:ext cx="1442050" cy="912775"/>
            <a:chOff x="2035387" y="3024425"/>
            <a:chExt cx="1442050" cy="912775"/>
          </a:xfrm>
        </p:grpSpPr>
        <p:pic>
          <p:nvPicPr>
            <p:cNvPr id="153" name="Google Shape;153;p17"/>
            <p:cNvPicPr preferRelativeResize="0"/>
            <p:nvPr/>
          </p:nvPicPr>
          <p:blipFill rotWithShape="1">
            <a:blip r:embed="rId14">
              <a:alphaModFix/>
            </a:blip>
            <a:srcRect b="0" l="34456" r="0" t="0"/>
            <a:stretch/>
          </p:blipFill>
          <p:spPr>
            <a:xfrm>
              <a:off x="2480675" y="3024425"/>
              <a:ext cx="996763" cy="91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7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2035387" y="3239829"/>
              <a:ext cx="406187" cy="56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" name="Google Shape;155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981600" y="3077204"/>
            <a:ext cx="1520775" cy="540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17">
            <a:alphaModFix/>
          </a:blip>
          <a:srcRect b="30041" l="9951" r="13852" t="30326"/>
          <a:stretch/>
        </p:blipFill>
        <p:spPr>
          <a:xfrm>
            <a:off x="3651775" y="5047073"/>
            <a:ext cx="1053100" cy="54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322425" y="5117163"/>
            <a:ext cx="984694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19">
            <a:alphaModFix/>
          </a:blip>
          <a:srcRect b="26251" l="8991" r="3196" t="26379"/>
          <a:stretch/>
        </p:blipFill>
        <p:spPr>
          <a:xfrm>
            <a:off x="3601075" y="5831125"/>
            <a:ext cx="1941839" cy="55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172548" y="5047086"/>
            <a:ext cx="735425" cy="7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14513" y="1916832"/>
            <a:ext cx="580775" cy="108364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機能説明（</a:t>
            </a: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追加</a:t>
            </a: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機能）</a:t>
            </a:r>
            <a:endParaRPr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885750" y="1750450"/>
            <a:ext cx="7372500" cy="452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1-1. ユーザ登録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1-2. ログイン/ログアウト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1-3. 商品一覧を表示/検索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1-4. 商品詳細画面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1-5. ショッピングカートに商品を追加/表示/削除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1-6. 注文確認画面の表示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1-7. 注文確定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　　　　　　　　　　　　　　　　　　基本機能はすべて実装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機能説明（追加機能）</a:t>
            </a:r>
            <a:endParaRPr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351900" y="1750575"/>
            <a:ext cx="8440200" cy="389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・ページング機能　　　　　　　・注文時に注文完了メールを送信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・合計金額自動反映機能　　　　・未ログイン時の商品が残る機能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・郵便番号から住所自動取得　　・クレジットカードWebAPIの連携機能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・並び順変更機能　　　　　　　・パスワードをハッシュ化して保存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・ログイン認証フィルター機能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457200" y="274650"/>
            <a:ext cx="85635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機能説明（</a:t>
            </a: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独自</a:t>
            </a: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機能、</a:t>
            </a: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こだわり</a:t>
            </a: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）</a:t>
            </a:r>
            <a:endParaRPr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351900" y="1750575"/>
            <a:ext cx="8440200" cy="460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・</a:t>
            </a:r>
            <a:r>
              <a:rPr lang="en-US" sz="2000"/>
              <a:t>絞り込み検索　　　　　</a:t>
            </a:r>
            <a:r>
              <a:rPr lang="en-US" sz="2000"/>
              <a:t>・</a:t>
            </a:r>
            <a:r>
              <a:rPr lang="en-US" sz="2000"/>
              <a:t>ページ遷移時のページングアニメーション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・Astroによる軽量化（高速化）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・ヘッダー、フッター　　・カートの商品数を動的表示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・絞り込み検索時につまみで金額を調整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・マイページの作成（登録情報の確認）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・利用規約ページの作成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457200" y="28574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A6F39"/>
                </a:solidFill>
                <a:latin typeface="Kosugi Maru"/>
                <a:ea typeface="Kosugi Maru"/>
                <a:cs typeface="Kosugi Maru"/>
                <a:sym typeface="Kosugi Maru"/>
              </a:rPr>
              <a:t>実演デモ</a:t>
            </a:r>
            <a:endParaRPr>
              <a:solidFill>
                <a:srgbClr val="EA6F39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350" y="5977200"/>
            <a:ext cx="790575" cy="7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3">
            <a:alphaModFix/>
          </a:blip>
          <a:srcRect b="-100000" l="-78860" r="78860" t="100000"/>
          <a:stretch/>
        </p:blipFill>
        <p:spPr>
          <a:xfrm>
            <a:off x="-160300" y="4876050"/>
            <a:ext cx="3486125" cy="19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25" y="5977200"/>
            <a:ext cx="1399396" cy="7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6553200" y="62801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