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Kosugi Maru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KosugiMar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コンセプト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コンセプト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039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_B_01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929058" y="6429396"/>
            <a:ext cx="507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 All Rights Reserved.Copyright© 2014 RAKUS Co.,Ltd.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jpg"/><Relationship Id="rId11" Type="http://schemas.openxmlformats.org/officeDocument/2006/relationships/image" Target="../media/image9.png"/><Relationship Id="rId10" Type="http://schemas.openxmlformats.org/officeDocument/2006/relationships/image" Target="../media/image20.png"/><Relationship Id="rId21" Type="http://schemas.openxmlformats.org/officeDocument/2006/relationships/image" Target="../media/image13.png"/><Relationship Id="rId13" Type="http://schemas.openxmlformats.org/officeDocument/2006/relationships/image" Target="../media/image2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5" Type="http://schemas.openxmlformats.org/officeDocument/2006/relationships/image" Target="../media/image5.png"/><Relationship Id="rId14" Type="http://schemas.openxmlformats.org/officeDocument/2006/relationships/image" Target="../media/image8.jpg"/><Relationship Id="rId17" Type="http://schemas.openxmlformats.org/officeDocument/2006/relationships/image" Target="../media/image23.png"/><Relationship Id="rId16" Type="http://schemas.openxmlformats.org/officeDocument/2006/relationships/image" Target="../media/image12.png"/><Relationship Id="rId5" Type="http://schemas.openxmlformats.org/officeDocument/2006/relationships/image" Target="../media/image7.png"/><Relationship Id="rId19" Type="http://schemas.openxmlformats.org/officeDocument/2006/relationships/image" Target="../media/image22.png"/><Relationship Id="rId6" Type="http://schemas.openxmlformats.org/officeDocument/2006/relationships/image" Target="../media/image17.png"/><Relationship Id="rId18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5800" y="19681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楽楽ペット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1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チームB成果発表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93050" y="3940125"/>
            <a:ext cx="69579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33">
                <a:solidFill>
                  <a:schemeClr val="dk1"/>
                </a:solidFill>
              </a:rPr>
              <a:t>総リーダー　						中郡健竜　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33">
                <a:solidFill>
                  <a:schemeClr val="dk1"/>
                </a:solidFill>
              </a:rPr>
              <a:t>技術リーダー						藤野秀磨　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33">
                <a:solidFill>
                  <a:schemeClr val="dk1"/>
                </a:solidFill>
              </a:rPr>
              <a:t>進捗管理リーダー　				ダオクィーマオ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33">
                <a:solidFill>
                  <a:schemeClr val="dk1"/>
                </a:solidFill>
              </a:rPr>
              <a:t>成果物,スクラムリーダー		　  宮脇陸</a:t>
            </a:r>
            <a:endParaRPr sz="16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-100000" l="-78860" r="78860" t="100000"/>
          <a:stretch/>
        </p:blipFill>
        <p:spPr>
          <a:xfrm>
            <a:off x="-160300" y="4876050"/>
            <a:ext cx="3486125" cy="19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57200" y="1083950"/>
            <a:ext cx="82296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東京開発統括部　楽々精算開発部　開発2課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中郡健竜</a:t>
            </a:r>
            <a:endParaRPr sz="2200"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3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334000" y="2477163"/>
            <a:ext cx="8349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役職：総リーダー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開発領域：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バックエンド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担当作業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・DB設計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修正、サンプルデータの作成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・商品一覧、詳細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・ショッピングカートの表示、追加、削除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～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注文完了まで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4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4"/>
          <p:cNvSpPr/>
          <p:nvPr/>
        </p:nvSpPr>
        <p:spPr>
          <a:xfrm>
            <a:off x="457198" y="2663968"/>
            <a:ext cx="3050191" cy="15376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・JavaDocコメント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DBサンプルデータ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>
            <a:off x="378450" y="4322877"/>
            <a:ext cx="3207672" cy="1642044"/>
            <a:chOff x="168540" y="1300471"/>
            <a:chExt cx="4177200" cy="3007407"/>
          </a:xfrm>
        </p:grpSpPr>
        <p:sp>
          <p:nvSpPr>
            <p:cNvPr id="224" name="Google Shape;224;p24"/>
            <p:cNvSpPr/>
            <p:nvPr/>
          </p:nvSpPr>
          <p:spPr>
            <a:xfrm>
              <a:off x="168540" y="1585678"/>
              <a:ext cx="4177200" cy="272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JPAの理解</a:t>
              </a:r>
              <a:endParaRPr b="1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・タスクの細分化</a:t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・意識の差異</a:t>
              </a:r>
              <a:r>
                <a:rPr lang="en-US" sz="1900">
                  <a:latin typeface="Calibri"/>
                  <a:ea typeface="Calibri"/>
                  <a:cs typeface="Calibri"/>
                  <a:sym typeface="Calibri"/>
                </a:rPr>
                <a:t>をなくす</a:t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・</a:t>
              </a:r>
              <a:r>
                <a:rPr b="1" i="0" lang="en-US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DB設計の修正</a:t>
              </a:r>
              <a:endParaRPr b="1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351734" y="1300471"/>
              <a:ext cx="1810800" cy="515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苦労した点</a:t>
              </a:r>
              <a:endParaRPr b="0" i="0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57200" y="1083950"/>
            <a:ext cx="82296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東京開発統括部　楽々精算開発部　開発2課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中郡健竜</a:t>
            </a:r>
            <a:endParaRPr sz="2200"/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586125" y="3077300"/>
            <a:ext cx="56772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➤</a:t>
            </a:r>
            <a:r>
              <a:rPr b="1" lang="en-US" sz="1900">
                <a:solidFill>
                  <a:srgbClr val="FF0000"/>
                </a:solidFill>
              </a:rPr>
              <a:t>基本機能であるからこそ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rgbClr val="FF0000"/>
                </a:solidFill>
              </a:rPr>
              <a:t>　　　　　　見やすくわかりやすく！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　基本機能と追加機能を同時に行っていた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900"/>
              <a:t>➤DBの</a:t>
            </a:r>
            <a:r>
              <a:rPr lang="en-US" sz="1900"/>
              <a:t>見直し・修正のリクエストが発生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➤</a:t>
            </a:r>
            <a:r>
              <a:rPr lang="en-US" sz="1900"/>
              <a:t>チーム</a:t>
            </a:r>
            <a:r>
              <a:rPr lang="en-US" sz="1900"/>
              <a:t>開発のスピードが落ち</a:t>
            </a:r>
            <a:r>
              <a:rPr lang="en-US" sz="1900"/>
              <a:t>てしまった</a:t>
            </a:r>
            <a:endParaRPr sz="1900"/>
          </a:p>
        </p:txBody>
      </p:sp>
      <p:sp>
        <p:nvSpPr>
          <p:cNvPr id="230" name="Google Shape;230;p24"/>
          <p:cNvSpPr/>
          <p:nvPr/>
        </p:nvSpPr>
        <p:spPr>
          <a:xfrm>
            <a:off x="1287025" y="2527315"/>
            <a:ext cx="13905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Kosugi Maru"/>
                <a:ea typeface="Kosugi Maru"/>
                <a:cs typeface="Kosugi Maru"/>
                <a:sym typeface="Kosugi Maru"/>
              </a:rPr>
              <a:t>工夫</a:t>
            </a: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457200" y="1083950"/>
            <a:ext cx="82296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東京開発統括部　楽々精算開発部　開発1課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ダオ クィー マオ</a:t>
            </a:r>
            <a:endParaRPr sz="2200"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5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334000" y="2477163"/>
            <a:ext cx="8349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役職：進捗管理リーダー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開発領域：バックエンド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担当作業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・ユーザ登録、ログイン/ログアウト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・クレジットカードAPI連携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・購入時のメール送信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・ORMでのページネーション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・ショッピングカート機能実装のサポート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57200" y="1083950"/>
            <a:ext cx="8229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東京開発統括部　楽々精算開発部　開発1課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ダオ クィー マオ</a:t>
            </a:r>
            <a:endParaRPr sz="2200"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6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6"/>
          <p:cNvSpPr/>
          <p:nvPr/>
        </p:nvSpPr>
        <p:spPr>
          <a:xfrm>
            <a:off x="742400" y="2520625"/>
            <a:ext cx="2997600" cy="16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・ORM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の実装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・SlackのCanvas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の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活用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・タスク整理(git)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742400" y="4463425"/>
            <a:ext cx="2997600" cy="136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ORMまわりの修正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メールの送信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4496025" y="3077300"/>
            <a:ext cx="39363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工夫した点と苦労した点の詳細をここに書いてください。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900"/>
              <a:t>➤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255" name="Google Shape;255;p26"/>
          <p:cNvSpPr/>
          <p:nvPr/>
        </p:nvSpPr>
        <p:spPr>
          <a:xfrm>
            <a:off x="1545950" y="2380790"/>
            <a:ext cx="13905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Kosugi Maru"/>
                <a:ea typeface="Kosugi Maru"/>
                <a:cs typeface="Kosugi Maru"/>
                <a:sym typeface="Kosugi Maru"/>
              </a:rPr>
              <a:t>工夫</a:t>
            </a: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545950" y="4322877"/>
            <a:ext cx="13905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苦労した点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457200" y="1083950"/>
            <a:ext cx="8791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大阪開発統括部　楽々販売開発部　開発課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/>
              <a:t>宮脇陸</a:t>
            </a:r>
            <a:endParaRPr sz="2200"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7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334000" y="2477163"/>
            <a:ext cx="8349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役職：成果物リーダー、スクラムリーダー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開発領域：フロントエンド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担当作業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・画面のデザイン，レイアウト設計全般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・バックエンドとのAPI連携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" y="1083950"/>
            <a:ext cx="82296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大阪開発統括部　楽々販売開発部　開発課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宮脇陸</a:t>
            </a:r>
            <a:endParaRPr sz="2200"/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8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8"/>
          <p:cNvSpPr/>
          <p:nvPr/>
        </p:nvSpPr>
        <p:spPr>
          <a:xfrm>
            <a:off x="930925" y="2694428"/>
            <a:ext cx="2586000" cy="153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デザインの統一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UI, UX改善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930925" y="4535134"/>
            <a:ext cx="2586000" cy="1442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APIの仕様理解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・branch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、issue管理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57373" y="4396150"/>
            <a:ext cx="11331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苦労した点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1657415" y="2558750"/>
            <a:ext cx="11331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Kosugi Maru"/>
                <a:ea typeface="Kosugi Maru"/>
                <a:cs typeface="Kosugi Maru"/>
                <a:sym typeface="Kosugi Maru"/>
              </a:rPr>
              <a:t>工夫</a:t>
            </a: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4307625" y="2839850"/>
            <a:ext cx="39363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工夫した点と苦労した点の詳細をここに書いてください。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➤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457200" y="1083950"/>
            <a:ext cx="82296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東京開発統括部　楽々明細開発部　開発1課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藤野秀麿</a:t>
            </a:r>
            <a:endParaRPr sz="2200"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9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334000" y="2477163"/>
            <a:ext cx="83499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役職：技術リーダー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開発領域：フロントエンドとバックエンドのブリッジ担当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担当作業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・リファクタリング、品質改善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・認証フィルター + JWT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・チームメンバーへの技術的サポート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457200" y="1083950"/>
            <a:ext cx="8229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東京開発統括部　楽々明細開発部　開発1課　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藤野秀麿</a:t>
            </a:r>
            <a:endParaRPr sz="2200"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0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0"/>
          <p:cNvSpPr/>
          <p:nvPr/>
        </p:nvSpPr>
        <p:spPr>
          <a:xfrm>
            <a:off x="387275" y="2665375"/>
            <a:ext cx="3611100" cy="160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開発環境の統一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コミット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時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のprefixの統一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DBの自動初期化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387325" y="4424300"/>
            <a:ext cx="3611100" cy="155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バグの究明&amp;修正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チームメンバーへの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使用技術の普及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1435396" y="2558750"/>
            <a:ext cx="14388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Kosugi Maru"/>
                <a:ea typeface="Kosugi Maru"/>
                <a:cs typeface="Kosugi Maru"/>
                <a:sym typeface="Kosugi Maru"/>
              </a:rPr>
              <a:t>工夫</a:t>
            </a: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1435475" y="4319950"/>
            <a:ext cx="1438800" cy="28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苦労した点</a:t>
            </a:r>
            <a:endParaRPr b="0" i="0" sz="14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307625" y="2839850"/>
            <a:ext cx="39363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工夫した点と苦労した点の詳細をここに書いてください。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➤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さいごに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293600" y="246550"/>
            <a:ext cx="2754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目次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867475" y="4111300"/>
            <a:ext cx="78639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867475" y="1905000"/>
            <a:ext cx="78639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背景とコンセプト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技術スタック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機能説明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実演（デモ）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個人成果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3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まとめ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628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ペットを飼っていますか？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700" y="2030825"/>
            <a:ext cx="8730449" cy="30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426450" y="5082650"/>
            <a:ext cx="4502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999999"/>
                </a:solidFill>
              </a:rPr>
              <a:t>一般社団法人ペットフード協会　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999999"/>
                </a:solidFill>
              </a:rPr>
              <a:t>2022年（令和4年）全国犬猫飼育実態調査 結果 より抜粋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778750" y="2644050"/>
            <a:ext cx="7965000" cy="1623300"/>
          </a:xfrm>
          <a:prstGeom prst="roundRect">
            <a:avLst>
              <a:gd fmla="val 16667" name="adj"/>
            </a:avLst>
          </a:prstGeom>
          <a:solidFill>
            <a:srgbClr val="F6F0E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331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ペットとの生活を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もっと楽に、もっと楽しく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57200" y="2957250"/>
            <a:ext cx="8229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b="1" i="0" lang="en-US" sz="2960" u="none" cap="none" strike="noStrike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ECサイトでペットと飼い主の成長を</a:t>
            </a:r>
            <a:endParaRPr b="1" i="0" sz="2960" u="none" cap="none" strike="noStrike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b="1" i="0" lang="en-US" sz="2960" u="none" cap="none" strike="noStrike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継続的に支援します</a:t>
            </a:r>
            <a:endParaRPr b="0" i="0" sz="1400" u="none" cap="none" strike="noStrike">
              <a:solidFill>
                <a:srgbClr val="EA6F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78744" y="2227488"/>
            <a:ext cx="1783500" cy="750900"/>
          </a:xfrm>
          <a:prstGeom prst="roundRect">
            <a:avLst>
              <a:gd fmla="val 16667" name="adj"/>
            </a:avLst>
          </a:prstGeom>
          <a:solidFill>
            <a:srgbClr val="F4EEE8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983250" y="2393550"/>
            <a:ext cx="1665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6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MISSION</a:t>
            </a:r>
            <a:endParaRPr b="1" sz="256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6071" y="4580538"/>
            <a:ext cx="1896762" cy="189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225524" y="4497503"/>
            <a:ext cx="4088525" cy="1977858"/>
            <a:chOff x="112974" y="1603150"/>
            <a:chExt cx="4210200" cy="3719875"/>
          </a:xfrm>
        </p:grpSpPr>
        <p:sp>
          <p:nvSpPr>
            <p:cNvPr id="127" name="Google Shape;127;p17"/>
            <p:cNvSpPr/>
            <p:nvPr/>
          </p:nvSpPr>
          <p:spPr>
            <a:xfrm>
              <a:off x="112974" y="186552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369525" y="1603150"/>
              <a:ext cx="1697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ツール</a:t>
              </a:r>
              <a:endParaRPr b="0" i="0" sz="1400" u="none" cap="none" strike="noStrike"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4840858" y="1510200"/>
            <a:ext cx="3500360" cy="3023883"/>
            <a:chOff x="322924" y="-1101046"/>
            <a:chExt cx="4210200" cy="3719871"/>
          </a:xfrm>
        </p:grpSpPr>
        <p:sp>
          <p:nvSpPr>
            <p:cNvPr id="130" name="Google Shape;130;p17"/>
            <p:cNvSpPr/>
            <p:nvPr/>
          </p:nvSpPr>
          <p:spPr>
            <a:xfrm>
              <a:off x="322924" y="-83867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579469" y="-1101046"/>
              <a:ext cx="1904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フロントエンド</a:t>
              </a:r>
              <a:endParaRPr b="0" i="0" sz="1400" u="none" cap="none" strike="noStrike"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06075" y="1510203"/>
            <a:ext cx="4088525" cy="2894807"/>
            <a:chOff x="112974" y="1603150"/>
            <a:chExt cx="4210200" cy="3719875"/>
          </a:xfrm>
        </p:grpSpPr>
        <p:sp>
          <p:nvSpPr>
            <p:cNvPr id="133" name="Google Shape;133;p17"/>
            <p:cNvSpPr/>
            <p:nvPr/>
          </p:nvSpPr>
          <p:spPr>
            <a:xfrm>
              <a:off x="112974" y="186552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369525" y="1603150"/>
              <a:ext cx="1697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バックエンド</a:t>
              </a:r>
              <a:endParaRPr b="0" i="0" sz="1400" u="none" cap="none" strike="noStrike"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技術スタック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513" y="2398521"/>
            <a:ext cx="1520799" cy="55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9875" y="2265040"/>
            <a:ext cx="580779" cy="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1425" y="4042514"/>
            <a:ext cx="1334215" cy="3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21900" y="3745230"/>
            <a:ext cx="1759525" cy="22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9">
            <a:alphaModFix/>
          </a:blip>
          <a:srcRect b="217260" l="251190" r="-251190" t="-217260"/>
          <a:stretch/>
        </p:blipFill>
        <p:spPr>
          <a:xfrm>
            <a:off x="8798588" y="1995666"/>
            <a:ext cx="2559503" cy="143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86325" y="2149650"/>
            <a:ext cx="1520801" cy="799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88648" y="3492013"/>
            <a:ext cx="735425" cy="73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7"/>
          <p:cNvGrpSpPr/>
          <p:nvPr/>
        </p:nvGrpSpPr>
        <p:grpSpPr>
          <a:xfrm>
            <a:off x="493554" y="3077053"/>
            <a:ext cx="1053107" cy="1119159"/>
            <a:chOff x="589775" y="3429000"/>
            <a:chExt cx="1050900" cy="1509725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88612" y="3429000"/>
              <a:ext cx="580775" cy="72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7"/>
            <p:cNvSpPr txBox="1"/>
            <p:nvPr/>
          </p:nvSpPr>
          <p:spPr>
            <a:xfrm>
              <a:off x="589775" y="4025225"/>
              <a:ext cx="10509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6AA84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 </a:t>
              </a:r>
              <a:r>
                <a:rPr b="1" i="0" lang="en-US" sz="1500" u="none" cap="none" strike="noStrike">
                  <a:solidFill>
                    <a:srgbClr val="6AA84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JPA</a:t>
              </a:r>
              <a:endParaRPr b="1" i="0" sz="1500" u="none" cap="none" strike="noStrike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48" name="Google Shape;14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98625" y="3269674"/>
            <a:ext cx="1691425" cy="105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7"/>
          <p:cNvGrpSpPr/>
          <p:nvPr/>
        </p:nvGrpSpPr>
        <p:grpSpPr>
          <a:xfrm>
            <a:off x="3043100" y="2579212"/>
            <a:ext cx="1442051" cy="912775"/>
            <a:chOff x="2035387" y="3024425"/>
            <a:chExt cx="1442051" cy="912775"/>
          </a:xfrm>
        </p:grpSpPr>
        <p:pic>
          <p:nvPicPr>
            <p:cNvPr id="150" name="Google Shape;150;p17"/>
            <p:cNvPicPr preferRelativeResize="0"/>
            <p:nvPr/>
          </p:nvPicPr>
          <p:blipFill rotWithShape="1">
            <a:blip r:embed="rId14">
              <a:alphaModFix/>
            </a:blip>
            <a:srcRect b="0" l="34456" r="0" t="0"/>
            <a:stretch/>
          </p:blipFill>
          <p:spPr>
            <a:xfrm>
              <a:off x="2480675" y="3024425"/>
              <a:ext cx="996763" cy="91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035387" y="3239829"/>
              <a:ext cx="406187" cy="56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981600" y="3077204"/>
            <a:ext cx="1520775" cy="5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17">
            <a:alphaModFix/>
          </a:blip>
          <a:srcRect b="30041" l="9951" r="13852" t="30326"/>
          <a:stretch/>
        </p:blipFill>
        <p:spPr>
          <a:xfrm>
            <a:off x="3651775" y="5047073"/>
            <a:ext cx="1053100" cy="5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322425" y="5117163"/>
            <a:ext cx="984694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19">
            <a:alphaModFix/>
          </a:blip>
          <a:srcRect b="26251" l="8991" r="3196" t="26379"/>
          <a:stretch/>
        </p:blipFill>
        <p:spPr>
          <a:xfrm>
            <a:off x="3601075" y="5831125"/>
            <a:ext cx="1941839" cy="5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72548" y="5047086"/>
            <a:ext cx="735425" cy="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14513" y="1916832"/>
            <a:ext cx="580775" cy="108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基本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85750" y="1750450"/>
            <a:ext cx="73725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</a:t>
            </a:r>
            <a:r>
              <a:rPr lang="en-US" sz="2000"/>
              <a:t>ユーザ登録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ログイン/ログアウト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商品一覧を表示/検索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商品詳細画面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ショッピングカートに商品を追加/表示/削除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注文確認画面の表示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 注文確定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　　　　　　　　　　　　　　　　　</a:t>
            </a:r>
            <a:r>
              <a:rPr b="1" lang="en-US" sz="2000"/>
              <a:t>基本機能はすべて実装!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機能説明（追加機能）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51900" y="1750575"/>
            <a:ext cx="86916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・ページング機能　　　　　　　・注文時に注文完了メールを送信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・△合計金額自動反映機能　　　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・未ログイン時に</a:t>
            </a:r>
            <a:r>
              <a:rPr lang="en-US" sz="2000"/>
              <a:t>追加した</a:t>
            </a:r>
            <a:r>
              <a:rPr lang="en-US" sz="2000"/>
              <a:t>商品を</a:t>
            </a:r>
            <a:r>
              <a:rPr lang="en-US" sz="2000"/>
              <a:t>ログイン時に</a:t>
            </a:r>
            <a:r>
              <a:rPr lang="en-US" sz="2000"/>
              <a:t>残す機能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・郵便番号から住所自動取得　　・△クレジットカードWebAPIの連携機能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・パスワードをハッシュ化して保存　　・ログイン認証フィルター機能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274650"/>
            <a:ext cx="856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機能説明（独自機能、こだわり）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51900" y="1750575"/>
            <a:ext cx="84402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・絞り込み検索（</a:t>
            </a:r>
            <a:r>
              <a:rPr lang="en-US" sz="2000"/>
              <a:t>絞り込み検索時につまみで金額を調整）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/>
              <a:t>・ページ遷移時のページングアニメーション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・Astroによる軽量化（高速化）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・ヘッダー、フッター　　・カートの商品数を動的表示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・マイページの作成（登録情報の確認）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・利用規約ページの作成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実演デモ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-100000" l="-78860" r="78860" t="100000"/>
          <a:stretch/>
        </p:blipFill>
        <p:spPr>
          <a:xfrm>
            <a:off x="-160300" y="4876050"/>
            <a:ext cx="3486125" cy="19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