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65" r:id="rId4"/>
    <p:sldId id="266" r:id="rId5"/>
    <p:sldId id="267" r:id="rId6"/>
    <p:sldId id="268" r:id="rId7"/>
    <p:sldId id="269" r:id="rId8"/>
    <p:sldId id="270" r:id="rId9"/>
    <p:sldId id="271" r:id="rId10"/>
    <p:sldId id="273" r:id="rId11"/>
    <p:sldId id="272" r:id="rId12"/>
    <p:sldId id="274" r:id="rId13"/>
    <p:sldId id="275" r:id="rId14"/>
    <p:sldId id="276" r:id="rId15"/>
    <p:sldId id="277" r:id="rId16"/>
    <p:sldId id="278" r:id="rId17"/>
    <p:sldId id="282"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038" autoAdjust="0"/>
  </p:normalViewPr>
  <p:slideViewPr>
    <p:cSldViewPr snapToGrid="0">
      <p:cViewPr varScale="1">
        <p:scale>
          <a:sx n="77" d="100"/>
          <a:sy n="77" d="100"/>
        </p:scale>
        <p:origin x="18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5A25D-36F7-4D9D-B1A7-22142850E97E}" type="datetimeFigureOut">
              <a:rPr lang="en-US" smtClean="0"/>
              <a:t>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3FBE4-DAD6-45B5-8A1E-C5C5E4644ED6}" type="slidenum">
              <a:rPr lang="en-US" smtClean="0"/>
              <a:t>‹#›</a:t>
            </a:fld>
            <a:endParaRPr lang="en-US"/>
          </a:p>
        </p:txBody>
      </p:sp>
    </p:spTree>
    <p:extLst>
      <p:ext uri="{BB962C8B-B14F-4D97-AF65-F5344CB8AC3E}">
        <p14:creationId xmlns:p14="http://schemas.microsoft.com/office/powerpoint/2010/main" val="141887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8B3FBE4-DAD6-45B5-8A1E-C5C5E4644ED6}" type="slidenum">
              <a:rPr lang="en-US" smtClean="0"/>
              <a:t>1</a:t>
            </a:fld>
            <a:endParaRPr lang="en-US"/>
          </a:p>
        </p:txBody>
      </p:sp>
    </p:spTree>
    <p:extLst>
      <p:ext uri="{BB962C8B-B14F-4D97-AF65-F5344CB8AC3E}">
        <p14:creationId xmlns:p14="http://schemas.microsoft.com/office/powerpoint/2010/main" val="392418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NLP tasks need semantic </a:t>
            </a:r>
            <a:r>
              <a:rPr lang="en-US" dirty="0" err="1"/>
              <a:t>correleation</a:t>
            </a:r>
            <a:r>
              <a:rPr lang="en-US" dirty="0"/>
              <a:t>/similarity established</a:t>
            </a:r>
          </a:p>
          <a:p>
            <a:pPr marL="171450" indent="-171450">
              <a:buFontTx/>
              <a:buChar char="-"/>
            </a:pPr>
            <a:r>
              <a:rPr lang="en-US" dirty="0"/>
              <a:t>Example notepad to laptop vs notepad to diary</a:t>
            </a:r>
          </a:p>
          <a:p>
            <a:pPr marL="171450" indent="-171450">
              <a:buFontTx/>
              <a:buChar char="-"/>
            </a:pPr>
            <a:r>
              <a:rPr lang="en-US" dirty="0"/>
              <a:t>Dictionary meaning or tokenization is not rich enough</a:t>
            </a:r>
          </a:p>
          <a:p>
            <a:pPr marL="171450" indent="-171450">
              <a:buFontTx/>
              <a:buChar char="-"/>
            </a:pPr>
            <a:r>
              <a:rPr lang="en-US" dirty="0"/>
              <a:t>Vector Space Model - Corpus -&gt; vector space</a:t>
            </a:r>
          </a:p>
          <a:p>
            <a:pPr marL="171450" indent="-171450">
              <a:buFontTx/>
              <a:buChar char="-"/>
            </a:pPr>
            <a:r>
              <a:rPr lang="en-US" dirty="0"/>
              <a:t>Each word is a vector in that space</a:t>
            </a:r>
          </a:p>
          <a:p>
            <a:pPr marL="171450" indent="-171450">
              <a:buFontTx/>
              <a:buChar char="-"/>
            </a:pPr>
            <a:r>
              <a:rPr lang="en-US" dirty="0"/>
              <a:t>High dimensionality provides enough richness to encode more info</a:t>
            </a:r>
          </a:p>
          <a:p>
            <a:pPr marL="171450" indent="-171450">
              <a:buFontTx/>
              <a:buChar char="-"/>
            </a:pPr>
            <a:r>
              <a:rPr lang="en-US" dirty="0"/>
              <a:t>Need algorithms to derive these vectors (Embeddings – same thing) from corpus</a:t>
            </a:r>
          </a:p>
          <a:p>
            <a:pPr marL="171450" indent="-171450">
              <a:buFontTx/>
              <a:buChar char="-"/>
            </a:pPr>
            <a:r>
              <a:rPr lang="en-US" dirty="0" err="1"/>
              <a:t>GloVe</a:t>
            </a:r>
            <a:r>
              <a:rPr lang="en-US" dirty="0"/>
              <a:t> is one such algorithm (amongst many)</a:t>
            </a:r>
          </a:p>
          <a:p>
            <a:endParaRPr lang="en-US" dirty="0"/>
          </a:p>
        </p:txBody>
      </p:sp>
      <p:sp>
        <p:nvSpPr>
          <p:cNvPr id="4" name="Slide Number Placeholder 3"/>
          <p:cNvSpPr>
            <a:spLocks noGrp="1"/>
          </p:cNvSpPr>
          <p:nvPr>
            <p:ph type="sldNum" sz="quarter" idx="5"/>
          </p:nvPr>
        </p:nvSpPr>
        <p:spPr/>
        <p:txBody>
          <a:bodyPr/>
          <a:lstStyle/>
          <a:p>
            <a:fld id="{48B3FBE4-DAD6-45B5-8A1E-C5C5E4644ED6}" type="slidenum">
              <a:rPr lang="en-US" smtClean="0"/>
              <a:t>2</a:t>
            </a:fld>
            <a:endParaRPr lang="en-US"/>
          </a:p>
        </p:txBody>
      </p:sp>
    </p:spTree>
    <p:extLst>
      <p:ext uri="{BB962C8B-B14F-4D97-AF65-F5344CB8AC3E}">
        <p14:creationId xmlns:p14="http://schemas.microsoft.com/office/powerpoint/2010/main" val="413586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GloVe</a:t>
            </a:r>
            <a:r>
              <a:rPr lang="en-US" dirty="0"/>
              <a:t> uses the concept of a global cooccurrence matrix and probability ratios derived from that matrix</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8B3FBE4-DAD6-45B5-8A1E-C5C5E4644ED6}" type="slidenum">
              <a:rPr lang="en-US" smtClean="0"/>
              <a:t>3</a:t>
            </a:fld>
            <a:endParaRPr lang="en-US"/>
          </a:p>
        </p:txBody>
      </p:sp>
    </p:spTree>
    <p:extLst>
      <p:ext uri="{BB962C8B-B14F-4D97-AF65-F5344CB8AC3E}">
        <p14:creationId xmlns:p14="http://schemas.microsoft.com/office/powerpoint/2010/main" val="80137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C338-1646-43B1-B5D2-ED3C8E24C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1C6EF-D68E-4B01-823F-C84DE411F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801FF-3F71-4B8F-8409-20E1D8F2E2C8}"/>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DF7A617F-1E68-4E86-AD38-E70CFCC22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0E5DA-EC1B-48B4-82F7-077C0D06A882}"/>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40458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35B0-E4F5-4213-A627-7CFC411457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30BD0C-9788-4242-8332-6AB2B61C38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7BBE3-41BF-441C-A297-D31774B2DE3D}"/>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42093D06-E4E3-45EC-BFAA-9C03FC065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75F2B-911D-45B9-BB17-C81353C4C0BF}"/>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190658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74139-8488-4DFD-9D67-52FFB05E98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62BF7-2FD0-436C-8E4F-132D5E8383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CC3EC-FAC2-4F87-AAB7-05CDEEFD4105}"/>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91282024-BF53-48C8-8F80-242DC4A81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DCB4-00FC-4D49-B03E-2AB503657329}"/>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420791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A753-59C1-4D0B-A8C0-79870E8AF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68A4E2-121C-4D96-850E-0B59D50BEE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CFEB4-59E0-4693-9A66-B9AF6791A337}"/>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A0F955C5-AE17-4EC1-A734-6D1645B03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39B52-B614-4868-A831-E9AB8E8ED123}"/>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413221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20D7-EFFB-4C03-9AEE-4CBEC282A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25B19-EF81-4BD5-9895-7BCEE027E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180472-A432-4B4D-B2D5-B47E90888702}"/>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FBCD110D-C906-4113-9223-C82D32A3F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8A2B7-FAB9-4489-A40C-9E981A16EAAE}"/>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264142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097-7539-4E23-B720-2057506C4B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DF4C9-2DA4-449E-84ED-6489AB2822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067DF-CEDF-4961-AAFC-37E0956A40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1B712-0460-4661-8AE1-2547702CD194}"/>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6" name="Footer Placeholder 5">
            <a:extLst>
              <a:ext uri="{FF2B5EF4-FFF2-40B4-BE49-F238E27FC236}">
                <a16:creationId xmlns:a16="http://schemas.microsoft.com/office/drawing/2014/main" id="{97732316-1758-4361-A2BB-5F9F67070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375E7-26B0-4B8A-8EB2-0A5E6371D5E5}"/>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17717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AC19-ED1E-43F1-880E-21E3D4D5C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BCAD1A-874F-4AB7-937F-414C3C918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90F280-A469-42C7-AAC4-D4919735CA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F1BE8-75C7-4A17-8DBC-A90C58E96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B52322-AB3A-4119-81FE-2581BC8CFC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32FBF5-9A41-449F-8C2D-153E73AD0705}"/>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8" name="Footer Placeholder 7">
            <a:extLst>
              <a:ext uri="{FF2B5EF4-FFF2-40B4-BE49-F238E27FC236}">
                <a16:creationId xmlns:a16="http://schemas.microsoft.com/office/drawing/2014/main" id="{BB50B28A-22A0-4727-96F0-3E9CE8DFE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5FF74-098C-49CD-9BFE-D8B04DF72308}"/>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64723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597B-3941-49CC-A220-28CF119F4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7D4511-6E34-46D2-A6CA-EF3BAC3F89B1}"/>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4" name="Footer Placeholder 3">
            <a:extLst>
              <a:ext uri="{FF2B5EF4-FFF2-40B4-BE49-F238E27FC236}">
                <a16:creationId xmlns:a16="http://schemas.microsoft.com/office/drawing/2014/main" id="{700E2873-9AFA-49A2-AB4F-CD4A93F32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0FA4C-CA22-40CB-8D33-E5E7BBD29B70}"/>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167003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42A36-A3BA-4C18-905A-95ED108D4240}"/>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3" name="Footer Placeholder 2">
            <a:extLst>
              <a:ext uri="{FF2B5EF4-FFF2-40B4-BE49-F238E27FC236}">
                <a16:creationId xmlns:a16="http://schemas.microsoft.com/office/drawing/2014/main" id="{C1A88BE2-E107-473A-97F1-75D879EF50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F20BC2-D3A5-409D-8D30-BCBE00130332}"/>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28424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6E4-A1A3-41B3-8AE9-029BEB01A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F6CA2-5B76-4603-8C3B-C81F86C32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3EF1EA-9A55-45EC-8602-2AE22B5A6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DCF9FA-93D2-4458-9E31-EAFFCF6FCDE2}"/>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6" name="Footer Placeholder 5">
            <a:extLst>
              <a:ext uri="{FF2B5EF4-FFF2-40B4-BE49-F238E27FC236}">
                <a16:creationId xmlns:a16="http://schemas.microsoft.com/office/drawing/2014/main" id="{47F7057D-A77F-445A-80F9-65BE1721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17087-C1BB-4F2A-AEFD-2731EC35D3AF}"/>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16518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AC9D-35C4-463A-BFB9-D1679C7CF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E6AC4-8B46-4EF4-8969-1302E95C4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1B1840-6D2C-471E-AC13-57DCFB695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9F58A-CE6A-4495-80D5-9E2FB51CCED7}"/>
              </a:ext>
            </a:extLst>
          </p:cNvPr>
          <p:cNvSpPr>
            <a:spLocks noGrp="1"/>
          </p:cNvSpPr>
          <p:nvPr>
            <p:ph type="dt" sz="half" idx="10"/>
          </p:nvPr>
        </p:nvSpPr>
        <p:spPr/>
        <p:txBody>
          <a:bodyPr/>
          <a:lstStyle/>
          <a:p>
            <a:fld id="{41AC1DC3-81FA-4B63-8520-E2A4CEBE7880}" type="datetimeFigureOut">
              <a:rPr lang="en-US" smtClean="0"/>
              <a:t>2/12/2019</a:t>
            </a:fld>
            <a:endParaRPr lang="en-US"/>
          </a:p>
        </p:txBody>
      </p:sp>
      <p:sp>
        <p:nvSpPr>
          <p:cNvPr id="6" name="Footer Placeholder 5">
            <a:extLst>
              <a:ext uri="{FF2B5EF4-FFF2-40B4-BE49-F238E27FC236}">
                <a16:creationId xmlns:a16="http://schemas.microsoft.com/office/drawing/2014/main" id="{45D9A58B-EA70-4F9E-91C2-EEB6C6E7B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4F8A4-2FDC-4922-9BC2-AC8428B296D3}"/>
              </a:ext>
            </a:extLst>
          </p:cNvPr>
          <p:cNvSpPr>
            <a:spLocks noGrp="1"/>
          </p:cNvSpPr>
          <p:nvPr>
            <p:ph type="sldNum" sz="quarter" idx="12"/>
          </p:nvPr>
        </p:nvSpPr>
        <p:spPr/>
        <p:txBody>
          <a:bodyPr/>
          <a:lstStyle/>
          <a:p>
            <a:fld id="{E803465F-954A-410A-942F-DB106D1E01F6}" type="slidenum">
              <a:rPr lang="en-US" smtClean="0"/>
              <a:t>‹#›</a:t>
            </a:fld>
            <a:endParaRPr lang="en-US"/>
          </a:p>
        </p:txBody>
      </p:sp>
    </p:spTree>
    <p:extLst>
      <p:ext uri="{BB962C8B-B14F-4D97-AF65-F5344CB8AC3E}">
        <p14:creationId xmlns:p14="http://schemas.microsoft.com/office/powerpoint/2010/main" val="261083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D9DE1-C360-4BBC-92BA-9092D43E7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10F5C-B3CF-4726-96EC-B9A27CCA4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B2D6F-71A4-4074-BE08-3DBB88701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C1DC3-81FA-4B63-8520-E2A4CEBE7880}" type="datetimeFigureOut">
              <a:rPr lang="en-US" smtClean="0"/>
              <a:t>2/12/2019</a:t>
            </a:fld>
            <a:endParaRPr lang="en-US"/>
          </a:p>
        </p:txBody>
      </p:sp>
      <p:sp>
        <p:nvSpPr>
          <p:cNvPr id="5" name="Footer Placeholder 4">
            <a:extLst>
              <a:ext uri="{FF2B5EF4-FFF2-40B4-BE49-F238E27FC236}">
                <a16:creationId xmlns:a16="http://schemas.microsoft.com/office/drawing/2014/main" id="{26F238CD-C2BB-414C-98A8-016407FBF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A1C3CF-6FA6-4749-B805-F395BF8F6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3465F-954A-410A-942F-DB106D1E01F6}" type="slidenum">
              <a:rPr lang="en-US" smtClean="0"/>
              <a:t>‹#›</a:t>
            </a:fld>
            <a:endParaRPr lang="en-US"/>
          </a:p>
        </p:txBody>
      </p:sp>
    </p:spTree>
    <p:extLst>
      <p:ext uri="{BB962C8B-B14F-4D97-AF65-F5344CB8AC3E}">
        <p14:creationId xmlns:p14="http://schemas.microsoft.com/office/powerpoint/2010/main" val="4117108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3F01-3EF1-41EC-99C9-C7A1D1140FDB}"/>
              </a:ext>
            </a:extLst>
          </p:cNvPr>
          <p:cNvSpPr>
            <a:spLocks noGrp="1"/>
          </p:cNvSpPr>
          <p:nvPr>
            <p:ph type="ctrTitle"/>
          </p:nvPr>
        </p:nvSpPr>
        <p:spPr>
          <a:xfrm>
            <a:off x="1524000" y="3001497"/>
            <a:ext cx="9144000" cy="2387600"/>
          </a:xfrm>
        </p:spPr>
        <p:txBody>
          <a:bodyPr/>
          <a:lstStyle/>
          <a:p>
            <a:r>
              <a:rPr lang="en-US" dirty="0" err="1"/>
              <a:t>GloVe</a:t>
            </a:r>
            <a:r>
              <a:rPr lang="en-US" dirty="0"/>
              <a:t>: Global Vectors for Word Representation</a:t>
            </a:r>
          </a:p>
        </p:txBody>
      </p:sp>
      <p:sp>
        <p:nvSpPr>
          <p:cNvPr id="3" name="Subtitle 2">
            <a:extLst>
              <a:ext uri="{FF2B5EF4-FFF2-40B4-BE49-F238E27FC236}">
                <a16:creationId xmlns:a16="http://schemas.microsoft.com/office/drawing/2014/main" id="{588BDD23-8033-47DF-977B-103341733FBD}"/>
              </a:ext>
            </a:extLst>
          </p:cNvPr>
          <p:cNvSpPr>
            <a:spLocks noGrp="1"/>
          </p:cNvSpPr>
          <p:nvPr>
            <p:ph type="subTitle" idx="1"/>
          </p:nvPr>
        </p:nvSpPr>
        <p:spPr>
          <a:xfrm>
            <a:off x="1524000" y="5389097"/>
            <a:ext cx="9144000" cy="1014498"/>
          </a:xfrm>
        </p:spPr>
        <p:txBody>
          <a:bodyPr/>
          <a:lstStyle/>
          <a:p>
            <a:r>
              <a:rPr lang="en-US" dirty="0"/>
              <a:t>By: Jeffrey Pennington, Richard </a:t>
            </a:r>
            <a:r>
              <a:rPr lang="en-US" dirty="0" err="1"/>
              <a:t>Socher</a:t>
            </a:r>
            <a:r>
              <a:rPr lang="en-US" dirty="0"/>
              <a:t>, Christopher Manning</a:t>
            </a:r>
          </a:p>
          <a:p>
            <a:r>
              <a:rPr lang="en-US" dirty="0"/>
              <a:t>https://nlp.stanford.edu/pubs/</a:t>
            </a:r>
            <a:r>
              <a:rPr lang="en-US" b="1" dirty="0"/>
              <a:t>glove</a:t>
            </a:r>
            <a:r>
              <a:rPr lang="en-US" dirty="0"/>
              <a:t>.pdf</a:t>
            </a:r>
          </a:p>
        </p:txBody>
      </p:sp>
      <p:sp>
        <p:nvSpPr>
          <p:cNvPr id="4" name="Title 1">
            <a:extLst>
              <a:ext uri="{FF2B5EF4-FFF2-40B4-BE49-F238E27FC236}">
                <a16:creationId xmlns:a16="http://schemas.microsoft.com/office/drawing/2014/main" id="{4F0E6C2E-E414-440F-BD83-60883A654EE6}"/>
              </a:ext>
            </a:extLst>
          </p:cNvPr>
          <p:cNvSpPr txBox="1">
            <a:spLocks/>
          </p:cNvSpPr>
          <p:nvPr/>
        </p:nvSpPr>
        <p:spPr>
          <a:xfrm>
            <a:off x="1524000" y="216352"/>
            <a:ext cx="9144000" cy="8556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CSE Machine Learning Paper Review</a:t>
            </a:r>
          </a:p>
        </p:txBody>
      </p:sp>
    </p:spTree>
    <p:extLst>
      <p:ext uri="{BB962C8B-B14F-4D97-AF65-F5344CB8AC3E}">
        <p14:creationId xmlns:p14="http://schemas.microsoft.com/office/powerpoint/2010/main" val="30399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63783D8-78A3-4D60-A923-E99E00F15BF3}"/>
              </a:ext>
            </a:extLst>
          </p:cNvPr>
          <p:cNvSpPr txBox="1"/>
          <p:nvPr/>
        </p:nvSpPr>
        <p:spPr>
          <a:xfrm>
            <a:off x="838200" y="2304963"/>
            <a:ext cx="4368804" cy="523220"/>
          </a:xfrm>
          <a:prstGeom prst="rect">
            <a:avLst/>
          </a:prstGeom>
          <a:noFill/>
        </p:spPr>
        <p:txBody>
          <a:bodyPr wrap="square" rtlCol="0">
            <a:spAutoFit/>
          </a:bodyPr>
          <a:lstStyle/>
          <a:p>
            <a:r>
              <a:rPr lang="en-US" sz="2800" dirty="0"/>
              <a:t>The Cat</a:t>
            </a:r>
            <a:r>
              <a:rPr lang="en-US" sz="2800" dirty="0">
                <a:solidFill>
                  <a:srgbClr val="00B050"/>
                </a:solidFill>
              </a:rPr>
              <a:t> </a:t>
            </a:r>
            <a:r>
              <a:rPr lang="en-US" sz="2800" dirty="0"/>
              <a:t>Sat</a:t>
            </a:r>
            <a:r>
              <a:rPr lang="en-US" sz="2800" dirty="0">
                <a:solidFill>
                  <a:srgbClr val="00B050"/>
                </a:solidFill>
              </a:rPr>
              <a:t> </a:t>
            </a:r>
            <a:r>
              <a:rPr lang="en-US" sz="2800" dirty="0"/>
              <a:t>On The Mat</a:t>
            </a:r>
          </a:p>
        </p:txBody>
      </p:sp>
      <p:graphicFrame>
        <p:nvGraphicFramePr>
          <p:cNvPr id="7" name="Table 6">
            <a:extLst>
              <a:ext uri="{FF2B5EF4-FFF2-40B4-BE49-F238E27FC236}">
                <a16:creationId xmlns:a16="http://schemas.microsoft.com/office/drawing/2014/main" id="{171184FB-A1EE-46C5-B1C0-74AC94F5F570}"/>
              </a:ext>
            </a:extLst>
          </p:cNvPr>
          <p:cNvGraphicFramePr>
            <a:graphicFrameLocks noGrp="1"/>
          </p:cNvGraphicFramePr>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8" name="TextBox 7">
            <a:extLst>
              <a:ext uri="{FF2B5EF4-FFF2-40B4-BE49-F238E27FC236}">
                <a16:creationId xmlns:a16="http://schemas.microsoft.com/office/drawing/2014/main" id="{806872C6-8659-43FA-A59C-74A7722B0F6A}"/>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8BD8456-5A29-4E16-B888-68131CF6BEF0}"/>
                  </a:ext>
                </a:extLst>
              </p:cNvPr>
              <p:cNvSpPr txBox="1">
                <a:spLocks/>
              </p:cNvSpPr>
              <p:nvPr/>
            </p:nvSpPr>
            <p:spPr>
              <a:xfrm>
                <a:off x="5810526" y="2566573"/>
                <a:ext cx="5459821" cy="35916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Cooccurrence Matrix is calculated on entire corpus prior to training.</a:t>
                </a:r>
              </a:p>
              <a:p>
                <a:r>
                  <a:rPr lang="en-US" dirty="0"/>
                  <a:t>Helps produce cooccurrence probabilities</a:t>
                </a:r>
              </a:p>
              <a:p>
                <a:pPr marL="0" indent="0">
                  <a:buNone/>
                </a:pPr>
                <a:r>
                  <a:rPr lang="en-US" dirty="0"/>
                  <a:t>e.g.</a:t>
                </a:r>
              </a:p>
              <a:p>
                <a:r>
                  <a:rPr lang="en-US" dirty="0"/>
                  <a:t>P(Sat | Cat) = 1/3</a:t>
                </a:r>
              </a:p>
              <a:p>
                <a:r>
                  <a:rPr lang="en-US" dirty="0"/>
                  <a:t>P(Sat | The) = 2/7</a:t>
                </a:r>
              </a:p>
              <a:p>
                <a:pPr marL="0" indent="0">
                  <a:buNone/>
                </a:pPr>
                <a:endParaRPr lang="en-US" dirty="0"/>
              </a:p>
              <a:p>
                <a:pPr marL="0" indent="0">
                  <a:buNone/>
                </a:pPr>
                <a:r>
                  <a:rPr lang="en-US" dirty="0"/>
                  <a:t>Probability of the word k cooccurring with word </a:t>
                </a:r>
                <a:r>
                  <a:rPr lang="en-US" dirty="0" err="1"/>
                  <a:t>i</a:t>
                </a:r>
                <a:r>
                  <a:rPr lang="en-US" dirty="0"/>
                  <a:t>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𝑖𝑘</m:t>
                        </m:r>
                      </m:sub>
                    </m:sSub>
                  </m:oMath>
                </a14:m>
                <a:r>
                  <a:rPr lang="en-US" dirty="0"/>
                  <a:t>= 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𝑖𝑘</m:t>
                        </m:r>
                      </m:sub>
                    </m:sSub>
                  </m:oMath>
                </a14:m>
                <a:r>
                  <a:rPr lang="en-US" dirty="0"/>
                  <a:t> / </a:t>
                </a:r>
                <a14:m>
                  <m:oMath xmlns:m="http://schemas.openxmlformats.org/officeDocument/2006/math">
                    <m:nary>
                      <m:naryPr>
                        <m:chr m:val="∑"/>
                        <m:limLoc m:val="undOvr"/>
                        <m:grow m:val="on"/>
                        <m:supHide m:val="on"/>
                        <m:ctrlPr>
                          <a:rPr lang="en-US" i="1" dirty="0" smtClean="0">
                            <a:latin typeface="Cambria Math" panose="02040503050406030204" pitchFamily="18" charset="0"/>
                          </a:rPr>
                        </m:ctrlPr>
                      </m:naryPr>
                      <m:sub>
                        <m:r>
                          <a:rPr lang="en-US" i="1" dirty="0">
                            <a:latin typeface="Cambria Math" panose="02040503050406030204" pitchFamily="18" charset="0"/>
                          </a:rPr>
                          <m:t>𝑗</m:t>
                        </m:r>
                      </m:sub>
                      <m:sup/>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𝑋</m:t>
                            </m:r>
                          </m:e>
                          <m:sub>
                            <m:r>
                              <a:rPr lang="en-US" i="1" dirty="0">
                                <a:latin typeface="Cambria Math" panose="02040503050406030204" pitchFamily="18" charset="0"/>
                              </a:rPr>
                              <m:t>𝑖𝑗</m:t>
                            </m:r>
                          </m:sub>
                        </m:sSub>
                      </m:e>
                    </m:nary>
                  </m:oMath>
                </a14:m>
                <a:endParaRPr lang="en-US" dirty="0"/>
              </a:p>
            </p:txBody>
          </p:sp>
        </mc:Choice>
        <mc:Fallback xmlns="">
          <p:sp>
            <p:nvSpPr>
              <p:cNvPr id="9" name="Content Placeholder 2">
                <a:extLst>
                  <a:ext uri="{FF2B5EF4-FFF2-40B4-BE49-F238E27FC236}">
                    <a16:creationId xmlns:a16="http://schemas.microsoft.com/office/drawing/2014/main" id="{48BD8456-5A29-4E16-B888-68131CF6BEF0}"/>
                  </a:ext>
                </a:extLst>
              </p:cNvPr>
              <p:cNvSpPr txBox="1">
                <a:spLocks noRot="1" noChangeAspect="1" noMove="1" noResize="1" noEditPoints="1" noAdjustHandles="1" noChangeArrowheads="1" noChangeShapeType="1" noTextEdit="1"/>
              </p:cNvSpPr>
              <p:nvPr/>
            </p:nvSpPr>
            <p:spPr>
              <a:xfrm>
                <a:off x="5810526" y="2566573"/>
                <a:ext cx="5459821" cy="3591631"/>
              </a:xfrm>
              <a:prstGeom prst="rect">
                <a:avLst/>
              </a:prstGeom>
              <a:blipFill>
                <a:blip r:embed="rId2"/>
                <a:stretch>
                  <a:fillRect l="-1116" t="-3056"/>
                </a:stretch>
              </a:blipFill>
            </p:spPr>
            <p:txBody>
              <a:bodyPr/>
              <a:lstStyle/>
              <a:p>
                <a:r>
                  <a:rPr lang="en-US">
                    <a:noFill/>
                  </a:rPr>
                  <a:t> </a:t>
                </a:r>
              </a:p>
            </p:txBody>
          </p:sp>
        </mc:Fallback>
      </mc:AlternateContent>
    </p:spTree>
    <p:extLst>
      <p:ext uri="{BB962C8B-B14F-4D97-AF65-F5344CB8AC3E}">
        <p14:creationId xmlns:p14="http://schemas.microsoft.com/office/powerpoint/2010/main" val="251198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pic>
        <p:nvPicPr>
          <p:cNvPr id="9" name="Picture 8">
            <a:extLst>
              <a:ext uri="{FF2B5EF4-FFF2-40B4-BE49-F238E27FC236}">
                <a16:creationId xmlns:a16="http://schemas.microsoft.com/office/drawing/2014/main" id="{570007E0-9BC3-43EB-BEAE-555F54521ED1}"/>
              </a:ext>
            </a:extLst>
          </p:cNvPr>
          <p:cNvPicPr>
            <a:picLocks noChangeAspect="1"/>
          </p:cNvPicPr>
          <p:nvPr/>
        </p:nvPicPr>
        <p:blipFill>
          <a:blip r:embed="rId2"/>
          <a:stretch>
            <a:fillRect/>
          </a:stretch>
        </p:blipFill>
        <p:spPr>
          <a:xfrm>
            <a:off x="1024812" y="1189519"/>
            <a:ext cx="9338926" cy="1671127"/>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185DE8C6-FCF8-493F-8834-8C944782963B}"/>
                  </a:ext>
                </a:extLst>
              </p:cNvPr>
              <p:cNvSpPr txBox="1">
                <a:spLocks/>
              </p:cNvSpPr>
              <p:nvPr/>
            </p:nvSpPr>
            <p:spPr>
              <a:xfrm>
                <a:off x="931506" y="3265749"/>
                <a:ext cx="9525538" cy="373905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Probability ratios provide a measure of how likely a word k is to cooccur with a word x, compared to its likelihood of cooccurrence with another word y</a:t>
                </a:r>
              </a:p>
              <a:p>
                <a:r>
                  <a:rPr lang="en-US" sz="2000" dirty="0"/>
                  <a:t>From above</a:t>
                </a:r>
              </a:p>
              <a:p>
                <a:pPr lvl="1"/>
                <a:r>
                  <a:rPr lang="en-US" sz="1800" dirty="0"/>
                  <a:t>“solid” is much more likely to cooccur with “ice” than with “steam” i.e. more relevant to “ice”</a:t>
                </a:r>
              </a:p>
              <a:p>
                <a:pPr lvl="1"/>
                <a:r>
                  <a:rPr lang="en-US" sz="1800" dirty="0"/>
                  <a:t>“gas” is much more likely to cooccur with “steam” than with “ice” i.e. more relevant to “steam”</a:t>
                </a:r>
              </a:p>
              <a:p>
                <a:pPr lvl="1"/>
                <a:r>
                  <a:rPr lang="en-US" sz="1800" dirty="0"/>
                  <a:t>“water” and “fashion” are almost equally likely to cooccur with both “ice” and “steam” i.e. equally relevant or irrelevant</a:t>
                </a:r>
              </a:p>
              <a:p>
                <a:r>
                  <a:rPr lang="en-US" sz="2200" dirty="0"/>
                  <a:t>Suggests probability ratios is a better way to gauge correlation between words</a:t>
                </a:r>
              </a:p>
              <a:p>
                <a:r>
                  <a:rPr lang="en-US" sz="2200" dirty="0"/>
                  <a:t>This leads to the abstract </a:t>
                </a:r>
                <a:r>
                  <a:rPr lang="en-US" sz="2200" dirty="0" err="1"/>
                  <a:t>GloVe</a:t>
                </a:r>
                <a:r>
                  <a:rPr lang="en-US" sz="2200" dirty="0"/>
                  <a:t> model form:</a:t>
                </a:r>
              </a:p>
              <a:p>
                <a:pPr marL="0" indent="0">
                  <a:buNone/>
                </a:pPr>
                <a:r>
                  <a:rPr lang="en-US" sz="2200" dirty="0"/>
                  <a:t>	F(</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𝑖</m:t>
                        </m:r>
                      </m:sub>
                    </m:sSub>
                  </m:oMath>
                </a14:m>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𝑗</m:t>
                        </m:r>
                      </m:sub>
                    </m:sSub>
                  </m:oMath>
                </a14:m>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𝑘</m:t>
                        </m:r>
                      </m:sub>
                    </m:sSub>
                  </m:oMath>
                </a14:m>
                <a:r>
                  <a:rPr lang="en-US" sz="2200" dirty="0"/>
                  <a:t>) =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𝑖𝑘</m:t>
                        </m:r>
                      </m:sub>
                    </m:sSub>
                  </m:oMath>
                </a14:m>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𝑗𝑘</m:t>
                        </m:r>
                      </m:sub>
                    </m:sSub>
                  </m:oMath>
                </a14:m>
                <a:endParaRPr lang="en-US" sz="2200" dirty="0"/>
              </a:p>
              <a:p>
                <a:pPr marL="0" indent="0">
                  <a:buNone/>
                </a:pPr>
                <a:r>
                  <a:rPr lang="en-US" sz="2200" dirty="0"/>
                  <a:t>where the </a:t>
                </a:r>
                <a:r>
                  <a:rPr lang="en-US" sz="2200" dirty="0" err="1"/>
                  <a:t>r.h.s</a:t>
                </a:r>
                <a:r>
                  <a:rPr lang="en-US" sz="2200" dirty="0"/>
                  <a:t> is the ratio of the probabilities of word k cooccurring with words </a:t>
                </a:r>
                <a:r>
                  <a:rPr lang="en-US" sz="2200" dirty="0" err="1"/>
                  <a:t>i</a:t>
                </a:r>
                <a:r>
                  <a:rPr lang="en-US" sz="2200" dirty="0"/>
                  <a:t> and j respectively and the </a:t>
                </a:r>
                <a:r>
                  <a:rPr lang="en-US" sz="2200" dirty="0" err="1"/>
                  <a:t>l.h.s</a:t>
                </a:r>
                <a:r>
                  <a:rPr lang="en-US" sz="2200" dirty="0"/>
                  <a:t> is some function of the word vectors for words </a:t>
                </a:r>
                <a:r>
                  <a:rPr lang="en-US" sz="2200" dirty="0" err="1"/>
                  <a:t>i</a:t>
                </a:r>
                <a:r>
                  <a:rPr lang="en-US" sz="2200" dirty="0"/>
                  <a:t>, j and k</a:t>
                </a:r>
              </a:p>
              <a:p>
                <a:r>
                  <a:rPr lang="en-US" sz="2200" dirty="0"/>
                  <a:t>The word vectors (and any related biases) are the “learned” parameters in such a model</a:t>
                </a:r>
              </a:p>
              <a:p>
                <a:pPr marL="0" indent="0">
                  <a:buNone/>
                </a:pPr>
                <a:endParaRPr lang="en-US" sz="2200" dirty="0"/>
              </a:p>
            </p:txBody>
          </p:sp>
        </mc:Choice>
        <mc:Fallback xmlns="">
          <p:sp>
            <p:nvSpPr>
              <p:cNvPr id="10" name="Content Placeholder 2">
                <a:extLst>
                  <a:ext uri="{FF2B5EF4-FFF2-40B4-BE49-F238E27FC236}">
                    <a16:creationId xmlns:a16="http://schemas.microsoft.com/office/drawing/2014/main" id="{185DE8C6-FCF8-493F-8834-8C944782963B}"/>
                  </a:ext>
                </a:extLst>
              </p:cNvPr>
              <p:cNvSpPr txBox="1">
                <a:spLocks noRot="1" noChangeAspect="1" noMove="1" noResize="1" noEditPoints="1" noAdjustHandles="1" noChangeArrowheads="1" noChangeShapeType="1" noTextEdit="1"/>
              </p:cNvSpPr>
              <p:nvPr/>
            </p:nvSpPr>
            <p:spPr>
              <a:xfrm>
                <a:off x="931506" y="3265749"/>
                <a:ext cx="9525538" cy="3739057"/>
              </a:xfrm>
              <a:prstGeom prst="rect">
                <a:avLst/>
              </a:prstGeom>
              <a:blipFill>
                <a:blip r:embed="rId3"/>
                <a:stretch>
                  <a:fillRect l="-640" t="-244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0ADB61C-507A-4C48-B705-F61C5BD9CE5E}"/>
              </a:ext>
            </a:extLst>
          </p:cNvPr>
          <p:cNvSpPr txBox="1"/>
          <p:nvPr/>
        </p:nvSpPr>
        <p:spPr>
          <a:xfrm>
            <a:off x="3480969" y="2860646"/>
            <a:ext cx="3716274" cy="307777"/>
          </a:xfrm>
          <a:prstGeom prst="rect">
            <a:avLst/>
          </a:prstGeom>
          <a:noFill/>
        </p:spPr>
        <p:txBody>
          <a:bodyPr wrap="none" rtlCol="0">
            <a:spAutoFit/>
          </a:bodyPr>
          <a:lstStyle/>
          <a:p>
            <a:r>
              <a:rPr lang="en-US" sz="1400" dirty="0"/>
              <a:t>Source: https://nlp.stanford.edu/pubs/</a:t>
            </a:r>
            <a:r>
              <a:rPr lang="en-US" sz="1400" b="1" dirty="0"/>
              <a:t>glove</a:t>
            </a:r>
            <a:r>
              <a:rPr lang="en-US" sz="1400" dirty="0"/>
              <a:t>.pdf</a:t>
            </a:r>
          </a:p>
        </p:txBody>
      </p:sp>
    </p:spTree>
    <p:extLst>
      <p:ext uri="{BB962C8B-B14F-4D97-AF65-F5344CB8AC3E}">
        <p14:creationId xmlns:p14="http://schemas.microsoft.com/office/powerpoint/2010/main" val="282112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err="1"/>
              <a:t>GloVe</a:t>
            </a:r>
            <a:r>
              <a:rPr lang="en-US" dirty="0"/>
              <a:t> Model – Objective Function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36BE57B-2052-449D-8C72-DB8D44BB5E30}"/>
                  </a:ext>
                </a:extLst>
              </p:cNvPr>
              <p:cNvSpPr/>
              <p:nvPr/>
            </p:nvSpPr>
            <p:spPr>
              <a:xfrm>
                <a:off x="838200" y="1253376"/>
                <a:ext cx="3448574" cy="424796"/>
              </a:xfrm>
              <a:prstGeom prst="rect">
                <a:avLst/>
              </a:prstGeom>
            </p:spPr>
            <p:txBody>
              <a:bodyPr wrap="square">
                <a:spAutoFit/>
              </a:bodyPr>
              <a:lstStyle/>
              <a:p>
                <a:r>
                  <a:rPr lang="en-US" sz="2000" dirty="0"/>
                  <a:t>F(</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𝑘</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𝑖𝑘</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𝑗𝑘</m:t>
                        </m:r>
                      </m:sub>
                    </m:sSub>
                  </m:oMath>
                </a14:m>
                <a:r>
                  <a:rPr lang="en-US" sz="2000" dirty="0"/>
                  <a:t> </a:t>
                </a:r>
              </a:p>
            </p:txBody>
          </p:sp>
        </mc:Choice>
        <mc:Fallback xmlns="">
          <p:sp>
            <p:nvSpPr>
              <p:cNvPr id="3" name="Rectangle 2">
                <a:extLst>
                  <a:ext uri="{FF2B5EF4-FFF2-40B4-BE49-F238E27FC236}">
                    <a16:creationId xmlns:a16="http://schemas.microsoft.com/office/drawing/2014/main" id="{736BE57B-2052-449D-8C72-DB8D44BB5E30}"/>
                  </a:ext>
                </a:extLst>
              </p:cNvPr>
              <p:cNvSpPr>
                <a:spLocks noRot="1" noChangeAspect="1" noMove="1" noResize="1" noEditPoints="1" noAdjustHandles="1" noChangeArrowheads="1" noChangeShapeType="1" noTextEdit="1"/>
              </p:cNvSpPr>
              <p:nvPr/>
            </p:nvSpPr>
            <p:spPr>
              <a:xfrm>
                <a:off x="838200" y="1253376"/>
                <a:ext cx="3448574" cy="424796"/>
              </a:xfrm>
              <a:prstGeom prst="rect">
                <a:avLst/>
              </a:prstGeom>
              <a:blipFill>
                <a:blip r:embed="rId2"/>
                <a:stretch>
                  <a:fillRect l="-1947" t="-7246"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EA3D2F-1D2C-43A3-96B2-9C2EA3B287F8}"/>
                  </a:ext>
                </a:extLst>
              </p:cNvPr>
              <p:cNvSpPr txBox="1"/>
              <p:nvPr/>
            </p:nvSpPr>
            <p:spPr>
              <a:xfrm>
                <a:off x="6319793" y="983121"/>
                <a:ext cx="4199355" cy="900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sz="2000" i="1" smtClean="0">
                              <a:latin typeface="Cambria Math" panose="02040503050406030204" pitchFamily="18" charset="0"/>
                            </a:rPr>
                          </m:ctrlPr>
                        </m:naryPr>
                        <m:sub>
                          <m:r>
                            <m:rPr>
                              <m:brk/>
                              <m:aln/>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i="1">
                              <a:latin typeface="Cambria Math" panose="02040503050406030204" pitchFamily="18" charset="0"/>
                            </a:rPr>
                            <m:t>𝑗</m:t>
                          </m:r>
                          <m:r>
                            <a:rPr lang="en-US" sz="2000" i="0">
                              <a:latin typeface="Cambria Math" panose="02040503050406030204" pitchFamily="18" charset="0"/>
                            </a:rPr>
                            <m:t>=1</m:t>
                          </m:r>
                        </m:sub>
                        <m:sup>
                          <m:r>
                            <a:rPr lang="en-US" sz="2000" b="0" i="1" smtClean="0">
                              <a:latin typeface="Cambria Math" panose="02040503050406030204" pitchFamily="18" charset="0"/>
                            </a:rPr>
                            <m:t>𝑉</m:t>
                          </m:r>
                        </m:sup>
                        <m:e>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𝑖𝑗</m:t>
                                  </m:r>
                                </m:sub>
                              </m:sSub>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𝜔</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𝑗</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𝑗</m:t>
                                      </m:r>
                                    </m:sub>
                                  </m:sSub>
                                  <m:r>
                                    <a:rPr lang="en-US" sz="2000" i="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i="0">
                                          <a:latin typeface="Cambria Math" panose="02040503050406030204" pitchFamily="18" charset="0"/>
                                        </a:rPr>
                                        <m:t>log</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𝑖𝑗</m:t>
                                          </m:r>
                                        </m:sub>
                                      </m:sSub>
                                    </m:e>
                                  </m:func>
                                </m:e>
                              </m:d>
                            </m:e>
                            <m:sup>
                              <m:r>
                                <a:rPr lang="en-US" sz="2000" i="0">
                                  <a:latin typeface="Cambria Math" panose="02040503050406030204" pitchFamily="18" charset="0"/>
                                </a:rPr>
                                <m:t>2</m:t>
                              </m:r>
                            </m:sup>
                          </m:sSup>
                        </m:e>
                      </m:nary>
                    </m:oMath>
                  </m:oMathPara>
                </a14:m>
                <a:endParaRPr lang="en-US" sz="2000" dirty="0"/>
              </a:p>
            </p:txBody>
          </p:sp>
        </mc:Choice>
        <mc:Fallback xmlns="">
          <p:sp>
            <p:nvSpPr>
              <p:cNvPr id="5" name="TextBox 4">
                <a:extLst>
                  <a:ext uri="{FF2B5EF4-FFF2-40B4-BE49-F238E27FC236}">
                    <a16:creationId xmlns:a16="http://schemas.microsoft.com/office/drawing/2014/main" id="{57EA3D2F-1D2C-43A3-96B2-9C2EA3B287F8}"/>
                  </a:ext>
                </a:extLst>
              </p:cNvPr>
              <p:cNvSpPr txBox="1">
                <a:spLocks noRot="1" noChangeAspect="1" noMove="1" noResize="1" noEditPoints="1" noAdjustHandles="1" noChangeArrowheads="1" noChangeShapeType="1" noTextEdit="1"/>
              </p:cNvSpPr>
              <p:nvPr/>
            </p:nvSpPr>
            <p:spPr>
              <a:xfrm>
                <a:off x="6319793" y="983121"/>
                <a:ext cx="4199355" cy="900311"/>
              </a:xfrm>
              <a:prstGeom prst="rect">
                <a:avLst/>
              </a:prstGeom>
              <a:blipFill>
                <a:blip r:embed="rId3"/>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794DEB50-AED5-47CB-A627-6783AA5B2C4A}"/>
              </a:ext>
            </a:extLst>
          </p:cNvPr>
          <p:cNvSpPr/>
          <p:nvPr/>
        </p:nvSpPr>
        <p:spPr>
          <a:xfrm>
            <a:off x="4051883" y="1253376"/>
            <a:ext cx="165616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710B814-89BA-4AA3-8ECE-2D3FA3766DB7}"/>
                  </a:ext>
                </a:extLst>
              </p:cNvPr>
              <p:cNvSpPr txBox="1">
                <a:spLocks/>
              </p:cNvSpPr>
              <p:nvPr/>
            </p:nvSpPr>
            <p:spPr>
              <a:xfrm>
                <a:off x="838200" y="2788173"/>
                <a:ext cx="10515600" cy="37390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oMath>
                </a14:m>
                <a:r>
                  <a:rPr lang="en-US" sz="2000" dirty="0"/>
                  <a:t>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oMath>
                </a14:m>
                <a:r>
                  <a:rPr lang="en-US" sz="2000" dirty="0"/>
                  <a:t> are the word vectors for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𝑡h</m:t>
                        </m:r>
                      </m:sup>
                    </m:sSup>
                  </m:oMath>
                </a14:m>
                <a:r>
                  <a:rPr lang="en-US" sz="2200" dirty="0"/>
                  <a:t> center word (conventionally along the rows of the cooccurrence matrix) and the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𝑗</m:t>
                        </m:r>
                      </m:e>
                      <m:sup>
                        <m:r>
                          <a:rPr lang="en-US" sz="2400" b="0" i="1" smtClean="0">
                            <a:latin typeface="Cambria Math" panose="02040503050406030204" pitchFamily="18" charset="0"/>
                          </a:rPr>
                          <m:t>𝑡h</m:t>
                        </m:r>
                      </m:sup>
                    </m:sSup>
                  </m:oMath>
                </a14:m>
                <a:r>
                  <a:rPr lang="en-US" sz="2200" dirty="0"/>
                  <a:t> context word (along the columns)</a:t>
                </a:r>
              </a:p>
              <a:p>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𝑖</m:t>
                        </m:r>
                      </m:sub>
                    </m:sSub>
                  </m:oMath>
                </a14:m>
                <a:r>
                  <a:rPr lang="en-US" sz="2200" dirty="0"/>
                  <a:t> 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𝑗</m:t>
                        </m:r>
                      </m:sub>
                    </m:sSub>
                  </m:oMath>
                </a14:m>
                <a:r>
                  <a:rPr lang="en-US" sz="2200" dirty="0"/>
                  <a:t> are the bias terms respectively associated with those word vectors</a:t>
                </a:r>
              </a:p>
              <a:p>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oMath>
                </a14:m>
                <a:r>
                  <a:rPr lang="en-US" sz="2200" dirty="0"/>
                  <a:t> is the cooccurrence count in the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sup>
                        <m:r>
                          <a:rPr lang="en-US" sz="2400" b="0" i="1" smtClean="0">
                            <a:latin typeface="Cambria Math" panose="02040503050406030204" pitchFamily="18" charset="0"/>
                          </a:rPr>
                          <m:t>𝑡h</m:t>
                        </m:r>
                      </m:sup>
                    </m:sSup>
                  </m:oMath>
                </a14:m>
                <a:r>
                  <a:rPr lang="en-US" sz="2200" dirty="0"/>
                  <a:t> cell of the cooccurrence matrix</a:t>
                </a:r>
              </a:p>
              <a:p>
                <a:r>
                  <a:rPr lang="en-US" sz="2200" dirty="0"/>
                  <a:t>V is the vocabulary size (all unique words in the corpus)</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oMath>
                </a14:m>
                <a:r>
                  <a:rPr lang="en-US" sz="22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𝑗</m:t>
                        </m:r>
                      </m:sub>
                    </m:sSub>
                  </m:oMath>
                </a14:m>
                <a:r>
                  <a:rPr lang="en-US" sz="2400" dirty="0"/>
                  <a:t> ,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𝑖</m:t>
                        </m:r>
                      </m:sub>
                    </m:sSub>
                  </m:oMath>
                </a14:m>
                <a:r>
                  <a:rPr lang="en-US" sz="2200" dirty="0"/>
                  <a:t> 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𝑗</m:t>
                        </m:r>
                      </m:sub>
                    </m:sSub>
                  </m:oMath>
                </a14:m>
                <a:r>
                  <a:rPr lang="en-US" sz="2200" dirty="0"/>
                  <a:t> are all trainable parameters</a:t>
                </a:r>
              </a:p>
              <a:p>
                <a:r>
                  <a:rPr lang="en-US" sz="2200" dirty="0"/>
                  <a:t>The cost is summed over all </a:t>
                </a:r>
                <a:r>
                  <a:rPr lang="en-US" sz="2200" dirty="0" err="1"/>
                  <a:t>i</a:t>
                </a:r>
                <a:r>
                  <a:rPr lang="en-US" sz="2200" dirty="0"/>
                  <a:t> and j i.e. you end up with two vectors for each word – once as a center word vector and another as a context word vector</a:t>
                </a:r>
              </a:p>
              <a:p>
                <a:r>
                  <a:rPr lang="en-US" sz="2200" dirty="0"/>
                  <a:t>Post training – sum or average the two vectors for each word or discard the context word vectors</a:t>
                </a:r>
              </a:p>
              <a:p>
                <a:pPr lvl="1"/>
                <a:r>
                  <a:rPr lang="en-US" sz="1800" dirty="0"/>
                  <a:t>All acceptable methods</a:t>
                </a:r>
              </a:p>
              <a:p>
                <a:r>
                  <a:rPr lang="en-US" sz="2200" dirty="0"/>
                  <a:t>f(</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oMath>
                </a14:m>
                <a:r>
                  <a:rPr lang="en-US" sz="2200" dirty="0"/>
                  <a:t>) is a weighting function – more on next slide</a:t>
                </a:r>
              </a:p>
              <a:p>
                <a:endParaRPr lang="en-US" sz="2200" dirty="0"/>
              </a:p>
              <a:p>
                <a:endParaRPr lang="en-US" sz="2200" dirty="0"/>
              </a:p>
              <a:p>
                <a:endParaRPr lang="en-US" sz="2200" dirty="0"/>
              </a:p>
              <a:p>
                <a:pPr marL="0" indent="0">
                  <a:buNone/>
                </a:pPr>
                <a:endParaRPr lang="en-US" sz="2200" dirty="0"/>
              </a:p>
            </p:txBody>
          </p:sp>
        </mc:Choice>
        <mc:Fallback xmlns="">
          <p:sp>
            <p:nvSpPr>
              <p:cNvPr id="11" name="Content Placeholder 2">
                <a:extLst>
                  <a:ext uri="{FF2B5EF4-FFF2-40B4-BE49-F238E27FC236}">
                    <a16:creationId xmlns:a16="http://schemas.microsoft.com/office/drawing/2014/main" id="{7710B814-89BA-4AA3-8ECE-2D3FA3766DB7}"/>
                  </a:ext>
                </a:extLst>
              </p:cNvPr>
              <p:cNvSpPr txBox="1">
                <a:spLocks noRot="1" noChangeAspect="1" noMove="1" noResize="1" noEditPoints="1" noAdjustHandles="1" noChangeArrowheads="1" noChangeShapeType="1" noTextEdit="1"/>
              </p:cNvSpPr>
              <p:nvPr/>
            </p:nvSpPr>
            <p:spPr>
              <a:xfrm>
                <a:off x="838200" y="2788173"/>
                <a:ext cx="10515600" cy="3739057"/>
              </a:xfrm>
              <a:prstGeom prst="rect">
                <a:avLst/>
              </a:prstGeom>
              <a:blipFill>
                <a:blip r:embed="rId4"/>
                <a:stretch>
                  <a:fillRect l="-696" t="-276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D0AD630-EBA4-441F-98A9-7C4879941187}"/>
              </a:ext>
            </a:extLst>
          </p:cNvPr>
          <p:cNvSpPr txBox="1"/>
          <p:nvPr/>
        </p:nvSpPr>
        <p:spPr>
          <a:xfrm>
            <a:off x="4180484" y="1852864"/>
            <a:ext cx="2076710" cy="276999"/>
          </a:xfrm>
          <a:prstGeom prst="rect">
            <a:avLst/>
          </a:prstGeom>
          <a:noFill/>
        </p:spPr>
        <p:txBody>
          <a:bodyPr wrap="square" rtlCol="0">
            <a:spAutoFit/>
          </a:bodyPr>
          <a:lstStyle/>
          <a:p>
            <a:r>
              <a:rPr lang="en-US" sz="1200" dirty="0">
                <a:solidFill>
                  <a:srgbClr val="FF0000"/>
                </a:solidFill>
              </a:rPr>
              <a:t>Derivation skipped for brevity</a:t>
            </a:r>
          </a:p>
        </p:txBody>
      </p:sp>
      <p:sp>
        <p:nvSpPr>
          <p:cNvPr id="13" name="Left Brace 12">
            <a:extLst>
              <a:ext uri="{FF2B5EF4-FFF2-40B4-BE49-F238E27FC236}">
                <a16:creationId xmlns:a16="http://schemas.microsoft.com/office/drawing/2014/main" id="{ABF28EFA-4BDC-414D-99AB-38919482F2FC}"/>
              </a:ext>
            </a:extLst>
          </p:cNvPr>
          <p:cNvSpPr/>
          <p:nvPr/>
        </p:nvSpPr>
        <p:spPr>
          <a:xfrm rot="16200000">
            <a:off x="8301732" y="-129075"/>
            <a:ext cx="235479" cy="4199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598212A-AA0E-4045-8CD0-83940F6F761F}"/>
              </a:ext>
            </a:extLst>
          </p:cNvPr>
          <p:cNvSpPr txBox="1"/>
          <p:nvPr/>
        </p:nvSpPr>
        <p:spPr>
          <a:xfrm>
            <a:off x="6214764" y="2060053"/>
            <a:ext cx="4409412" cy="369332"/>
          </a:xfrm>
          <a:prstGeom prst="rect">
            <a:avLst/>
          </a:prstGeom>
          <a:noFill/>
        </p:spPr>
        <p:txBody>
          <a:bodyPr wrap="none" rtlCol="0">
            <a:spAutoFit/>
          </a:bodyPr>
          <a:lstStyle/>
          <a:p>
            <a:r>
              <a:rPr lang="en-US" b="1" dirty="0" err="1"/>
              <a:t>GloVe</a:t>
            </a:r>
            <a:r>
              <a:rPr lang="en-US" b="1" dirty="0"/>
              <a:t> cost function (weighted least squares)</a:t>
            </a:r>
          </a:p>
        </p:txBody>
      </p:sp>
    </p:spTree>
    <p:extLst>
      <p:ext uri="{BB962C8B-B14F-4D97-AF65-F5344CB8AC3E}">
        <p14:creationId xmlns:p14="http://schemas.microsoft.com/office/powerpoint/2010/main" val="262326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err="1"/>
              <a:t>GloVe</a:t>
            </a:r>
            <a:r>
              <a:rPr lang="en-US" dirty="0"/>
              <a:t> Model – Weighting Function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710B814-89BA-4AA3-8ECE-2D3FA3766DB7}"/>
                  </a:ext>
                </a:extLst>
              </p:cNvPr>
              <p:cNvSpPr txBox="1">
                <a:spLocks/>
              </p:cNvSpPr>
              <p:nvPr/>
            </p:nvSpPr>
            <p:spPr>
              <a:xfrm>
                <a:off x="838200" y="1078031"/>
                <a:ext cx="10515600" cy="544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Words that cooccur infrequently can introduce noise</a:t>
                </a:r>
              </a:p>
              <a:p>
                <a:r>
                  <a:rPr lang="en-US" sz="2200" dirty="0"/>
                  <a:t>The weighting coefficient f(</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oMath>
                </a14:m>
                <a:r>
                  <a:rPr lang="en-US" sz="2200" dirty="0"/>
                  <a:t>) is a function that penalizes infrequently cooccurring pairs</a:t>
                </a:r>
              </a:p>
              <a:p>
                <a:r>
                  <a:rPr lang="en-US" sz="2200" dirty="0"/>
                  <a:t>f(</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oMath>
                </a14:m>
                <a:r>
                  <a:rPr lang="en-US" sz="2200" dirty="0"/>
                  <a:t>) = </a:t>
                </a:r>
                <a14:m>
                  <m:oMath xmlns:m="http://schemas.openxmlformats.org/officeDocument/2006/math">
                    <m:sSup>
                      <m:sSupPr>
                        <m:ctrlPr>
                          <a:rPr lang="en-US" sz="2200" i="1" smtClean="0">
                            <a:latin typeface="Cambria Math" panose="02040503050406030204" pitchFamily="18" charset="0"/>
                          </a:rPr>
                        </m:ctrlPr>
                      </m:sSupPr>
                      <m:e>
                        <m:r>
                          <m:rPr>
                            <m:nor/>
                          </m:rPr>
                          <a:rPr lang="en-US" sz="2200" dirty="0" smtClean="0"/>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r>
                          <m:rPr>
                            <m:nor/>
                          </m:rPr>
                          <a:rPr lang="en-US" sz="2200" dirty="0"/>
                          <m:t> /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𝑚𝑎𝑥</m:t>
                            </m:r>
                          </m:sub>
                        </m:sSub>
                        <m:r>
                          <m:rPr>
                            <m:nor/>
                          </m:rPr>
                          <a:rPr lang="en-US" sz="2200" dirty="0"/>
                          <m:t>)</m:t>
                        </m:r>
                      </m:e>
                      <m:sup>
                        <m:r>
                          <a:rPr lang="en-US" sz="2200" i="1" smtClean="0">
                            <a:latin typeface="Cambria Math" panose="02040503050406030204" pitchFamily="18" charset="0"/>
                            <a:ea typeface="Cambria Math" panose="02040503050406030204" pitchFamily="18" charset="0"/>
                          </a:rPr>
                          <m:t>𝛼</m:t>
                        </m:r>
                      </m:sup>
                    </m:sSup>
                  </m:oMath>
                </a14:m>
                <a:r>
                  <a:rPr lang="en-US" sz="2200" dirty="0"/>
                  <a:t>  if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oMath>
                </a14:m>
                <a:r>
                  <a:rPr lang="en-US" sz="2200" dirty="0"/>
                  <a:t> &lt;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𝑚𝑎𝑥</m:t>
                        </m:r>
                      </m:sub>
                    </m:sSub>
                  </m:oMath>
                </a14:m>
                <a:r>
                  <a:rPr lang="en-US" sz="2200" dirty="0"/>
                  <a:t>  otherwise  1  </a:t>
                </a:r>
              </a:p>
              <a:p>
                <a:pPr marL="0" indent="0">
                  <a:buNone/>
                </a:pPr>
                <a:r>
                  <a:rPr lang="en-US" sz="2200" dirty="0"/>
                  <a:t>	where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𝑚𝑎𝑥</m:t>
                        </m:r>
                      </m:sub>
                    </m:sSub>
                  </m:oMath>
                </a14:m>
                <a:r>
                  <a:rPr lang="en-US" sz="2200" dirty="0"/>
                  <a:t> is some prefixed cutoff (paper uses 100) and </a:t>
                </a:r>
                <a14:m>
                  <m:oMath xmlns:m="http://schemas.openxmlformats.org/officeDocument/2006/math">
                    <m:r>
                      <a:rPr lang="en-US" sz="2200" i="1" smtClean="0">
                        <a:latin typeface="Cambria Math" panose="02040503050406030204" pitchFamily="18" charset="0"/>
                        <a:ea typeface="Cambria Math" panose="02040503050406030204" pitchFamily="18" charset="0"/>
                      </a:rPr>
                      <m:t>𝛼</m:t>
                    </m:r>
                  </m:oMath>
                </a14:m>
                <a:r>
                  <a:rPr lang="en-US" sz="2200" dirty="0"/>
                  <a:t> = 0.75 (per paper)</a:t>
                </a:r>
              </a:p>
              <a:p>
                <a:r>
                  <a:rPr lang="en-US" sz="2200" dirty="0"/>
                  <a:t>Multiplying the squared loss by above has the effect of reducing the contribution from cooccurrence counts that are less than the prefixed cutoff while those from over the cutoff remain as is.</a:t>
                </a:r>
              </a:p>
              <a:p>
                <a:endParaRPr lang="en-US" sz="2200" dirty="0"/>
              </a:p>
              <a:p>
                <a:endParaRPr lang="en-US" sz="2200" dirty="0"/>
              </a:p>
              <a:p>
                <a:endParaRPr lang="en-US" sz="2200" dirty="0"/>
              </a:p>
              <a:p>
                <a:pPr marL="0" indent="0">
                  <a:buNone/>
                </a:pPr>
                <a:endParaRPr lang="en-US" sz="2200" dirty="0"/>
              </a:p>
            </p:txBody>
          </p:sp>
        </mc:Choice>
        <mc:Fallback xmlns="">
          <p:sp>
            <p:nvSpPr>
              <p:cNvPr id="11" name="Content Placeholder 2">
                <a:extLst>
                  <a:ext uri="{FF2B5EF4-FFF2-40B4-BE49-F238E27FC236}">
                    <a16:creationId xmlns:a16="http://schemas.microsoft.com/office/drawing/2014/main" id="{7710B814-89BA-4AA3-8ECE-2D3FA3766DB7}"/>
                  </a:ext>
                </a:extLst>
              </p:cNvPr>
              <p:cNvSpPr txBox="1">
                <a:spLocks noRot="1" noChangeAspect="1" noMove="1" noResize="1" noEditPoints="1" noAdjustHandles="1" noChangeArrowheads="1" noChangeShapeType="1" noTextEdit="1"/>
              </p:cNvSpPr>
              <p:nvPr/>
            </p:nvSpPr>
            <p:spPr>
              <a:xfrm>
                <a:off x="838200" y="1078031"/>
                <a:ext cx="10515600" cy="5449200"/>
              </a:xfrm>
              <a:prstGeom prst="rect">
                <a:avLst/>
              </a:prstGeom>
              <a:blipFill>
                <a:blip r:embed="rId2"/>
                <a:stretch>
                  <a:fillRect l="-696" t="-145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5688F56-5B3B-43B4-B238-E9A3B959AF53}"/>
              </a:ext>
            </a:extLst>
          </p:cNvPr>
          <p:cNvPicPr>
            <a:picLocks noChangeAspect="1"/>
          </p:cNvPicPr>
          <p:nvPr/>
        </p:nvPicPr>
        <p:blipFill>
          <a:blip r:embed="rId3"/>
          <a:stretch>
            <a:fillRect/>
          </a:stretch>
        </p:blipFill>
        <p:spPr>
          <a:xfrm>
            <a:off x="2721192" y="3802631"/>
            <a:ext cx="5353275" cy="2608374"/>
          </a:xfrm>
          <a:prstGeom prst="rect">
            <a:avLst/>
          </a:prstGeom>
        </p:spPr>
      </p:pic>
      <p:sp>
        <p:nvSpPr>
          <p:cNvPr id="9" name="TextBox 8">
            <a:extLst>
              <a:ext uri="{FF2B5EF4-FFF2-40B4-BE49-F238E27FC236}">
                <a16:creationId xmlns:a16="http://schemas.microsoft.com/office/drawing/2014/main" id="{D2DCFC55-7AD4-4575-A23C-10AF34FBEDE0}"/>
              </a:ext>
            </a:extLst>
          </p:cNvPr>
          <p:cNvSpPr txBox="1"/>
          <p:nvPr/>
        </p:nvSpPr>
        <p:spPr>
          <a:xfrm>
            <a:off x="3539692" y="6411005"/>
            <a:ext cx="3716274" cy="307777"/>
          </a:xfrm>
          <a:prstGeom prst="rect">
            <a:avLst/>
          </a:prstGeom>
          <a:noFill/>
        </p:spPr>
        <p:txBody>
          <a:bodyPr wrap="none" rtlCol="0">
            <a:spAutoFit/>
          </a:bodyPr>
          <a:lstStyle/>
          <a:p>
            <a:r>
              <a:rPr lang="en-US" sz="1400" dirty="0"/>
              <a:t>Source: https://nlp.stanford.edu/pubs/</a:t>
            </a:r>
            <a:r>
              <a:rPr lang="en-US" sz="1400" b="1" dirty="0"/>
              <a:t>glove</a:t>
            </a:r>
            <a:r>
              <a:rPr lang="en-US" sz="1400" dirty="0"/>
              <a:t>.pdf</a:t>
            </a:r>
          </a:p>
        </p:txBody>
      </p:sp>
    </p:spTree>
    <p:extLst>
      <p:ext uri="{BB962C8B-B14F-4D97-AF65-F5344CB8AC3E}">
        <p14:creationId xmlns:p14="http://schemas.microsoft.com/office/powerpoint/2010/main" val="228201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309693" y="256069"/>
            <a:ext cx="10515600" cy="712904"/>
          </a:xfrm>
        </p:spPr>
        <p:txBody>
          <a:bodyPr/>
          <a:lstStyle/>
          <a:p>
            <a:r>
              <a:rPr lang="en-US" dirty="0" err="1"/>
              <a:t>GloVe</a:t>
            </a:r>
            <a:r>
              <a:rPr lang="en-US" dirty="0"/>
              <a:t> Objective Function (in code)</a:t>
            </a:r>
          </a:p>
        </p:txBody>
      </p:sp>
      <p:sp>
        <p:nvSpPr>
          <p:cNvPr id="4" name="Rectangle 3">
            <a:extLst>
              <a:ext uri="{FF2B5EF4-FFF2-40B4-BE49-F238E27FC236}">
                <a16:creationId xmlns:a16="http://schemas.microsoft.com/office/drawing/2014/main" id="{8E64C583-F725-461C-8602-F5BF873996C9}"/>
              </a:ext>
            </a:extLst>
          </p:cNvPr>
          <p:cNvSpPr/>
          <p:nvPr/>
        </p:nvSpPr>
        <p:spPr>
          <a:xfrm>
            <a:off x="309693" y="1078030"/>
            <a:ext cx="11703342" cy="5416868"/>
          </a:xfrm>
          <a:prstGeom prst="rect">
            <a:avLst/>
          </a:prstGeom>
        </p:spPr>
        <p:txBody>
          <a:bodyPr wrap="square">
            <a:spAutoFit/>
          </a:bodyPr>
          <a:lstStyle/>
          <a:p>
            <a:r>
              <a:rPr lang="en-US" sz="1600" b="1" i="1" dirty="0">
                <a:latin typeface="Consolas" panose="020B0609020204030204" pitchFamily="49" charset="0"/>
              </a:rPr>
              <a:t>def </a:t>
            </a:r>
            <a:r>
              <a:rPr lang="en-US" sz="1600" b="1" i="1" dirty="0" err="1">
                <a:latin typeface="Consolas" panose="020B0609020204030204" pitchFamily="49" charset="0"/>
              </a:rPr>
              <a:t>loss_function</a:t>
            </a:r>
            <a:r>
              <a:rPr lang="en-US" sz="1600" b="1" i="1" dirty="0">
                <a:latin typeface="Consolas" panose="020B0609020204030204" pitchFamily="49" charset="0"/>
              </a:rPr>
              <a:t>(</a:t>
            </a:r>
            <a:r>
              <a:rPr lang="en-US" sz="1600" b="1" i="1" dirty="0" err="1">
                <a:latin typeface="Consolas" panose="020B0609020204030204" pitchFamily="49" charset="0"/>
              </a:rPr>
              <a:t>cooccur_mat:torch.tensor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log_cooccur_mat:torch.tensor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center_word_vectors:torch.tensor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context_word_vectors:torch.tensor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center_word_biases:torch.tensor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context_word_biases:torch.tensor</a:t>
            </a:r>
            <a:r>
              <a:rPr lang="en-US" sz="1600" b="1" i="1" dirty="0">
                <a:latin typeface="Consolas" panose="020B0609020204030204" pitchFamily="49" charset="0"/>
              </a:rPr>
              <a:t>,</a:t>
            </a:r>
          </a:p>
          <a:p>
            <a:r>
              <a:rPr lang="en-US" sz="1600" b="1" i="1" dirty="0">
                <a:latin typeface="Consolas" panose="020B0609020204030204" pitchFamily="49" charset="0"/>
              </a:rPr>
              <a:t>                    </a:t>
            </a:r>
            <a:r>
              <a:rPr lang="en-US" sz="1600" b="1" i="1" dirty="0" err="1">
                <a:latin typeface="Consolas" panose="020B0609020204030204" pitchFamily="49" charset="0"/>
              </a:rPr>
              <a:t>x_max</a:t>
            </a:r>
            <a:r>
              <a:rPr lang="en-US" sz="1600" b="1" i="1" dirty="0">
                <a:latin typeface="Consolas" panose="020B0609020204030204" pitchFamily="49" charset="0"/>
              </a:rPr>
              <a:t> = </a:t>
            </a:r>
            <a:r>
              <a:rPr lang="en-US" sz="1600" b="1" i="1" dirty="0" err="1">
                <a:latin typeface="Consolas" panose="020B0609020204030204" pitchFamily="49" charset="0"/>
              </a:rPr>
              <a:t>cooccurence_cutoff</a:t>
            </a:r>
            <a:r>
              <a:rPr lang="en-US" sz="1600" b="1" i="1" dirty="0">
                <a:latin typeface="Consolas" panose="020B0609020204030204" pitchFamily="49" charset="0"/>
              </a:rPr>
              <a:t>):</a:t>
            </a:r>
          </a:p>
          <a:p>
            <a:endParaRPr lang="en-US" sz="1600" b="1" i="1" dirty="0">
              <a:latin typeface="Consolas" panose="020B0609020204030204" pitchFamily="49" charset="0"/>
            </a:endParaRPr>
          </a:p>
          <a:p>
            <a:endParaRPr lang="en-US" sz="1600" b="1" i="1" dirty="0">
              <a:latin typeface="Consolas" panose="020B0609020204030204" pitchFamily="49" charset="0"/>
            </a:endParaRPr>
          </a:p>
          <a:p>
            <a:r>
              <a:rPr lang="en-US" sz="1600" b="1" i="1" dirty="0">
                <a:latin typeface="Consolas" panose="020B0609020204030204" pitchFamily="49" charset="0"/>
              </a:rPr>
              <a:t>    ones = </a:t>
            </a:r>
            <a:r>
              <a:rPr lang="en-US" sz="1600" b="1" i="1" dirty="0" err="1">
                <a:latin typeface="Consolas" panose="020B0609020204030204" pitchFamily="49" charset="0"/>
              </a:rPr>
              <a:t>torch.ones_like</a:t>
            </a:r>
            <a:r>
              <a:rPr lang="en-US" sz="1600" b="1" i="1" dirty="0">
                <a:latin typeface="Consolas" panose="020B0609020204030204" pitchFamily="49" charset="0"/>
              </a:rPr>
              <a:t>(</a:t>
            </a:r>
            <a:r>
              <a:rPr lang="en-US" sz="1600" b="1" i="1" dirty="0" err="1">
                <a:latin typeface="Consolas" panose="020B0609020204030204" pitchFamily="49" charset="0"/>
              </a:rPr>
              <a:t>cooccur_mat,device</a:t>
            </a:r>
            <a:r>
              <a:rPr lang="en-US" sz="1600" b="1" i="1" dirty="0">
                <a:latin typeface="Consolas" panose="020B0609020204030204" pitchFamily="49" charset="0"/>
              </a:rPr>
              <a:t> = </a:t>
            </a:r>
            <a:r>
              <a:rPr lang="en-US" sz="1600" b="1" i="1" dirty="0" err="1">
                <a:latin typeface="Consolas" panose="020B0609020204030204" pitchFamily="49" charset="0"/>
              </a:rPr>
              <a:t>torch_device</a:t>
            </a:r>
            <a:r>
              <a:rPr lang="en-US" sz="1600" b="1" i="1" dirty="0">
                <a:latin typeface="Consolas" panose="020B0609020204030204" pitchFamily="49" charset="0"/>
              </a:rPr>
              <a:t>)</a:t>
            </a:r>
          </a:p>
          <a:p>
            <a:r>
              <a:rPr lang="en-US" sz="1600" b="1" i="1" dirty="0">
                <a:latin typeface="Consolas" panose="020B0609020204030204" pitchFamily="49" charset="0"/>
              </a:rPr>
              <a:t>    weighting = </a:t>
            </a:r>
            <a:r>
              <a:rPr lang="en-US" sz="1600" b="1" i="1" dirty="0" err="1">
                <a:latin typeface="Consolas" panose="020B0609020204030204" pitchFamily="49" charset="0"/>
              </a:rPr>
              <a:t>torch.min</a:t>
            </a:r>
            <a:r>
              <a:rPr lang="en-US" sz="1600" b="1" i="1" dirty="0">
                <a:latin typeface="Consolas" panose="020B0609020204030204" pitchFamily="49" charset="0"/>
              </a:rPr>
              <a:t>(ones,(</a:t>
            </a:r>
            <a:r>
              <a:rPr lang="en-US" sz="1600" b="1" i="1" dirty="0" err="1">
                <a:latin typeface="Consolas" panose="020B0609020204030204" pitchFamily="49" charset="0"/>
              </a:rPr>
              <a:t>cooccur_mat</a:t>
            </a:r>
            <a:r>
              <a:rPr lang="en-US" sz="1600" b="1" i="1" dirty="0">
                <a:latin typeface="Consolas" panose="020B0609020204030204" pitchFamily="49" charset="0"/>
              </a:rPr>
              <a:t>/</a:t>
            </a:r>
            <a:r>
              <a:rPr lang="en-US" sz="1600" b="1" i="1" dirty="0" err="1">
                <a:latin typeface="Consolas" panose="020B0609020204030204" pitchFamily="49" charset="0"/>
              </a:rPr>
              <a:t>x_max</a:t>
            </a:r>
            <a:r>
              <a:rPr lang="en-US" sz="1600" b="1" i="1" dirty="0">
                <a:latin typeface="Consolas" panose="020B0609020204030204" pitchFamily="49" charset="0"/>
              </a:rPr>
              <a:t>)**(0.75))</a:t>
            </a:r>
          </a:p>
          <a:p>
            <a:r>
              <a:rPr lang="en-US" sz="1600" b="1" i="1" dirty="0">
                <a:latin typeface="Consolas" panose="020B0609020204030204" pitchFamily="49" charset="0"/>
              </a:rPr>
              <a:t>    loss = </a:t>
            </a:r>
            <a:r>
              <a:rPr lang="en-US" sz="1600" b="1" i="1" dirty="0" err="1">
                <a:latin typeface="Consolas" panose="020B0609020204030204" pitchFamily="49" charset="0"/>
              </a:rPr>
              <a:t>torch.sum</a:t>
            </a:r>
            <a:r>
              <a:rPr lang="en-US" sz="1600" b="1" i="1" dirty="0">
                <a:latin typeface="Consolas" panose="020B0609020204030204" pitchFamily="49" charset="0"/>
              </a:rPr>
              <a:t>(</a:t>
            </a:r>
          </a:p>
          <a:p>
            <a:r>
              <a:rPr lang="en-US" sz="1600" b="1" i="1" dirty="0">
                <a:latin typeface="Consolas" panose="020B0609020204030204" pitchFamily="49" charset="0"/>
              </a:rPr>
              <a:t>                weighting*(                        (</a:t>
            </a:r>
            <a:r>
              <a:rPr lang="en-US" sz="1600" b="1" i="1" dirty="0" err="1">
                <a:latin typeface="Consolas" panose="020B0609020204030204" pitchFamily="49" charset="0"/>
              </a:rPr>
              <a:t>torch.matmul</a:t>
            </a:r>
            <a:r>
              <a:rPr lang="en-US" sz="1600" b="1" i="1" dirty="0">
                <a:latin typeface="Consolas" panose="020B0609020204030204" pitchFamily="49" charset="0"/>
              </a:rPr>
              <a:t>(</a:t>
            </a:r>
            <a:r>
              <a:rPr lang="en-US" sz="1600" b="1" i="1" dirty="0" err="1">
                <a:latin typeface="Consolas" panose="020B0609020204030204" pitchFamily="49" charset="0"/>
              </a:rPr>
              <a:t>center_word_vectors,context_word_vectors.transpose</a:t>
            </a:r>
            <a:r>
              <a:rPr lang="en-US" sz="1600" b="1" i="1" dirty="0">
                <a:latin typeface="Consolas" panose="020B0609020204030204" pitchFamily="49" charset="0"/>
              </a:rPr>
              <a:t>(0,1))</a:t>
            </a:r>
          </a:p>
          <a:p>
            <a:r>
              <a:rPr lang="en-US" sz="1600" b="1" i="1" dirty="0">
                <a:latin typeface="Consolas" panose="020B0609020204030204" pitchFamily="49" charset="0"/>
              </a:rPr>
              <a:t>                        + </a:t>
            </a:r>
            <a:r>
              <a:rPr lang="en-US" sz="1600" b="1" i="1" dirty="0" err="1">
                <a:latin typeface="Consolas" panose="020B0609020204030204" pitchFamily="49" charset="0"/>
              </a:rPr>
              <a:t>center_word_biases</a:t>
            </a:r>
            <a:endParaRPr lang="en-US" sz="1600" b="1" i="1" dirty="0">
              <a:latin typeface="Consolas" panose="020B0609020204030204" pitchFamily="49" charset="0"/>
            </a:endParaRPr>
          </a:p>
          <a:p>
            <a:r>
              <a:rPr lang="en-US" sz="1600" b="1" i="1" dirty="0">
                <a:latin typeface="Consolas" panose="020B0609020204030204" pitchFamily="49" charset="0"/>
              </a:rPr>
              <a:t>                        + </a:t>
            </a:r>
            <a:r>
              <a:rPr lang="en-US" sz="1600" b="1" i="1" dirty="0" err="1">
                <a:latin typeface="Consolas" panose="020B0609020204030204" pitchFamily="49" charset="0"/>
              </a:rPr>
              <a:t>context_word_biases</a:t>
            </a:r>
            <a:endParaRPr lang="en-US" sz="1600" b="1" i="1" dirty="0">
              <a:latin typeface="Consolas" panose="020B0609020204030204" pitchFamily="49" charset="0"/>
            </a:endParaRPr>
          </a:p>
          <a:p>
            <a:r>
              <a:rPr lang="en-US" sz="1600" b="1" i="1" dirty="0">
                <a:latin typeface="Consolas" panose="020B0609020204030204" pitchFamily="49" charset="0"/>
              </a:rPr>
              <a:t>                        - </a:t>
            </a:r>
            <a:r>
              <a:rPr lang="en-US" sz="1600" b="1" i="1" dirty="0" err="1">
                <a:latin typeface="Consolas" panose="020B0609020204030204" pitchFamily="49" charset="0"/>
              </a:rPr>
              <a:t>log_cooccur_mat</a:t>
            </a:r>
            <a:r>
              <a:rPr lang="en-US" sz="1600" b="1" i="1" dirty="0">
                <a:latin typeface="Consolas" panose="020B0609020204030204" pitchFamily="49" charset="0"/>
              </a:rPr>
              <a:t>)**2)</a:t>
            </a:r>
          </a:p>
          <a:p>
            <a:r>
              <a:rPr lang="en-US" sz="1600" b="1" i="1" dirty="0">
                <a:latin typeface="Consolas" panose="020B0609020204030204" pitchFamily="49" charset="0"/>
              </a:rPr>
              <a:t>                    )</a:t>
            </a:r>
          </a:p>
          <a:p>
            <a:endParaRPr lang="en-US" sz="1600" b="1" i="1" dirty="0">
              <a:latin typeface="Consolas" panose="020B0609020204030204" pitchFamily="49" charset="0"/>
            </a:endParaRPr>
          </a:p>
          <a:p>
            <a:r>
              <a:rPr lang="en-US" sz="1600" b="1" i="1" dirty="0">
                <a:latin typeface="Consolas" panose="020B0609020204030204" pitchFamily="49" charset="0"/>
              </a:rPr>
              <a:t>    return loss</a:t>
            </a:r>
            <a:br>
              <a:rPr lang="en-US" sz="1600" b="1" i="1" dirty="0">
                <a:latin typeface="Consolas" panose="020B0609020204030204" pitchFamily="49" charset="0"/>
              </a:rPr>
            </a:br>
            <a:endParaRPr lang="en-US" sz="1600" b="1" i="1" dirty="0">
              <a:latin typeface="Consolas" panose="020B0609020204030204" pitchFamily="49" charset="0"/>
            </a:endParaRPr>
          </a:p>
        </p:txBody>
      </p:sp>
    </p:spTree>
    <p:extLst>
      <p:ext uri="{BB962C8B-B14F-4D97-AF65-F5344CB8AC3E}">
        <p14:creationId xmlns:p14="http://schemas.microsoft.com/office/powerpoint/2010/main" val="3006967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260308"/>
            <a:ext cx="10515600" cy="712904"/>
          </a:xfrm>
        </p:spPr>
        <p:txBody>
          <a:bodyPr/>
          <a:lstStyle/>
          <a:p>
            <a:r>
              <a:rPr lang="en-US" dirty="0" err="1"/>
              <a:t>GloVe</a:t>
            </a:r>
            <a:r>
              <a:rPr lang="en-US" dirty="0"/>
              <a:t> Training  </a:t>
            </a:r>
          </a:p>
        </p:txBody>
      </p:sp>
      <p:sp>
        <p:nvSpPr>
          <p:cNvPr id="5" name="Content Placeholder 2">
            <a:extLst>
              <a:ext uri="{FF2B5EF4-FFF2-40B4-BE49-F238E27FC236}">
                <a16:creationId xmlns:a16="http://schemas.microsoft.com/office/drawing/2014/main" id="{3D04A8B8-6B52-48E6-9C06-BC1332CD4E4D}"/>
              </a:ext>
            </a:extLst>
          </p:cNvPr>
          <p:cNvSpPr txBox="1">
            <a:spLocks/>
          </p:cNvSpPr>
          <p:nvPr/>
        </p:nvSpPr>
        <p:spPr>
          <a:xfrm>
            <a:off x="838200" y="973213"/>
            <a:ext cx="10515600" cy="1275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Nothing special – use standard gradient descent ( or SGD or minibatch GD) to optimize loss</a:t>
            </a:r>
          </a:p>
          <a:p>
            <a:r>
              <a:rPr lang="en-US" sz="2200" dirty="0"/>
              <a:t>Run as many iterations as you need – consider a stopping criterion</a:t>
            </a:r>
          </a:p>
        </p:txBody>
      </p:sp>
      <p:sp>
        <p:nvSpPr>
          <p:cNvPr id="3" name="Rectangle 2">
            <a:extLst>
              <a:ext uri="{FF2B5EF4-FFF2-40B4-BE49-F238E27FC236}">
                <a16:creationId xmlns:a16="http://schemas.microsoft.com/office/drawing/2014/main" id="{745F85D1-2C2A-4925-B6B6-3011B3CCF067}"/>
              </a:ext>
            </a:extLst>
          </p:cNvPr>
          <p:cNvSpPr/>
          <p:nvPr/>
        </p:nvSpPr>
        <p:spPr>
          <a:xfrm>
            <a:off x="436229" y="2475002"/>
            <a:ext cx="11459360" cy="4062651"/>
          </a:xfrm>
          <a:prstGeom prst="rect">
            <a:avLst/>
          </a:prstGeom>
        </p:spPr>
        <p:txBody>
          <a:bodyPr wrap="square">
            <a:spAutoFit/>
          </a:bodyPr>
          <a:lstStyle/>
          <a:p>
            <a:r>
              <a:rPr lang="en-US" sz="1600" b="1" i="1" dirty="0"/>
              <a:t>optimizer = </a:t>
            </a:r>
            <a:r>
              <a:rPr lang="en-US" sz="1600" b="1" i="1" dirty="0" err="1"/>
              <a:t>torch.optim.Adagrad</a:t>
            </a:r>
            <a:r>
              <a:rPr lang="en-US" sz="1600" b="1" i="1" dirty="0"/>
              <a:t>([</a:t>
            </a:r>
            <a:r>
              <a:rPr lang="en-US" sz="1600" b="1" i="1" dirty="0" err="1"/>
              <a:t>weight_center,weight_context,bias_center,bias_context</a:t>
            </a:r>
            <a:r>
              <a:rPr lang="en-US" sz="1600" b="1" i="1" dirty="0"/>
              <a:t>]) </a:t>
            </a:r>
          </a:p>
          <a:p>
            <a:br>
              <a:rPr lang="en-US" sz="1600" b="1" i="1" dirty="0"/>
            </a:br>
            <a:r>
              <a:rPr lang="en-US" sz="1600" b="1" i="1" dirty="0"/>
              <a:t>for epoch in range(epochs): #need stopping criterion</a:t>
            </a:r>
          </a:p>
          <a:p>
            <a:br>
              <a:rPr lang="en-US" sz="1600" b="1" i="1" dirty="0"/>
            </a:br>
            <a:r>
              <a:rPr lang="en-US" sz="1600" b="1" i="1" dirty="0"/>
              <a:t>	</a:t>
            </a:r>
            <a:r>
              <a:rPr lang="en-US" sz="1600" b="1" i="1" dirty="0" err="1"/>
              <a:t>optimizer.zero_grad</a:t>
            </a:r>
            <a:r>
              <a:rPr lang="en-US" sz="1600" b="1" i="1" dirty="0"/>
              <a:t>()</a:t>
            </a:r>
          </a:p>
          <a:p>
            <a:r>
              <a:rPr lang="en-US" sz="1600" b="1" i="1" dirty="0"/>
              <a:t>	</a:t>
            </a:r>
          </a:p>
          <a:p>
            <a:r>
              <a:rPr lang="en-US" sz="1600" b="1" i="1" dirty="0"/>
              <a:t>	</a:t>
            </a:r>
            <a:r>
              <a:rPr lang="en-US" sz="1600" b="1" i="1" dirty="0" err="1"/>
              <a:t>loss_val</a:t>
            </a:r>
            <a:r>
              <a:rPr lang="en-US" sz="1600" b="1" i="1" dirty="0"/>
              <a:t> = </a:t>
            </a:r>
            <a:r>
              <a:rPr lang="en-US" sz="1600" b="1" i="1" dirty="0" err="1"/>
              <a:t>loss_function</a:t>
            </a:r>
            <a:r>
              <a:rPr lang="en-US" sz="1600" b="1" i="1" dirty="0"/>
              <a:t>(</a:t>
            </a:r>
            <a:r>
              <a:rPr lang="en-US" sz="1600" b="1" i="1" dirty="0" err="1"/>
              <a:t>cooccur_mat</a:t>
            </a:r>
            <a:r>
              <a:rPr lang="en-US" sz="1600" b="1" i="1" dirty="0"/>
              <a:t>,</a:t>
            </a:r>
          </a:p>
          <a:p>
            <a:r>
              <a:rPr lang="en-US" sz="1600" b="1" i="1" dirty="0"/>
              <a:t>		</a:t>
            </a:r>
            <a:r>
              <a:rPr lang="en-US" sz="1600" b="1" i="1" dirty="0" err="1"/>
              <a:t>log_cooccur_mat</a:t>
            </a:r>
            <a:r>
              <a:rPr lang="en-US" sz="1600" b="1" i="1" dirty="0"/>
              <a:t>,</a:t>
            </a:r>
          </a:p>
          <a:p>
            <a:r>
              <a:rPr lang="en-US" sz="1600" b="1" i="1" dirty="0"/>
              <a:t>		</a:t>
            </a:r>
            <a:r>
              <a:rPr lang="en-US" sz="1600" b="1" i="1" dirty="0" err="1"/>
              <a:t>weight_center</a:t>
            </a:r>
            <a:r>
              <a:rPr lang="en-US" sz="1600" b="1" i="1" dirty="0"/>
              <a:t>,</a:t>
            </a:r>
          </a:p>
          <a:p>
            <a:r>
              <a:rPr lang="en-US" sz="1600" b="1" i="1" dirty="0"/>
              <a:t>		</a:t>
            </a:r>
            <a:r>
              <a:rPr lang="en-US" sz="1600" b="1" i="1" dirty="0" err="1"/>
              <a:t>weight_context</a:t>
            </a:r>
            <a:r>
              <a:rPr lang="en-US" sz="1600" b="1" i="1" dirty="0"/>
              <a:t>,</a:t>
            </a:r>
          </a:p>
          <a:p>
            <a:r>
              <a:rPr lang="en-US" sz="1600" b="1" i="1" dirty="0"/>
              <a:t>		</a:t>
            </a:r>
            <a:r>
              <a:rPr lang="en-US" sz="1600" b="1" i="1" dirty="0" err="1"/>
              <a:t>bias_center</a:t>
            </a:r>
            <a:r>
              <a:rPr lang="en-US" sz="1600" b="1" i="1" dirty="0"/>
              <a:t>,</a:t>
            </a:r>
          </a:p>
          <a:p>
            <a:r>
              <a:rPr lang="en-US" sz="1600" b="1" i="1" dirty="0"/>
              <a:t>		</a:t>
            </a:r>
            <a:r>
              <a:rPr lang="en-US" sz="1600" b="1" i="1" dirty="0" err="1"/>
              <a:t>bias_context</a:t>
            </a:r>
            <a:r>
              <a:rPr lang="en-US" sz="1600" b="1" i="1" dirty="0"/>
              <a:t>) </a:t>
            </a:r>
          </a:p>
          <a:p>
            <a:r>
              <a:rPr lang="en-US" sz="1600" b="1" i="1" dirty="0"/>
              <a:t>	 </a:t>
            </a:r>
            <a:br>
              <a:rPr lang="en-US" sz="1600" b="1" i="1" dirty="0"/>
            </a:br>
            <a:r>
              <a:rPr lang="en-US" sz="1600" b="1" i="1" dirty="0"/>
              <a:t>	</a:t>
            </a:r>
            <a:r>
              <a:rPr lang="en-US" sz="1600" b="1" i="1" dirty="0" err="1"/>
              <a:t>loss_val.backward</a:t>
            </a:r>
            <a:r>
              <a:rPr lang="en-US" sz="1600" b="1" i="1" dirty="0"/>
              <a:t>()</a:t>
            </a:r>
          </a:p>
          <a:p>
            <a:r>
              <a:rPr lang="en-US" sz="1600" b="1" i="1" dirty="0"/>
              <a:t>	</a:t>
            </a:r>
            <a:r>
              <a:rPr lang="en-US" sz="1600" b="1" i="1" dirty="0" err="1"/>
              <a:t>optimizer.step</a:t>
            </a:r>
            <a:r>
              <a:rPr lang="en-US" sz="1600" b="1" i="1" dirty="0"/>
              <a:t>()</a:t>
            </a:r>
          </a:p>
          <a:p>
            <a:r>
              <a:rPr lang="en-US" dirty="0"/>
              <a:t> </a:t>
            </a:r>
          </a:p>
        </p:txBody>
      </p:sp>
      <p:pic>
        <p:nvPicPr>
          <p:cNvPr id="6" name="Picture 5">
            <a:extLst>
              <a:ext uri="{FF2B5EF4-FFF2-40B4-BE49-F238E27FC236}">
                <a16:creationId xmlns:a16="http://schemas.microsoft.com/office/drawing/2014/main" id="{3D17A20D-A760-417A-AEB0-43CB2CE6A092}"/>
              </a:ext>
            </a:extLst>
          </p:cNvPr>
          <p:cNvPicPr>
            <a:picLocks noChangeAspect="1"/>
          </p:cNvPicPr>
          <p:nvPr/>
        </p:nvPicPr>
        <p:blipFill>
          <a:blip r:embed="rId2"/>
          <a:stretch>
            <a:fillRect/>
          </a:stretch>
        </p:blipFill>
        <p:spPr>
          <a:xfrm>
            <a:off x="7727885" y="3567112"/>
            <a:ext cx="3752850" cy="2466975"/>
          </a:xfrm>
          <a:prstGeom prst="rect">
            <a:avLst/>
          </a:prstGeom>
        </p:spPr>
      </p:pic>
      <p:sp>
        <p:nvSpPr>
          <p:cNvPr id="4" name="TextBox 3">
            <a:extLst>
              <a:ext uri="{FF2B5EF4-FFF2-40B4-BE49-F238E27FC236}">
                <a16:creationId xmlns:a16="http://schemas.microsoft.com/office/drawing/2014/main" id="{1584A46C-DD0A-4686-A0E6-00109CE3CC6A}"/>
              </a:ext>
            </a:extLst>
          </p:cNvPr>
          <p:cNvSpPr txBox="1"/>
          <p:nvPr/>
        </p:nvSpPr>
        <p:spPr>
          <a:xfrm>
            <a:off x="7144071" y="4615933"/>
            <a:ext cx="583814" cy="369332"/>
          </a:xfrm>
          <a:prstGeom prst="rect">
            <a:avLst/>
          </a:prstGeom>
          <a:noFill/>
        </p:spPr>
        <p:txBody>
          <a:bodyPr wrap="none" rtlCol="0">
            <a:spAutoFit/>
          </a:bodyPr>
          <a:lstStyle/>
          <a:p>
            <a:r>
              <a:rPr lang="en-US" dirty="0"/>
              <a:t>Loss</a:t>
            </a:r>
          </a:p>
        </p:txBody>
      </p:sp>
      <p:sp>
        <p:nvSpPr>
          <p:cNvPr id="7" name="TextBox 6">
            <a:extLst>
              <a:ext uri="{FF2B5EF4-FFF2-40B4-BE49-F238E27FC236}">
                <a16:creationId xmlns:a16="http://schemas.microsoft.com/office/drawing/2014/main" id="{0E90908D-86A1-4B45-8C77-8C2606D95AC3}"/>
              </a:ext>
            </a:extLst>
          </p:cNvPr>
          <p:cNvSpPr txBox="1"/>
          <p:nvPr/>
        </p:nvSpPr>
        <p:spPr>
          <a:xfrm>
            <a:off x="9312403" y="6076172"/>
            <a:ext cx="849913" cy="369332"/>
          </a:xfrm>
          <a:prstGeom prst="rect">
            <a:avLst/>
          </a:prstGeom>
          <a:noFill/>
        </p:spPr>
        <p:txBody>
          <a:bodyPr wrap="none" rtlCol="0">
            <a:spAutoFit/>
          </a:bodyPr>
          <a:lstStyle/>
          <a:p>
            <a:r>
              <a:rPr lang="en-US" dirty="0"/>
              <a:t>Epochs</a:t>
            </a:r>
          </a:p>
        </p:txBody>
      </p:sp>
    </p:spTree>
    <p:extLst>
      <p:ext uri="{BB962C8B-B14F-4D97-AF65-F5344CB8AC3E}">
        <p14:creationId xmlns:p14="http://schemas.microsoft.com/office/powerpoint/2010/main" val="128827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260308"/>
            <a:ext cx="10515600" cy="712904"/>
          </a:xfrm>
        </p:spPr>
        <p:txBody>
          <a:bodyPr/>
          <a:lstStyle/>
          <a:p>
            <a:r>
              <a:rPr lang="en-US" dirty="0" err="1"/>
              <a:t>GloVe</a:t>
            </a:r>
            <a:r>
              <a:rPr lang="en-US" dirty="0"/>
              <a:t> – pre-trained vectors</a:t>
            </a:r>
          </a:p>
        </p:txBody>
      </p:sp>
      <p:sp>
        <p:nvSpPr>
          <p:cNvPr id="5" name="Content Placeholder 2">
            <a:extLst>
              <a:ext uri="{FF2B5EF4-FFF2-40B4-BE49-F238E27FC236}">
                <a16:creationId xmlns:a16="http://schemas.microsoft.com/office/drawing/2014/main" id="{3D04A8B8-6B52-48E6-9C06-BC1332CD4E4D}"/>
              </a:ext>
            </a:extLst>
          </p:cNvPr>
          <p:cNvSpPr txBox="1">
            <a:spLocks/>
          </p:cNvSpPr>
          <p:nvPr/>
        </p:nvSpPr>
        <p:spPr>
          <a:xfrm>
            <a:off x="838200" y="973212"/>
            <a:ext cx="10515600" cy="545275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Available at </a:t>
            </a:r>
            <a:r>
              <a:rPr lang="en-US" sz="2200" dirty="0">
                <a:hlinkClick r:id="rId2"/>
              </a:rPr>
              <a:t>https://nlp.stanford.edu/projects/glove/</a:t>
            </a:r>
            <a:endParaRPr lang="en-US" sz="2200" dirty="0"/>
          </a:p>
          <a:p>
            <a:r>
              <a:rPr lang="en-US" sz="2200" dirty="0"/>
              <a:t>Also available via some popular NLP libraries such as </a:t>
            </a:r>
            <a:r>
              <a:rPr lang="en-US" sz="2200" dirty="0" err="1"/>
              <a:t>SpaCy</a:t>
            </a:r>
            <a:endParaRPr lang="en-US" sz="2200" dirty="0"/>
          </a:p>
          <a:p>
            <a:pPr lvl="1"/>
            <a:r>
              <a:rPr lang="en-US" sz="1800" dirty="0"/>
              <a:t>All </a:t>
            </a:r>
            <a:r>
              <a:rPr lang="en-US" sz="1800" dirty="0" err="1"/>
              <a:t>SpaCy</a:t>
            </a:r>
            <a:r>
              <a:rPr lang="en-US" sz="1800" dirty="0"/>
              <a:t> English models are trained using </a:t>
            </a:r>
            <a:r>
              <a:rPr lang="en-US" sz="1800" dirty="0" err="1"/>
              <a:t>GloVe</a:t>
            </a:r>
            <a:r>
              <a:rPr lang="en-US" sz="1800" dirty="0"/>
              <a:t> on common crawl data</a:t>
            </a:r>
          </a:p>
          <a:p>
            <a:r>
              <a:rPr lang="en-US" sz="2200" dirty="0"/>
              <a:t>Using pre-trained vectors</a:t>
            </a:r>
          </a:p>
          <a:p>
            <a:pPr marL="0" indent="0">
              <a:buNone/>
            </a:pPr>
            <a:endParaRPr lang="en-US" sz="2200" dirty="0"/>
          </a:p>
          <a:p>
            <a:pPr marL="0" indent="0">
              <a:buNone/>
            </a:pPr>
            <a:r>
              <a:rPr lang="en-US" sz="1800" b="1" i="1" dirty="0"/>
              <a:t>model = </a:t>
            </a:r>
            <a:r>
              <a:rPr lang="en-US" sz="1800" b="1" i="1" dirty="0" err="1"/>
              <a:t>k.models.Sequential</a:t>
            </a:r>
            <a:r>
              <a:rPr lang="en-US" sz="1800" b="1" i="1" dirty="0"/>
              <a:t>()</a:t>
            </a:r>
          </a:p>
          <a:p>
            <a:pPr marL="0" indent="0">
              <a:buNone/>
            </a:pPr>
            <a:r>
              <a:rPr lang="en-US" sz="1800" b="1" i="1" dirty="0" err="1"/>
              <a:t>model.add</a:t>
            </a:r>
            <a:r>
              <a:rPr lang="en-US" sz="1800" b="1" i="1" dirty="0"/>
              <a:t>(</a:t>
            </a:r>
            <a:r>
              <a:rPr lang="en-US" sz="1800" b="1" i="1" dirty="0" err="1"/>
              <a:t>k.layers.Embedding</a:t>
            </a:r>
            <a:r>
              <a:rPr lang="en-US" sz="1800" b="1" i="1" dirty="0"/>
              <a:t>(</a:t>
            </a:r>
            <a:r>
              <a:rPr lang="en-US" sz="1800" b="1" i="1" dirty="0" err="1"/>
              <a:t>max_words,embeddings_dim</a:t>
            </a:r>
            <a:r>
              <a:rPr lang="en-US" sz="1800" b="1" i="1" dirty="0"/>
              <a:t>,</a:t>
            </a:r>
          </a:p>
          <a:p>
            <a:pPr marL="0" indent="0">
              <a:buNone/>
            </a:pPr>
            <a:r>
              <a:rPr lang="en-US" sz="1800" b="1" i="1" dirty="0"/>
              <a:t>			</a:t>
            </a:r>
            <a:r>
              <a:rPr lang="en-US" sz="1800" b="1" i="1" dirty="0" err="1"/>
              <a:t>input_length</a:t>
            </a:r>
            <a:r>
              <a:rPr lang="en-US" sz="1800" b="1" i="1" dirty="0"/>
              <a:t>=</a:t>
            </a:r>
            <a:r>
              <a:rPr lang="en-US" sz="1800" b="1" i="1" dirty="0" err="1"/>
              <a:t>max_sent_len,name</a:t>
            </a:r>
            <a:r>
              <a:rPr lang="en-US" sz="1800" b="1" i="1" dirty="0"/>
              <a:t>="embedding"))</a:t>
            </a:r>
          </a:p>
          <a:p>
            <a:pPr marL="0" indent="0">
              <a:buNone/>
            </a:pPr>
            <a:r>
              <a:rPr lang="en-US" sz="1800" b="1" i="1" dirty="0" err="1"/>
              <a:t>embedding_layer</a:t>
            </a:r>
            <a:r>
              <a:rPr lang="en-US" sz="1800" b="1" i="1" dirty="0"/>
              <a:t> = </a:t>
            </a:r>
            <a:r>
              <a:rPr lang="en-US" sz="1800" b="1" i="1" dirty="0" err="1"/>
              <a:t>model.get_layer</a:t>
            </a:r>
            <a:r>
              <a:rPr lang="en-US" sz="1800" b="1" i="1" dirty="0"/>
              <a:t>(name="embedding")</a:t>
            </a:r>
          </a:p>
          <a:p>
            <a:pPr marL="0" indent="0">
              <a:buNone/>
            </a:pPr>
            <a:r>
              <a:rPr lang="en-US" sz="1800" b="1" i="1" dirty="0" err="1"/>
              <a:t>embedding_layer.set_weights</a:t>
            </a:r>
            <a:r>
              <a:rPr lang="en-US" sz="1800" b="1" i="1" dirty="0"/>
              <a:t>([</a:t>
            </a:r>
            <a:r>
              <a:rPr lang="en-US" sz="1800" b="1" i="1" dirty="0" err="1"/>
              <a:t>glove_embeddings_matrix</a:t>
            </a:r>
            <a:r>
              <a:rPr lang="en-US" sz="1800" b="1" i="1" dirty="0"/>
              <a:t>]) # of size vocab x word vector dim</a:t>
            </a:r>
          </a:p>
          <a:p>
            <a:pPr marL="0" indent="0">
              <a:buNone/>
            </a:pPr>
            <a:r>
              <a:rPr lang="en-US" sz="1800" b="1" i="1" dirty="0" err="1"/>
              <a:t>embedding_layer.trainable</a:t>
            </a:r>
            <a:r>
              <a:rPr lang="en-US" sz="1800" b="1" i="1" dirty="0"/>
              <a:t> = False</a:t>
            </a:r>
          </a:p>
          <a:p>
            <a:pPr marL="0" indent="0">
              <a:buNone/>
            </a:pPr>
            <a:endParaRPr lang="en-US" sz="1800" b="1" i="1" dirty="0"/>
          </a:p>
          <a:p>
            <a:r>
              <a:rPr lang="en-US" sz="2200" dirty="0"/>
              <a:t>You should almost never need to train your own word vectors</a:t>
            </a:r>
          </a:p>
          <a:p>
            <a:pPr lvl="1"/>
            <a:r>
              <a:rPr lang="en-US" sz="2200" dirty="0"/>
              <a:t>Plenty of pre-trained data available – not just for </a:t>
            </a:r>
            <a:r>
              <a:rPr lang="en-US" sz="2200" dirty="0" err="1"/>
              <a:t>GloVe</a:t>
            </a:r>
            <a:endParaRPr lang="en-US" sz="2200" dirty="0"/>
          </a:p>
          <a:p>
            <a:r>
              <a:rPr lang="en-US" sz="2200" dirty="0"/>
              <a:t>The only situation where training your own word vectors might come into play is domain specific corpora</a:t>
            </a:r>
          </a:p>
          <a:p>
            <a:pPr marL="0" indent="0">
              <a:buNone/>
            </a:pPr>
            <a:r>
              <a:rPr lang="en-US" sz="2200" dirty="0"/>
              <a:t> </a:t>
            </a:r>
          </a:p>
        </p:txBody>
      </p:sp>
    </p:spTree>
    <p:extLst>
      <p:ext uri="{BB962C8B-B14F-4D97-AF65-F5344CB8AC3E}">
        <p14:creationId xmlns:p14="http://schemas.microsoft.com/office/powerpoint/2010/main" val="103729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DBF6-B364-4F4D-B7E0-14C7C56B4DEC}"/>
              </a:ext>
            </a:extLst>
          </p:cNvPr>
          <p:cNvSpPr>
            <a:spLocks noGrp="1"/>
          </p:cNvSpPr>
          <p:nvPr>
            <p:ph type="title"/>
          </p:nvPr>
        </p:nvSpPr>
        <p:spPr>
          <a:xfrm>
            <a:off x="838200" y="2766218"/>
            <a:ext cx="10515600" cy="1325563"/>
          </a:xfrm>
        </p:spPr>
        <p:txBody>
          <a:bodyPr>
            <a:normAutofit/>
          </a:bodyPr>
          <a:lstStyle/>
          <a:p>
            <a:r>
              <a:rPr lang="en-US" sz="8800" dirty="0"/>
              <a:t>Questions ?</a:t>
            </a:r>
          </a:p>
        </p:txBody>
      </p:sp>
    </p:spTree>
    <p:extLst>
      <p:ext uri="{BB962C8B-B14F-4D97-AF65-F5344CB8AC3E}">
        <p14:creationId xmlns:p14="http://schemas.microsoft.com/office/powerpoint/2010/main" val="7115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260308"/>
            <a:ext cx="10515600" cy="712904"/>
          </a:xfrm>
        </p:spPr>
        <p:txBody>
          <a:bodyPr/>
          <a:lstStyle/>
          <a:p>
            <a:r>
              <a:rPr lang="en-US" dirty="0" err="1"/>
              <a:t>GloVe</a:t>
            </a:r>
            <a:r>
              <a:rPr lang="en-US" dirty="0"/>
              <a:t> – points to ponder</a:t>
            </a:r>
          </a:p>
        </p:txBody>
      </p:sp>
      <p:sp>
        <p:nvSpPr>
          <p:cNvPr id="5" name="Content Placeholder 2">
            <a:extLst>
              <a:ext uri="{FF2B5EF4-FFF2-40B4-BE49-F238E27FC236}">
                <a16:creationId xmlns:a16="http://schemas.microsoft.com/office/drawing/2014/main" id="{3D04A8B8-6B52-48E6-9C06-BC1332CD4E4D}"/>
              </a:ext>
            </a:extLst>
          </p:cNvPr>
          <p:cNvSpPr txBox="1">
            <a:spLocks/>
          </p:cNvSpPr>
          <p:nvPr/>
        </p:nvSpPr>
        <p:spPr>
          <a:xfrm>
            <a:off x="838200" y="973212"/>
            <a:ext cx="10515600" cy="5452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 dot product as a measure of semantic correlation/similarity ?</a:t>
            </a:r>
          </a:p>
          <a:p>
            <a:r>
              <a:rPr lang="en-US" sz="2200" dirty="0"/>
              <a:t>Cooccurrence matrix sparsity – consider sparse matrix implementations</a:t>
            </a:r>
          </a:p>
          <a:p>
            <a:r>
              <a:rPr lang="en-US" sz="2200" dirty="0"/>
              <a:t>Large corpora can generate very large global cooccurrence matrices</a:t>
            </a:r>
          </a:p>
          <a:p>
            <a:endParaRPr lang="en-US" sz="2000" dirty="0"/>
          </a:p>
          <a:p>
            <a:endParaRPr lang="en-US" dirty="0"/>
          </a:p>
          <a:p>
            <a:pPr marL="0" indent="0">
              <a:buNone/>
            </a:pPr>
            <a:r>
              <a:rPr lang="en-US" sz="2200" dirty="0"/>
              <a:t> </a:t>
            </a:r>
          </a:p>
        </p:txBody>
      </p:sp>
      <p:pic>
        <p:nvPicPr>
          <p:cNvPr id="3" name="Picture 2">
            <a:extLst>
              <a:ext uri="{FF2B5EF4-FFF2-40B4-BE49-F238E27FC236}">
                <a16:creationId xmlns:a16="http://schemas.microsoft.com/office/drawing/2014/main" id="{B6C5644F-1B03-40B3-9FA7-ABF17D28D058}"/>
              </a:ext>
            </a:extLst>
          </p:cNvPr>
          <p:cNvPicPr>
            <a:picLocks noChangeAspect="1"/>
          </p:cNvPicPr>
          <p:nvPr/>
        </p:nvPicPr>
        <p:blipFill>
          <a:blip r:embed="rId2"/>
          <a:stretch>
            <a:fillRect/>
          </a:stretch>
        </p:blipFill>
        <p:spPr>
          <a:xfrm>
            <a:off x="1243110" y="2550076"/>
            <a:ext cx="3752850" cy="2466975"/>
          </a:xfrm>
          <a:prstGeom prst="rect">
            <a:avLst/>
          </a:prstGeom>
        </p:spPr>
      </p:pic>
    </p:spTree>
    <p:extLst>
      <p:ext uri="{BB962C8B-B14F-4D97-AF65-F5344CB8AC3E}">
        <p14:creationId xmlns:p14="http://schemas.microsoft.com/office/powerpoint/2010/main" val="51336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260308"/>
            <a:ext cx="10515600" cy="712904"/>
          </a:xfrm>
        </p:spPr>
        <p:txBody>
          <a:bodyPr/>
          <a:lstStyle/>
          <a:p>
            <a:r>
              <a:rPr lang="en-US" dirty="0" err="1"/>
              <a:t>GloVe</a:t>
            </a:r>
            <a:r>
              <a:rPr lang="en-US" dirty="0"/>
              <a:t> Comparisons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D04A8B8-6B52-48E6-9C06-BC1332CD4E4D}"/>
                  </a:ext>
                </a:extLst>
              </p:cNvPr>
              <p:cNvSpPr txBox="1">
                <a:spLocks/>
              </p:cNvSpPr>
              <p:nvPr/>
            </p:nvSpPr>
            <p:spPr>
              <a:xfrm>
                <a:off x="838200" y="973213"/>
                <a:ext cx="10515600" cy="12750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Loss function is mathematically equivalent to that of skip-gram</a:t>
                </a:r>
              </a:p>
              <a:p>
                <a:r>
                  <a:rPr lang="en-US" sz="2200" dirty="0"/>
                  <a:t>Model computational complexity is much better than O(</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𝑉</m:t>
                        </m:r>
                      </m:e>
                      <m:sup>
                        <m:r>
                          <a:rPr lang="en-US" sz="2200" b="0" i="1" smtClean="0">
                            <a:latin typeface="Cambria Math" panose="02040503050406030204" pitchFamily="18" charset="0"/>
                          </a:rPr>
                          <m:t>2</m:t>
                        </m:r>
                      </m:sup>
                    </m:sSup>
                  </m:oMath>
                </a14:m>
                <a:r>
                  <a:rPr lang="en-US" sz="2200" dirty="0"/>
                  <a:t>) and somewhat better than O(C) where V is vocab size and C is corpus size </a:t>
                </a:r>
              </a:p>
              <a:p>
                <a:r>
                  <a:rPr lang="en-US" sz="2200" dirty="0"/>
                  <a:t>Accuracy comparisons with Word2Vec</a:t>
                </a:r>
              </a:p>
              <a:p>
                <a:pPr marL="0" indent="0">
                  <a:buNone/>
                </a:pPr>
                <a:endParaRPr lang="en-US" sz="2200" dirty="0"/>
              </a:p>
            </p:txBody>
          </p:sp>
        </mc:Choice>
        <mc:Fallback xmlns="">
          <p:sp>
            <p:nvSpPr>
              <p:cNvPr id="5" name="Content Placeholder 2">
                <a:extLst>
                  <a:ext uri="{FF2B5EF4-FFF2-40B4-BE49-F238E27FC236}">
                    <a16:creationId xmlns:a16="http://schemas.microsoft.com/office/drawing/2014/main" id="{3D04A8B8-6B52-48E6-9C06-BC1332CD4E4D}"/>
                  </a:ext>
                </a:extLst>
              </p:cNvPr>
              <p:cNvSpPr txBox="1">
                <a:spLocks noRot="1" noChangeAspect="1" noMove="1" noResize="1" noEditPoints="1" noAdjustHandles="1" noChangeArrowheads="1" noChangeShapeType="1" noTextEdit="1"/>
              </p:cNvSpPr>
              <p:nvPr/>
            </p:nvSpPr>
            <p:spPr>
              <a:xfrm>
                <a:off x="838200" y="973213"/>
                <a:ext cx="10515600" cy="1275038"/>
              </a:xfrm>
              <a:prstGeom prst="rect">
                <a:avLst/>
              </a:prstGeom>
              <a:blipFill>
                <a:blip r:embed="rId2"/>
                <a:stretch>
                  <a:fillRect l="-522" t="-9091" b="-38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4ED833A-9A49-46DB-9697-524BC43DE5F9}"/>
              </a:ext>
            </a:extLst>
          </p:cNvPr>
          <p:cNvPicPr>
            <a:picLocks noChangeAspect="1"/>
          </p:cNvPicPr>
          <p:nvPr/>
        </p:nvPicPr>
        <p:blipFill>
          <a:blip r:embed="rId3"/>
          <a:stretch>
            <a:fillRect/>
          </a:stretch>
        </p:blipFill>
        <p:spPr>
          <a:xfrm>
            <a:off x="838201" y="2192908"/>
            <a:ext cx="8641702" cy="4217223"/>
          </a:xfrm>
          <a:prstGeom prst="rect">
            <a:avLst/>
          </a:prstGeom>
        </p:spPr>
      </p:pic>
      <p:sp>
        <p:nvSpPr>
          <p:cNvPr id="6" name="TextBox 5">
            <a:extLst>
              <a:ext uri="{FF2B5EF4-FFF2-40B4-BE49-F238E27FC236}">
                <a16:creationId xmlns:a16="http://schemas.microsoft.com/office/drawing/2014/main" id="{8DFA6246-0E75-422E-A27E-641AA9029210}"/>
              </a:ext>
            </a:extLst>
          </p:cNvPr>
          <p:cNvSpPr txBox="1"/>
          <p:nvPr/>
        </p:nvSpPr>
        <p:spPr>
          <a:xfrm>
            <a:off x="3539692" y="6411005"/>
            <a:ext cx="3716274" cy="307777"/>
          </a:xfrm>
          <a:prstGeom prst="rect">
            <a:avLst/>
          </a:prstGeom>
          <a:noFill/>
        </p:spPr>
        <p:txBody>
          <a:bodyPr wrap="none" rtlCol="0">
            <a:spAutoFit/>
          </a:bodyPr>
          <a:lstStyle/>
          <a:p>
            <a:r>
              <a:rPr lang="en-US" sz="1400" dirty="0"/>
              <a:t>Source: https://nlp.stanford.edu/pubs/</a:t>
            </a:r>
            <a:r>
              <a:rPr lang="en-US" sz="1400" b="1" dirty="0"/>
              <a:t>glove</a:t>
            </a:r>
            <a:r>
              <a:rPr lang="en-US" sz="1400" dirty="0"/>
              <a:t>.pdf</a:t>
            </a:r>
          </a:p>
        </p:txBody>
      </p:sp>
    </p:spTree>
    <p:extLst>
      <p:ext uri="{BB962C8B-B14F-4D97-AF65-F5344CB8AC3E}">
        <p14:creationId xmlns:p14="http://schemas.microsoft.com/office/powerpoint/2010/main" val="122021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2F5E-F27D-4859-BE13-D7928D0E37B8}"/>
              </a:ext>
            </a:extLst>
          </p:cNvPr>
          <p:cNvSpPr>
            <a:spLocks noGrp="1"/>
          </p:cNvSpPr>
          <p:nvPr>
            <p:ph type="title"/>
          </p:nvPr>
        </p:nvSpPr>
        <p:spPr>
          <a:xfrm>
            <a:off x="838200" y="365125"/>
            <a:ext cx="10515600" cy="784167"/>
          </a:xfrm>
        </p:spPr>
        <p:txBody>
          <a:bodyPr/>
          <a:lstStyle/>
          <a:p>
            <a:r>
              <a:rPr lang="en-US" dirty="0"/>
              <a:t>A bit about word embeddings</a:t>
            </a:r>
          </a:p>
        </p:txBody>
      </p:sp>
      <p:sp>
        <p:nvSpPr>
          <p:cNvPr id="3" name="Content Placeholder 2">
            <a:extLst>
              <a:ext uri="{FF2B5EF4-FFF2-40B4-BE49-F238E27FC236}">
                <a16:creationId xmlns:a16="http://schemas.microsoft.com/office/drawing/2014/main" id="{F21794F9-6EFD-4614-A3A9-39C2FC1933B6}"/>
              </a:ext>
            </a:extLst>
          </p:cNvPr>
          <p:cNvSpPr>
            <a:spLocks noGrp="1"/>
          </p:cNvSpPr>
          <p:nvPr>
            <p:ph idx="1"/>
          </p:nvPr>
        </p:nvSpPr>
        <p:spPr>
          <a:xfrm>
            <a:off x="838199" y="1149292"/>
            <a:ext cx="10601131" cy="3096137"/>
          </a:xfrm>
        </p:spPr>
        <p:txBody>
          <a:bodyPr>
            <a:normAutofit fontScale="55000" lnSpcReduction="20000"/>
          </a:bodyPr>
          <a:lstStyle/>
          <a:p>
            <a:r>
              <a:rPr lang="en-US" dirty="0"/>
              <a:t>An important requirement for many NLP tasks is a measure of semantic similarity between words within a corpus (or across corpora)</a:t>
            </a:r>
          </a:p>
          <a:p>
            <a:r>
              <a:rPr lang="en-US" dirty="0"/>
              <a:t>This requires a representation for words where such semantic attributes can be encoded</a:t>
            </a:r>
          </a:p>
          <a:p>
            <a:pPr lvl="1"/>
            <a:r>
              <a:rPr lang="en-US" dirty="0"/>
              <a:t>Text representations or numeric tokenized forms (based on a dictionary) are not useful for such a representation</a:t>
            </a:r>
          </a:p>
          <a:p>
            <a:r>
              <a:rPr lang="en-US" dirty="0"/>
              <a:t>If a corpus is viewed as a high dimensional vector space, words can be viewed as points in that space i.e. vectors</a:t>
            </a:r>
          </a:p>
          <a:p>
            <a:pPr lvl="1"/>
            <a:r>
              <a:rPr lang="en-US" dirty="0"/>
              <a:t>Distance/Angle measures between such vectors can then represent semantic correlation</a:t>
            </a:r>
          </a:p>
          <a:p>
            <a:r>
              <a:rPr lang="en-US" dirty="0"/>
              <a:t>These word vectors are also otherwise known as “embeddings”</a:t>
            </a:r>
          </a:p>
          <a:p>
            <a:pPr lvl="1"/>
            <a:r>
              <a:rPr lang="en-US" dirty="0"/>
              <a:t>The words get “embedded” into the vector space</a:t>
            </a:r>
          </a:p>
          <a:p>
            <a:r>
              <a:rPr lang="en-US" dirty="0" err="1"/>
              <a:t>GloVe</a:t>
            </a:r>
            <a:r>
              <a:rPr lang="en-US" dirty="0"/>
              <a:t> is a model that allows deriving embeddings for words in a corpus</a:t>
            </a:r>
          </a:p>
          <a:p>
            <a:pPr lvl="1"/>
            <a:r>
              <a:rPr lang="en-US" dirty="0"/>
              <a:t>You use vector dimensions of your choice and leverage a global (corpus wide) cooccurrence matrix</a:t>
            </a:r>
          </a:p>
          <a:p>
            <a:r>
              <a:rPr lang="en-US" dirty="0" err="1"/>
              <a:t>GloVe</a:t>
            </a:r>
            <a:r>
              <a:rPr lang="en-US" dirty="0"/>
              <a:t> is not your usual model training task (i.e. a predictor or a classifier etc.) – it is more a pre-training task to transform inputs for a downstream model that performs NLP tasks like NER etc.</a:t>
            </a:r>
          </a:p>
        </p:txBody>
      </p:sp>
      <p:pic>
        <p:nvPicPr>
          <p:cNvPr id="5" name="Picture 4" descr="A close up of a map&#10;&#10;Description automatically generated">
            <a:extLst>
              <a:ext uri="{FF2B5EF4-FFF2-40B4-BE49-F238E27FC236}">
                <a16:creationId xmlns:a16="http://schemas.microsoft.com/office/drawing/2014/main" id="{D6F29BD7-C9D3-4AE2-B7A1-D7CF2C6A6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951" y="4415005"/>
            <a:ext cx="6634065" cy="2323025"/>
          </a:xfrm>
          <a:prstGeom prst="rect">
            <a:avLst/>
          </a:prstGeom>
        </p:spPr>
      </p:pic>
    </p:spTree>
    <p:extLst>
      <p:ext uri="{BB962C8B-B14F-4D97-AF65-F5344CB8AC3E}">
        <p14:creationId xmlns:p14="http://schemas.microsoft.com/office/powerpoint/2010/main" val="382616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 </a:t>
            </a:r>
          </a:p>
        </p:txBody>
      </p:sp>
      <p:graphicFrame>
        <p:nvGraphicFramePr>
          <p:cNvPr id="4" name="Table 3">
            <a:extLst>
              <a:ext uri="{FF2B5EF4-FFF2-40B4-BE49-F238E27FC236}">
                <a16:creationId xmlns:a16="http://schemas.microsoft.com/office/drawing/2014/main" id="{288E5E29-230B-4DF6-B563-FBFE5228879D}"/>
              </a:ext>
            </a:extLst>
          </p:cNvPr>
          <p:cNvGraphicFramePr>
            <a:graphicFrameLocks noGrp="1"/>
          </p:cNvGraphicFramePr>
          <p:nvPr>
            <p:extLst>
              <p:ext uri="{D42A27DB-BD31-4B8C-83A1-F6EECF244321}">
                <p14:modId xmlns:p14="http://schemas.microsoft.com/office/powerpoint/2010/main" val="3146225319"/>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5" name="TextBox 4">
            <a:extLst>
              <a:ext uri="{FF2B5EF4-FFF2-40B4-BE49-F238E27FC236}">
                <a16:creationId xmlns:a16="http://schemas.microsoft.com/office/drawing/2014/main" id="{69690DEB-59A0-486D-AE52-13AA3204801C}"/>
              </a:ext>
            </a:extLst>
          </p:cNvPr>
          <p:cNvSpPr txBox="1"/>
          <p:nvPr/>
        </p:nvSpPr>
        <p:spPr>
          <a:xfrm>
            <a:off x="838200" y="2304963"/>
            <a:ext cx="4368804" cy="523220"/>
          </a:xfrm>
          <a:prstGeom prst="rect">
            <a:avLst/>
          </a:prstGeom>
          <a:noFill/>
        </p:spPr>
        <p:txBody>
          <a:bodyPr wrap="square" rtlCol="0">
            <a:spAutoFit/>
          </a:bodyPr>
          <a:lstStyle/>
          <a:p>
            <a:r>
              <a:rPr lang="en-US" sz="2800" dirty="0"/>
              <a:t>The Cat Sat On The Mat</a:t>
            </a:r>
          </a:p>
        </p:txBody>
      </p:sp>
      <p:sp>
        <p:nvSpPr>
          <p:cNvPr id="6" name="TextBox 5">
            <a:extLst>
              <a:ext uri="{FF2B5EF4-FFF2-40B4-BE49-F238E27FC236}">
                <a16:creationId xmlns:a16="http://schemas.microsoft.com/office/drawing/2014/main" id="{F16D7F5B-D3D0-40E3-913C-E2A1814B7394}"/>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115994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B7FBE41-8B9B-4080-B6CC-C0E2BB9724EA}"/>
              </a:ext>
            </a:extLst>
          </p:cNvPr>
          <p:cNvSpPr txBox="1"/>
          <p:nvPr/>
        </p:nvSpPr>
        <p:spPr>
          <a:xfrm>
            <a:off x="838200" y="2304963"/>
            <a:ext cx="4368804" cy="523220"/>
          </a:xfrm>
          <a:prstGeom prst="rect">
            <a:avLst/>
          </a:prstGeom>
          <a:noFill/>
        </p:spPr>
        <p:txBody>
          <a:bodyPr wrap="square" rtlCol="0">
            <a:spAutoFit/>
          </a:bodyPr>
          <a:lstStyle/>
          <a:p>
            <a:r>
              <a:rPr lang="en-US" sz="2800" b="1" dirty="0">
                <a:solidFill>
                  <a:srgbClr val="FF0000"/>
                </a:solidFill>
              </a:rPr>
              <a:t>The</a:t>
            </a:r>
            <a:r>
              <a:rPr lang="en-US" sz="2800" dirty="0"/>
              <a:t> </a:t>
            </a:r>
            <a:r>
              <a:rPr lang="en-US" sz="2800" b="1" u="sng" dirty="0">
                <a:solidFill>
                  <a:srgbClr val="00B050"/>
                </a:solidFill>
              </a:rPr>
              <a:t>Cat Sat </a:t>
            </a:r>
            <a:r>
              <a:rPr lang="en-US" sz="2800" dirty="0"/>
              <a:t>On The Mat</a:t>
            </a:r>
          </a:p>
        </p:txBody>
      </p:sp>
      <p:graphicFrame>
        <p:nvGraphicFramePr>
          <p:cNvPr id="7" name="Table 6">
            <a:extLst>
              <a:ext uri="{FF2B5EF4-FFF2-40B4-BE49-F238E27FC236}">
                <a16:creationId xmlns:a16="http://schemas.microsoft.com/office/drawing/2014/main" id="{185A307A-C8D4-4065-96A6-66091C8EBA23}"/>
              </a:ext>
            </a:extLst>
          </p:cNvPr>
          <p:cNvGraphicFramePr>
            <a:graphicFrameLocks noGrp="1"/>
          </p:cNvGraphicFramePr>
          <p:nvPr>
            <p:extLst>
              <p:ext uri="{D42A27DB-BD31-4B8C-83A1-F6EECF244321}">
                <p14:modId xmlns:p14="http://schemas.microsoft.com/office/powerpoint/2010/main" val="3432305058"/>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8" name="TextBox 7">
            <a:extLst>
              <a:ext uri="{FF2B5EF4-FFF2-40B4-BE49-F238E27FC236}">
                <a16:creationId xmlns:a16="http://schemas.microsoft.com/office/drawing/2014/main" id="{DB0FED69-2142-47D2-AB22-1DC7216595D5}"/>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138334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7" name="TextBox 6">
            <a:extLst>
              <a:ext uri="{FF2B5EF4-FFF2-40B4-BE49-F238E27FC236}">
                <a16:creationId xmlns:a16="http://schemas.microsoft.com/office/drawing/2014/main" id="{8FEE2BB3-654A-4843-89E6-07D44E44C20A}"/>
              </a:ext>
            </a:extLst>
          </p:cNvPr>
          <p:cNvSpPr txBox="1"/>
          <p:nvPr/>
        </p:nvSpPr>
        <p:spPr>
          <a:xfrm>
            <a:off x="838200" y="2304963"/>
            <a:ext cx="4368804" cy="523220"/>
          </a:xfrm>
          <a:prstGeom prst="rect">
            <a:avLst/>
          </a:prstGeom>
          <a:noFill/>
        </p:spPr>
        <p:txBody>
          <a:bodyPr wrap="square" rtlCol="0">
            <a:spAutoFit/>
          </a:bodyPr>
          <a:lstStyle/>
          <a:p>
            <a:r>
              <a:rPr lang="en-US" sz="2800" b="1" u="sng" dirty="0">
                <a:solidFill>
                  <a:srgbClr val="00B050"/>
                </a:solidFill>
              </a:rPr>
              <a:t>The</a:t>
            </a:r>
            <a:r>
              <a:rPr lang="en-US" sz="2800" dirty="0"/>
              <a:t> </a:t>
            </a:r>
            <a:r>
              <a:rPr lang="en-US" sz="2800" b="1" dirty="0">
                <a:solidFill>
                  <a:srgbClr val="FF0000"/>
                </a:solidFill>
              </a:rPr>
              <a:t>Cat</a:t>
            </a:r>
            <a:r>
              <a:rPr lang="en-US" sz="2800" dirty="0">
                <a:solidFill>
                  <a:srgbClr val="00B050"/>
                </a:solidFill>
              </a:rPr>
              <a:t> </a:t>
            </a:r>
            <a:r>
              <a:rPr lang="en-US" sz="2800" b="1" u="sng" dirty="0">
                <a:solidFill>
                  <a:srgbClr val="00B050"/>
                </a:solidFill>
              </a:rPr>
              <a:t>Sat On</a:t>
            </a:r>
            <a:r>
              <a:rPr lang="en-US" sz="2800" b="1" dirty="0"/>
              <a:t> </a:t>
            </a:r>
            <a:r>
              <a:rPr lang="en-US" sz="2800" dirty="0"/>
              <a:t>The Mat</a:t>
            </a:r>
          </a:p>
        </p:txBody>
      </p:sp>
      <p:graphicFrame>
        <p:nvGraphicFramePr>
          <p:cNvPr id="9" name="Table 8">
            <a:extLst>
              <a:ext uri="{FF2B5EF4-FFF2-40B4-BE49-F238E27FC236}">
                <a16:creationId xmlns:a16="http://schemas.microsoft.com/office/drawing/2014/main" id="{BAB38A63-3DA8-4556-8100-B96C2AC26F35}"/>
              </a:ext>
            </a:extLst>
          </p:cNvPr>
          <p:cNvGraphicFramePr>
            <a:graphicFrameLocks noGrp="1"/>
          </p:cNvGraphicFramePr>
          <p:nvPr>
            <p:extLst>
              <p:ext uri="{D42A27DB-BD31-4B8C-83A1-F6EECF244321}">
                <p14:modId xmlns:p14="http://schemas.microsoft.com/office/powerpoint/2010/main" val="955938614"/>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10" name="TextBox 9">
            <a:extLst>
              <a:ext uri="{FF2B5EF4-FFF2-40B4-BE49-F238E27FC236}">
                <a16:creationId xmlns:a16="http://schemas.microsoft.com/office/drawing/2014/main" id="{8B325869-86C9-42C2-93F5-1BB8F000BD53}"/>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34465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63783D8-78A3-4D60-A923-E99E00F15BF3}"/>
              </a:ext>
            </a:extLst>
          </p:cNvPr>
          <p:cNvSpPr txBox="1"/>
          <p:nvPr/>
        </p:nvSpPr>
        <p:spPr>
          <a:xfrm>
            <a:off x="838200" y="2304963"/>
            <a:ext cx="4368804" cy="523220"/>
          </a:xfrm>
          <a:prstGeom prst="rect">
            <a:avLst/>
          </a:prstGeom>
          <a:noFill/>
        </p:spPr>
        <p:txBody>
          <a:bodyPr wrap="square" rtlCol="0">
            <a:spAutoFit/>
          </a:bodyPr>
          <a:lstStyle/>
          <a:p>
            <a:r>
              <a:rPr lang="en-US" sz="2800" b="1" u="sng" dirty="0">
                <a:solidFill>
                  <a:srgbClr val="00B050"/>
                </a:solidFill>
              </a:rPr>
              <a:t>The Cat</a:t>
            </a:r>
            <a:r>
              <a:rPr lang="en-US" sz="2800" b="1" dirty="0">
                <a:solidFill>
                  <a:srgbClr val="00B050"/>
                </a:solidFill>
              </a:rPr>
              <a:t> </a:t>
            </a:r>
            <a:r>
              <a:rPr lang="en-US" sz="2800" b="1" dirty="0">
                <a:solidFill>
                  <a:srgbClr val="FF0000"/>
                </a:solidFill>
              </a:rPr>
              <a:t>Sat</a:t>
            </a:r>
            <a:r>
              <a:rPr lang="en-US" sz="2800" b="1" dirty="0">
                <a:solidFill>
                  <a:srgbClr val="00B050"/>
                </a:solidFill>
              </a:rPr>
              <a:t> </a:t>
            </a:r>
            <a:r>
              <a:rPr lang="en-US" sz="2800" b="1" u="sng" dirty="0">
                <a:solidFill>
                  <a:srgbClr val="00B050"/>
                </a:solidFill>
              </a:rPr>
              <a:t>On The</a:t>
            </a:r>
            <a:r>
              <a:rPr lang="en-US" sz="2800" b="1" dirty="0">
                <a:solidFill>
                  <a:srgbClr val="00B050"/>
                </a:solidFill>
              </a:rPr>
              <a:t> </a:t>
            </a:r>
            <a:r>
              <a:rPr lang="en-US" sz="2800" dirty="0"/>
              <a:t>Mat</a:t>
            </a:r>
          </a:p>
        </p:txBody>
      </p:sp>
      <p:graphicFrame>
        <p:nvGraphicFramePr>
          <p:cNvPr id="8" name="Table 7">
            <a:extLst>
              <a:ext uri="{FF2B5EF4-FFF2-40B4-BE49-F238E27FC236}">
                <a16:creationId xmlns:a16="http://schemas.microsoft.com/office/drawing/2014/main" id="{1C906BFA-C201-4965-AE67-57EE86A4B19B}"/>
              </a:ext>
            </a:extLst>
          </p:cNvPr>
          <p:cNvGraphicFramePr>
            <a:graphicFrameLocks noGrp="1"/>
          </p:cNvGraphicFramePr>
          <p:nvPr>
            <p:extLst>
              <p:ext uri="{D42A27DB-BD31-4B8C-83A1-F6EECF244321}">
                <p14:modId xmlns:p14="http://schemas.microsoft.com/office/powerpoint/2010/main" val="2304663814"/>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9" name="TextBox 8">
            <a:extLst>
              <a:ext uri="{FF2B5EF4-FFF2-40B4-BE49-F238E27FC236}">
                <a16:creationId xmlns:a16="http://schemas.microsoft.com/office/drawing/2014/main" id="{FC4B7655-E319-4F03-8E4B-460B10CA2CD1}"/>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69985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63783D8-78A3-4D60-A923-E99E00F15BF3}"/>
              </a:ext>
            </a:extLst>
          </p:cNvPr>
          <p:cNvSpPr txBox="1"/>
          <p:nvPr/>
        </p:nvSpPr>
        <p:spPr>
          <a:xfrm>
            <a:off x="838200" y="2304963"/>
            <a:ext cx="4368804" cy="523220"/>
          </a:xfrm>
          <a:prstGeom prst="rect">
            <a:avLst/>
          </a:prstGeom>
          <a:noFill/>
        </p:spPr>
        <p:txBody>
          <a:bodyPr wrap="square" rtlCol="0">
            <a:spAutoFit/>
          </a:bodyPr>
          <a:lstStyle/>
          <a:p>
            <a:r>
              <a:rPr lang="en-US" sz="2800" dirty="0"/>
              <a:t>The </a:t>
            </a:r>
            <a:r>
              <a:rPr lang="en-US" sz="2800" b="1" u="sng" dirty="0">
                <a:solidFill>
                  <a:srgbClr val="00B050"/>
                </a:solidFill>
              </a:rPr>
              <a:t>Cat Sat</a:t>
            </a:r>
            <a:r>
              <a:rPr lang="en-US" sz="2800" b="1" dirty="0">
                <a:solidFill>
                  <a:srgbClr val="00B050"/>
                </a:solidFill>
              </a:rPr>
              <a:t> </a:t>
            </a:r>
            <a:r>
              <a:rPr lang="en-US" sz="2800" b="1" dirty="0">
                <a:solidFill>
                  <a:srgbClr val="FF0000"/>
                </a:solidFill>
              </a:rPr>
              <a:t>On</a:t>
            </a:r>
            <a:r>
              <a:rPr lang="en-US" sz="2800" b="1" dirty="0"/>
              <a:t> </a:t>
            </a:r>
            <a:r>
              <a:rPr lang="en-US" sz="2800" b="1" u="sng" dirty="0">
                <a:solidFill>
                  <a:srgbClr val="00B050"/>
                </a:solidFill>
              </a:rPr>
              <a:t>The Mat</a:t>
            </a:r>
          </a:p>
        </p:txBody>
      </p:sp>
      <p:graphicFrame>
        <p:nvGraphicFramePr>
          <p:cNvPr id="7" name="Table 6">
            <a:extLst>
              <a:ext uri="{FF2B5EF4-FFF2-40B4-BE49-F238E27FC236}">
                <a16:creationId xmlns:a16="http://schemas.microsoft.com/office/drawing/2014/main" id="{1601D4E8-97A4-437F-BE48-52C61758B422}"/>
              </a:ext>
            </a:extLst>
          </p:cNvPr>
          <p:cNvGraphicFramePr>
            <a:graphicFrameLocks noGrp="1"/>
          </p:cNvGraphicFramePr>
          <p:nvPr>
            <p:extLst>
              <p:ext uri="{D42A27DB-BD31-4B8C-83A1-F6EECF244321}">
                <p14:modId xmlns:p14="http://schemas.microsoft.com/office/powerpoint/2010/main" val="3082544829"/>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8" name="TextBox 7">
            <a:extLst>
              <a:ext uri="{FF2B5EF4-FFF2-40B4-BE49-F238E27FC236}">
                <a16:creationId xmlns:a16="http://schemas.microsoft.com/office/drawing/2014/main" id="{DFF0CD69-0390-496A-950A-817683A08D65}"/>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311731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63783D8-78A3-4D60-A923-E99E00F15BF3}"/>
              </a:ext>
            </a:extLst>
          </p:cNvPr>
          <p:cNvSpPr txBox="1"/>
          <p:nvPr/>
        </p:nvSpPr>
        <p:spPr>
          <a:xfrm>
            <a:off x="838200" y="2304963"/>
            <a:ext cx="4368804" cy="523220"/>
          </a:xfrm>
          <a:prstGeom prst="rect">
            <a:avLst/>
          </a:prstGeom>
          <a:noFill/>
        </p:spPr>
        <p:txBody>
          <a:bodyPr wrap="square" rtlCol="0">
            <a:spAutoFit/>
          </a:bodyPr>
          <a:lstStyle/>
          <a:p>
            <a:r>
              <a:rPr lang="en-US" sz="2800" dirty="0"/>
              <a:t>The Cat</a:t>
            </a:r>
            <a:r>
              <a:rPr lang="en-US" sz="2800" dirty="0">
                <a:solidFill>
                  <a:srgbClr val="00B050"/>
                </a:solidFill>
              </a:rPr>
              <a:t> </a:t>
            </a:r>
            <a:r>
              <a:rPr lang="en-US" sz="2800" b="1" u="sng" dirty="0">
                <a:solidFill>
                  <a:srgbClr val="00B050"/>
                </a:solidFill>
              </a:rPr>
              <a:t>Sat On</a:t>
            </a:r>
            <a:r>
              <a:rPr lang="en-US" sz="2800" b="1" dirty="0"/>
              <a:t> </a:t>
            </a:r>
            <a:r>
              <a:rPr lang="en-US" sz="2800" b="1" dirty="0">
                <a:solidFill>
                  <a:srgbClr val="FF0000"/>
                </a:solidFill>
              </a:rPr>
              <a:t>The</a:t>
            </a:r>
            <a:r>
              <a:rPr lang="en-US" sz="2800" b="1" dirty="0"/>
              <a:t> </a:t>
            </a:r>
            <a:r>
              <a:rPr lang="en-US" sz="2800" b="1" u="sng" dirty="0">
                <a:solidFill>
                  <a:srgbClr val="00B050"/>
                </a:solidFill>
              </a:rPr>
              <a:t>Mat</a:t>
            </a:r>
          </a:p>
        </p:txBody>
      </p:sp>
      <p:graphicFrame>
        <p:nvGraphicFramePr>
          <p:cNvPr id="7" name="Table 6">
            <a:extLst>
              <a:ext uri="{FF2B5EF4-FFF2-40B4-BE49-F238E27FC236}">
                <a16:creationId xmlns:a16="http://schemas.microsoft.com/office/drawing/2014/main" id="{F65D9F56-FB9C-4785-89A1-9A3F13F93AB6}"/>
              </a:ext>
            </a:extLst>
          </p:cNvPr>
          <p:cNvGraphicFramePr>
            <a:graphicFrameLocks noGrp="1"/>
          </p:cNvGraphicFramePr>
          <p:nvPr>
            <p:extLst>
              <p:ext uri="{D42A27DB-BD31-4B8C-83A1-F6EECF244321}">
                <p14:modId xmlns:p14="http://schemas.microsoft.com/office/powerpoint/2010/main" val="191825792"/>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8" name="TextBox 7">
            <a:extLst>
              <a:ext uri="{FF2B5EF4-FFF2-40B4-BE49-F238E27FC236}">
                <a16:creationId xmlns:a16="http://schemas.microsoft.com/office/drawing/2014/main" id="{0FD2A98E-67AE-4A06-AC6B-BB881AE885E2}"/>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374791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6E7-8CD8-4649-9625-CC98D2FCB02F}"/>
              </a:ext>
            </a:extLst>
          </p:cNvPr>
          <p:cNvSpPr>
            <a:spLocks noGrp="1"/>
          </p:cNvSpPr>
          <p:nvPr>
            <p:ph type="title"/>
          </p:nvPr>
        </p:nvSpPr>
        <p:spPr>
          <a:xfrm>
            <a:off x="838200" y="365126"/>
            <a:ext cx="10515600" cy="712904"/>
          </a:xfrm>
        </p:spPr>
        <p:txBody>
          <a:bodyPr/>
          <a:lstStyle/>
          <a:p>
            <a:r>
              <a:rPr lang="en-US" dirty="0"/>
              <a:t>Cooccurrence Matrix &amp; Probability Ratios</a:t>
            </a:r>
          </a:p>
        </p:txBody>
      </p:sp>
      <p:sp>
        <p:nvSpPr>
          <p:cNvPr id="3" name="Content Placeholder 2">
            <a:extLst>
              <a:ext uri="{FF2B5EF4-FFF2-40B4-BE49-F238E27FC236}">
                <a16:creationId xmlns:a16="http://schemas.microsoft.com/office/drawing/2014/main" id="{88F57690-D1E3-44B9-B812-530BC603FB14}"/>
              </a:ext>
            </a:extLst>
          </p:cNvPr>
          <p:cNvSpPr>
            <a:spLocks noGrp="1"/>
          </p:cNvSpPr>
          <p:nvPr>
            <p:ph idx="1"/>
          </p:nvPr>
        </p:nvSpPr>
        <p:spPr>
          <a:xfrm>
            <a:off x="838200" y="1270534"/>
            <a:ext cx="10515600" cy="4781300"/>
          </a:xfrm>
        </p:spPr>
        <p:txBody>
          <a:bodyPr/>
          <a:lstStyle/>
          <a:p>
            <a:r>
              <a:rPr lang="en-US" dirty="0"/>
              <a:t>A cooccurrence matrix records the cooccurrence counts of context words with respect to a center word within a specific window</a:t>
            </a:r>
          </a:p>
        </p:txBody>
      </p:sp>
      <p:sp>
        <p:nvSpPr>
          <p:cNvPr id="6" name="TextBox 5">
            <a:extLst>
              <a:ext uri="{FF2B5EF4-FFF2-40B4-BE49-F238E27FC236}">
                <a16:creationId xmlns:a16="http://schemas.microsoft.com/office/drawing/2014/main" id="{463783D8-78A3-4D60-A923-E99E00F15BF3}"/>
              </a:ext>
            </a:extLst>
          </p:cNvPr>
          <p:cNvSpPr txBox="1"/>
          <p:nvPr/>
        </p:nvSpPr>
        <p:spPr>
          <a:xfrm>
            <a:off x="838200" y="2304963"/>
            <a:ext cx="4368804" cy="523220"/>
          </a:xfrm>
          <a:prstGeom prst="rect">
            <a:avLst/>
          </a:prstGeom>
          <a:noFill/>
        </p:spPr>
        <p:txBody>
          <a:bodyPr wrap="square" rtlCol="0">
            <a:spAutoFit/>
          </a:bodyPr>
          <a:lstStyle/>
          <a:p>
            <a:r>
              <a:rPr lang="en-US" sz="2800" dirty="0"/>
              <a:t>The Cat</a:t>
            </a:r>
            <a:r>
              <a:rPr lang="en-US" sz="2800" dirty="0">
                <a:solidFill>
                  <a:srgbClr val="00B050"/>
                </a:solidFill>
              </a:rPr>
              <a:t> </a:t>
            </a:r>
            <a:r>
              <a:rPr lang="en-US" sz="2800" dirty="0"/>
              <a:t>Sat</a:t>
            </a:r>
            <a:r>
              <a:rPr lang="en-US" sz="2800" dirty="0">
                <a:solidFill>
                  <a:srgbClr val="00B050"/>
                </a:solidFill>
              </a:rPr>
              <a:t> </a:t>
            </a:r>
            <a:r>
              <a:rPr lang="en-US" sz="2800" b="1" u="sng" dirty="0">
                <a:solidFill>
                  <a:srgbClr val="00B050"/>
                </a:solidFill>
              </a:rPr>
              <a:t>On The</a:t>
            </a:r>
            <a:r>
              <a:rPr lang="en-US" sz="2800" b="1" dirty="0"/>
              <a:t> </a:t>
            </a:r>
            <a:r>
              <a:rPr lang="en-US" sz="2800" b="1" dirty="0">
                <a:solidFill>
                  <a:srgbClr val="FF0000"/>
                </a:solidFill>
              </a:rPr>
              <a:t>Mat</a:t>
            </a:r>
          </a:p>
        </p:txBody>
      </p:sp>
      <p:graphicFrame>
        <p:nvGraphicFramePr>
          <p:cNvPr id="7" name="Table 6">
            <a:extLst>
              <a:ext uri="{FF2B5EF4-FFF2-40B4-BE49-F238E27FC236}">
                <a16:creationId xmlns:a16="http://schemas.microsoft.com/office/drawing/2014/main" id="{171184FB-A1EE-46C5-B1C0-74AC94F5F570}"/>
              </a:ext>
            </a:extLst>
          </p:cNvPr>
          <p:cNvGraphicFramePr>
            <a:graphicFrameLocks noGrp="1"/>
          </p:cNvGraphicFramePr>
          <p:nvPr>
            <p:extLst>
              <p:ext uri="{D42A27DB-BD31-4B8C-83A1-F6EECF244321}">
                <p14:modId xmlns:p14="http://schemas.microsoft.com/office/powerpoint/2010/main" val="4150691656"/>
              </p:ext>
            </p:extLst>
          </p:nvPr>
        </p:nvGraphicFramePr>
        <p:xfrm>
          <a:off x="912987" y="2924435"/>
          <a:ext cx="4368804" cy="222504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3694750869"/>
                    </a:ext>
                  </a:extLst>
                </a:gridCol>
                <a:gridCol w="728134">
                  <a:extLst>
                    <a:ext uri="{9D8B030D-6E8A-4147-A177-3AD203B41FA5}">
                      <a16:colId xmlns:a16="http://schemas.microsoft.com/office/drawing/2014/main" val="3297338284"/>
                    </a:ext>
                  </a:extLst>
                </a:gridCol>
                <a:gridCol w="728134">
                  <a:extLst>
                    <a:ext uri="{9D8B030D-6E8A-4147-A177-3AD203B41FA5}">
                      <a16:colId xmlns:a16="http://schemas.microsoft.com/office/drawing/2014/main" val="2149747130"/>
                    </a:ext>
                  </a:extLst>
                </a:gridCol>
                <a:gridCol w="728134">
                  <a:extLst>
                    <a:ext uri="{9D8B030D-6E8A-4147-A177-3AD203B41FA5}">
                      <a16:colId xmlns:a16="http://schemas.microsoft.com/office/drawing/2014/main" val="368376227"/>
                    </a:ext>
                  </a:extLst>
                </a:gridCol>
                <a:gridCol w="728134">
                  <a:extLst>
                    <a:ext uri="{9D8B030D-6E8A-4147-A177-3AD203B41FA5}">
                      <a16:colId xmlns:a16="http://schemas.microsoft.com/office/drawing/2014/main" val="1754609441"/>
                    </a:ext>
                  </a:extLst>
                </a:gridCol>
                <a:gridCol w="728134">
                  <a:extLst>
                    <a:ext uri="{9D8B030D-6E8A-4147-A177-3AD203B41FA5}">
                      <a16:colId xmlns:a16="http://schemas.microsoft.com/office/drawing/2014/main" val="1169607194"/>
                    </a:ext>
                  </a:extLst>
                </a:gridCol>
              </a:tblGrid>
              <a:tr h="370840">
                <a:tc>
                  <a:txBody>
                    <a:bodyPr/>
                    <a:lstStyle/>
                    <a:p>
                      <a:endParaRPr lang="en-US" dirty="0"/>
                    </a:p>
                  </a:txBody>
                  <a:tcPr/>
                </a:tc>
                <a:tc>
                  <a:txBody>
                    <a:bodyPr/>
                    <a:lstStyle/>
                    <a:p>
                      <a:r>
                        <a:rPr lang="en-US" dirty="0"/>
                        <a:t>The</a:t>
                      </a:r>
                    </a:p>
                  </a:txBody>
                  <a:tcPr/>
                </a:tc>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Mat</a:t>
                      </a:r>
                    </a:p>
                  </a:txBody>
                  <a:tcPr/>
                </a:tc>
                <a:extLst>
                  <a:ext uri="{0D108BD9-81ED-4DB2-BD59-A6C34878D82A}">
                    <a16:rowId xmlns:a16="http://schemas.microsoft.com/office/drawing/2014/main" val="1802625595"/>
                  </a:ext>
                </a:extLst>
              </a:tr>
              <a:tr h="370840">
                <a:tc>
                  <a:txBody>
                    <a:bodyPr/>
                    <a:lstStyle/>
                    <a:p>
                      <a:r>
                        <a:rPr lang="en-US" dirty="0"/>
                        <a:t>The</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20671266"/>
                  </a:ext>
                </a:extLst>
              </a:tr>
              <a:tr h="370840">
                <a:tc>
                  <a:txBody>
                    <a:bodyPr/>
                    <a:lstStyle/>
                    <a:p>
                      <a:r>
                        <a:rPr lang="en-US" dirty="0"/>
                        <a:t>Cat</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261839"/>
                  </a:ext>
                </a:extLst>
              </a:tr>
              <a:tr h="370840">
                <a:tc>
                  <a:txBody>
                    <a:bodyPr/>
                    <a:lstStyle/>
                    <a:p>
                      <a:r>
                        <a:rPr lang="en-US" dirty="0"/>
                        <a:t>Sat</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7204429"/>
                  </a:ext>
                </a:extLst>
              </a:tr>
              <a:tr h="370840">
                <a:tc>
                  <a:txBody>
                    <a:bodyPr/>
                    <a:lstStyle/>
                    <a:p>
                      <a:r>
                        <a:rPr lang="en-US" dirty="0"/>
                        <a:t>On</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5743126"/>
                  </a:ext>
                </a:extLst>
              </a:tr>
              <a:tr h="370840">
                <a:tc>
                  <a:txBody>
                    <a:bodyPr/>
                    <a:lstStyle/>
                    <a:p>
                      <a:r>
                        <a:rPr lang="en-US" dirty="0"/>
                        <a:t>Mat</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73389555"/>
                  </a:ext>
                </a:extLst>
              </a:tr>
            </a:tbl>
          </a:graphicData>
        </a:graphic>
      </p:graphicFrame>
      <p:sp>
        <p:nvSpPr>
          <p:cNvPr id="8" name="TextBox 7">
            <a:extLst>
              <a:ext uri="{FF2B5EF4-FFF2-40B4-BE49-F238E27FC236}">
                <a16:creationId xmlns:a16="http://schemas.microsoft.com/office/drawing/2014/main" id="{806872C6-8659-43FA-A59C-74A7722B0F6A}"/>
              </a:ext>
            </a:extLst>
          </p:cNvPr>
          <p:cNvSpPr txBox="1"/>
          <p:nvPr/>
        </p:nvSpPr>
        <p:spPr>
          <a:xfrm>
            <a:off x="912987" y="5245727"/>
            <a:ext cx="4368804" cy="646331"/>
          </a:xfrm>
          <a:prstGeom prst="rect">
            <a:avLst/>
          </a:prstGeom>
          <a:noFill/>
        </p:spPr>
        <p:txBody>
          <a:bodyPr wrap="square" rtlCol="0">
            <a:spAutoFit/>
          </a:bodyPr>
          <a:lstStyle/>
          <a:p>
            <a:r>
              <a:rPr lang="en-US" dirty="0"/>
              <a:t>Window Width = 2 (on each side of the center word)</a:t>
            </a:r>
          </a:p>
        </p:txBody>
      </p:sp>
    </p:spTree>
    <p:extLst>
      <p:ext uri="{BB962C8B-B14F-4D97-AF65-F5344CB8AC3E}">
        <p14:creationId xmlns:p14="http://schemas.microsoft.com/office/powerpoint/2010/main" val="320064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20518</TotalTime>
  <Words>1804</Words>
  <Application>Microsoft Office PowerPoint</Application>
  <PresentationFormat>Widescreen</PresentationFormat>
  <Paragraphs>452</Paragraphs>
  <Slides>19</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Consolas</vt:lpstr>
      <vt:lpstr>Office Theme</vt:lpstr>
      <vt:lpstr>GloVe: Global Vectors for Word Representation</vt:lpstr>
      <vt:lpstr>A bit about word embeddings</vt:lpstr>
      <vt:lpstr>Cooccurrence Matrix &amp; Probability Ratios</vt:lpstr>
      <vt:lpstr>Cooccurrence Matrix &amp; Probability Ratios</vt:lpstr>
      <vt:lpstr>Cooccurrence Matrix &amp; Probability Ratios</vt:lpstr>
      <vt:lpstr>Cooccurrence Matrix &amp; Probability Ratios</vt:lpstr>
      <vt:lpstr>Cooccurrence Matrix &amp; Probability Ratios</vt:lpstr>
      <vt:lpstr>Cooccurrence Matrix &amp; Probability Ratios</vt:lpstr>
      <vt:lpstr>Cooccurrence Matrix &amp; Probability Ratios</vt:lpstr>
      <vt:lpstr>Cooccurrence Matrix &amp; Probability Ratios</vt:lpstr>
      <vt:lpstr>Cooccurrence Matrix &amp; Probability Ratios</vt:lpstr>
      <vt:lpstr>GloVe Model – Objective Function</vt:lpstr>
      <vt:lpstr>GloVe Model – Weighting Function</vt:lpstr>
      <vt:lpstr>GloVe Objective Function (in code)</vt:lpstr>
      <vt:lpstr>GloVe Training  </vt:lpstr>
      <vt:lpstr>GloVe – pre-trained vectors</vt:lpstr>
      <vt:lpstr>Questions ?</vt:lpstr>
      <vt:lpstr>GloVe – points to ponder</vt:lpstr>
      <vt:lpstr>GloVe Comparisons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 Ghosh</dc:creator>
  <cp:lastModifiedBy>Jit Ghosh</cp:lastModifiedBy>
  <cp:revision>52</cp:revision>
  <dcterms:created xsi:type="dcterms:W3CDTF">2019-01-22T13:39:53Z</dcterms:created>
  <dcterms:modified xsi:type="dcterms:W3CDTF">2019-02-12T13:17:40Z</dcterms:modified>
</cp:coreProperties>
</file>