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34F-C732-476A-8A6D-59D6807DE91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52B4B5B-C7BA-4243-9C85-A92491DB8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8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34F-C732-476A-8A6D-59D6807DE91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4B5B-C7BA-4243-9C85-A92491DB8D1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34F-C732-476A-8A6D-59D6807DE91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4B5B-C7BA-4243-9C85-A92491DB8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46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34F-C732-476A-8A6D-59D6807DE91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4B5B-C7BA-4243-9C85-A92491DB8D1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22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34F-C732-476A-8A6D-59D6807DE91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4B5B-C7BA-4243-9C85-A92491DB8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34F-C732-476A-8A6D-59D6807DE91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4B5B-C7BA-4243-9C85-A92491DB8D1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34F-C732-476A-8A6D-59D6807DE91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4B5B-C7BA-4243-9C85-A92491DB8D1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1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34F-C732-476A-8A6D-59D6807DE91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4B5B-C7BA-4243-9C85-A92491DB8D1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6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34F-C732-476A-8A6D-59D6807DE91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4B5B-C7BA-4243-9C85-A92491DB8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D34F-C732-476A-8A6D-59D6807DE91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4B5B-C7BA-4243-9C85-A92491DB8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53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990D34F-C732-476A-8A6D-59D6807DE91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4B5B-C7BA-4243-9C85-A92491DB8D1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D34F-C732-476A-8A6D-59D6807DE91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2B4B5B-C7BA-4243-9C85-A92491DB8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8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BA3C-9F0E-4DD3-8A6A-0EC484B18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CSBridge</a:t>
            </a:r>
            <a:r>
              <a:rPr lang="en-US"/>
              <a:t> – Net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4DB65-9D84-40CF-A27C-4077005D5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Katz</a:t>
            </a:r>
          </a:p>
        </p:txBody>
      </p:sp>
    </p:spTree>
    <p:extLst>
      <p:ext uri="{BB962C8B-B14F-4D97-AF65-F5344CB8AC3E}">
        <p14:creationId xmlns:p14="http://schemas.microsoft.com/office/powerpoint/2010/main" val="157896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AA55C99-3D43-4329-8338-C591FB533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UDP Checksum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077964B-86D8-4434-B876-13F035492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the receiving end all words are added to the checksum and the result should be all ones.</a:t>
            </a:r>
          </a:p>
          <a:p>
            <a:pPr eaLnBrk="1" hangingPunct="1"/>
            <a:r>
              <a:rPr lang="en-US" altLang="en-US"/>
              <a:t>If the result is not all ones then an error has occurred.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990746A-4AF4-43FC-A3DC-6C3AB91243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UDP in action (DNS demo)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61C17163-24EE-4F57-8FCD-EF97505361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5ED8AE7-9D63-4EE0-9B75-5BF410360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Transport Control Protocol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E894448-DFF2-4541-A336-B2D048160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Provides a connection oriented layer 4 service</a:t>
            </a:r>
          </a:p>
          <a:p>
            <a:r>
              <a:rPr lang="en-US" altLang="en-US"/>
              <a:t>Provides guarantees</a:t>
            </a:r>
          </a:p>
          <a:p>
            <a:r>
              <a:rPr lang="en-US" altLang="en-US"/>
              <a:t>Provides sequence 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1B12A2D-CDD0-4F52-929D-CDCFF3B25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Header</a:t>
            </a:r>
          </a:p>
        </p:txBody>
      </p:sp>
      <p:graphicFrame>
        <p:nvGraphicFramePr>
          <p:cNvPr id="26065" name="Group 1489">
            <a:extLst>
              <a:ext uri="{FF2B5EF4-FFF2-40B4-BE49-F238E27FC236}">
                <a16:creationId xmlns:a16="http://schemas.microsoft.com/office/drawing/2014/main" id="{67A687AE-8B50-4CEC-9D56-9303ECF68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816130"/>
              </p:ext>
            </p:extLst>
          </p:nvPr>
        </p:nvGraphicFramePr>
        <p:xfrm>
          <a:off x="2438400" y="1938681"/>
          <a:ext cx="7772400" cy="4114800"/>
        </p:xfrm>
        <a:graphic>
          <a:graphicData uri="http://schemas.openxmlformats.org/drawingml/2006/table">
            <a:tbl>
              <a:tblPr/>
              <a:tblGrid>
                <a:gridCol w="242888">
                  <a:extLst>
                    <a:ext uri="{9D8B030D-6E8A-4147-A177-3AD203B41FA5}">
                      <a16:colId xmlns:a16="http://schemas.microsoft.com/office/drawing/2014/main" val="2445804678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865366698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637440327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789888301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498212934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119780377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860122187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46536186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326283424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315584357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29302618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511090908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867404282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80891734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317339658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76924800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021420624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414731381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885023457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475091656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193601166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2164158745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299008561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987039938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901439721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59585510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304522563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953210219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830753113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3790515753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191452671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val="1175310314"/>
                    </a:ext>
                  </a:extLst>
                </a:gridCol>
              </a:tblGrid>
              <a:tr h="78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2 2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2 4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2 7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2 8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3 0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3 1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26433"/>
                  </a:ext>
                </a:extLst>
              </a:tr>
              <a:tr h="352425">
                <a:tc gridSpan="1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Port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Destination Port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83281"/>
                  </a:ext>
                </a:extLst>
              </a:tr>
              <a:tr h="349250">
                <a:tc gridSpan="3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 Number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12968"/>
                  </a:ext>
                </a:extLst>
              </a:tr>
              <a:tr h="349250">
                <a:tc gridSpan="3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Acknowledgement Number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13555"/>
                  </a:ext>
                </a:extLst>
              </a:tr>
              <a:tr h="122555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 len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ACK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PSH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RST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 N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 size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010"/>
                  </a:ext>
                </a:extLst>
              </a:tr>
              <a:tr h="352425">
                <a:tc gridSpan="1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Checksum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 Pointer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58574"/>
                  </a:ext>
                </a:extLst>
              </a:tr>
              <a:tr h="349250">
                <a:tc gridSpan="3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 + padding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63909"/>
                  </a:ext>
                </a:extLst>
              </a:tr>
              <a:tr h="349250">
                <a:tc gridSpan="3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224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DA1260D-938E-4C61-9926-2CD6DF840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Header (cont.)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AB24D70-2363-41E4-860A-328056D1D7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Source and destination ports – Which application produced the packet and which should receive it</a:t>
            </a:r>
          </a:p>
          <a:p>
            <a:r>
              <a:rPr lang="en-US" altLang="en-US"/>
              <a:t>Sequence number – Identification of the relative location of the first byte in the packet to the first byte in the stream.</a:t>
            </a:r>
          </a:p>
          <a:p>
            <a:r>
              <a:rPr lang="en-US" altLang="en-US"/>
              <a:t>Acknowledgement number – The sequence number of the next byte which the receiving station expects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3771623-7695-4906-8470-D5A2AF64F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Header (cont.)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E6ACD7C-4973-45CC-B591-008E9B8B9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Urgent</a:t>
            </a:r>
          </a:p>
          <a:p>
            <a:r>
              <a:rPr lang="en-US" altLang="en-US"/>
              <a:t>Acknowledgement</a:t>
            </a:r>
          </a:p>
          <a:p>
            <a:r>
              <a:rPr lang="en-US" altLang="en-US"/>
              <a:t>Push</a:t>
            </a:r>
          </a:p>
          <a:p>
            <a:r>
              <a:rPr lang="en-US" altLang="en-US"/>
              <a:t>Reset</a:t>
            </a:r>
          </a:p>
          <a:p>
            <a:r>
              <a:rPr lang="en-US" altLang="en-US"/>
              <a:t>Synchronize sequence numbers</a:t>
            </a:r>
          </a:p>
          <a:p>
            <a:r>
              <a:rPr lang="en-US" altLang="en-US"/>
              <a:t>Final packet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1D353A1-C6DA-4F28-A240-153E5C266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Connection Establishment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F60B904-3DA7-41A0-AD5C-7D1D5E47B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Client Sends SYN</a:t>
            </a:r>
          </a:p>
          <a:p>
            <a:r>
              <a:rPr lang="en-US" altLang="en-US"/>
              <a:t>Server Replies with SYN-ACK</a:t>
            </a:r>
          </a:p>
          <a:p>
            <a:r>
              <a:rPr lang="en-US" altLang="en-US"/>
              <a:t>Client Replies with ACK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9D84399-BC39-4AD9-903C-37A154605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Connection maintenance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B8C0430-0F89-4E24-A46C-6C023B17B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Sequence number is incremented for every packet sent</a:t>
            </a:r>
          </a:p>
          <a:p>
            <a:r>
              <a:rPr lang="en-US" altLang="en-US"/>
              <a:t>An acknowledgement must be made before the window size is reached.</a:t>
            </a:r>
          </a:p>
          <a:p>
            <a:r>
              <a:rPr lang="en-US" altLang="en-US"/>
              <a:t>An ack is sent for the next byte which the client expects to receive.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>
            <a:extLst>
              <a:ext uri="{FF2B5EF4-FFF2-40B4-BE49-F238E27FC236}">
                <a16:creationId xmlns:a16="http://schemas.microsoft.com/office/drawing/2014/main" id="{BBB7AE0D-7546-4A98-892F-48882DBAB5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TCP State Diagram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409B4810-9664-4FE5-B358-1D7ED5EC4D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6" descr="tcp-state">
            <a:extLst>
              <a:ext uri="{FF2B5EF4-FFF2-40B4-BE49-F238E27FC236}">
                <a16:creationId xmlns:a16="http://schemas.microsoft.com/office/drawing/2014/main" id="{0A4BAC1D-10D4-4CA4-987E-56A04ABD3D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1" y="0"/>
            <a:ext cx="5738813" cy="685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515CA50-8B99-4F5F-BB20-F4A501F21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Datagram Protocol (UDP)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17A6E33-D013-4951-BB16-A307EFE0E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simple, connection-less layer 4 protocol for the transmission of non-critical data</a:t>
            </a:r>
          </a:p>
          <a:p>
            <a:pPr eaLnBrk="1" hangingPunct="1"/>
            <a:r>
              <a:rPr lang="en-US" altLang="en-US" sz="2800"/>
              <a:t>No reliability, No confirmation of delivery, No order of packets!</a:t>
            </a:r>
          </a:p>
          <a:p>
            <a:pPr eaLnBrk="1" hangingPunct="1"/>
            <a:r>
              <a:rPr lang="en-US" altLang="en-US" sz="2800"/>
              <a:t>Very Light protocol which sits on top of IP layer.</a:t>
            </a:r>
          </a:p>
          <a:p>
            <a:pPr eaLnBrk="1" hangingPunct="1"/>
            <a:r>
              <a:rPr lang="en-US" altLang="en-US" sz="2800"/>
              <a:t>Used by a number of ULPs including DNS, DHCP, and BootP.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9BE6B55-6F04-4011-BA9A-ADCC42CC8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Port numbers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A224038-CC69-4FBE-B527-E01EDEC60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UDP introduces the concept of port numbers as a layer 4 address.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Ports are used to indicate which layer 7 service should receive the packet and which produced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a server program starts it “binds” to the port it will use for communication (usually &lt;1024), UDP then knows that data received for that port should be delivered to that program.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2285B6B-D3E9-485B-855D-E8684B70A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Ports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FA500B2-1AC4-49A0-A6DE-805584194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a client service begins communication it can either request a specific port for communication or use a unique port provided by the OS.</a:t>
            </a:r>
          </a:p>
          <a:p>
            <a:pPr eaLnBrk="1" hangingPunct="1"/>
            <a:r>
              <a:rPr lang="en-US" altLang="en-US"/>
              <a:t>Server ports are static, client ports may be dynamic.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02013BF-A4B5-4E6D-A6FD-E77C2273B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UDP port numbers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133FB6D-9B64-4B57-B8F8-5306A503B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67 – BooTP Server</a:t>
            </a:r>
          </a:p>
          <a:p>
            <a:pPr eaLnBrk="1" hangingPunct="1"/>
            <a:r>
              <a:rPr lang="en-US" altLang="en-US"/>
              <a:t>68 – BootP client</a:t>
            </a:r>
          </a:p>
          <a:p>
            <a:pPr eaLnBrk="1" hangingPunct="1"/>
            <a:r>
              <a:rPr lang="en-US" altLang="en-US"/>
              <a:t>69 – Trivial FTP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327EF20-5A23-4236-B49E-66F861A55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UDP Header</a:t>
            </a:r>
          </a:p>
        </p:txBody>
      </p:sp>
      <p:graphicFrame>
        <p:nvGraphicFramePr>
          <p:cNvPr id="12291" name="Object 4">
            <a:extLst>
              <a:ext uri="{FF2B5EF4-FFF2-40B4-BE49-F238E27FC236}">
                <a16:creationId xmlns:a16="http://schemas.microsoft.com/office/drawing/2014/main" id="{C154D4E0-E559-458D-9751-3FF32B01E94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390775" y="2032001"/>
          <a:ext cx="7754938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3" imgW="15544800" imgH="8229600" progId="MSGraph.Chart.8">
                  <p:embed followColorScheme="full"/>
                </p:oleObj>
              </mc:Choice>
              <mc:Fallback>
                <p:oleObj name="Chart" r:id="rId3" imgW="15544800" imgH="8229600" progId="MSGraph.Chart.8">
                  <p:embed followColorScheme="full"/>
                  <p:pic>
                    <p:nvPicPr>
                      <p:cNvPr id="12291" name="Object 4">
                        <a:extLst>
                          <a:ext uri="{FF2B5EF4-FFF2-40B4-BE49-F238E27FC236}">
                            <a16:creationId xmlns:a16="http://schemas.microsoft.com/office/drawing/2014/main" id="{C154D4E0-E559-458D-9751-3FF32B01E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032001"/>
                        <a:ext cx="7754938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3A4E972-A357-4100-9290-5A98BCD7F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Header Values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54EAB10-8093-4954-A8C2-D67A184E8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 port – The port on the source host which generated this message</a:t>
            </a:r>
          </a:p>
          <a:p>
            <a:pPr eaLnBrk="1" hangingPunct="1"/>
            <a:r>
              <a:rPr lang="en-US" altLang="en-US"/>
              <a:t>Destination Port – The port on the destination host which should receive this message</a:t>
            </a:r>
          </a:p>
          <a:p>
            <a:pPr eaLnBrk="1" hangingPunct="1"/>
            <a:r>
              <a:rPr lang="en-US" altLang="en-US"/>
              <a:t>Length – The length of the header and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3F82CB8-4514-4D75-8DE8-2CB6887FE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UDP Checksum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2D5A432-2CED-462A-A1DE-5C942393B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UDP checksum is calculated across the data and the header.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Checksum is the one’s compliment of the 16-bit sum of the words in the header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Additionally the 32-bit source and destination, the 8 bit protocol field, and the UDP length are included in the sum.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C69EF5C-3445-47EC-8ACE-818A1D1B1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UDP Generated Header</a:t>
            </a:r>
          </a:p>
        </p:txBody>
      </p:sp>
      <p:graphicFrame>
        <p:nvGraphicFramePr>
          <p:cNvPr id="15363" name="Object 1494">
            <a:extLst>
              <a:ext uri="{FF2B5EF4-FFF2-40B4-BE49-F238E27FC236}">
                <a16:creationId xmlns:a16="http://schemas.microsoft.com/office/drawing/2014/main" id="{B05BEFE0-50AC-42F8-8F68-AE4C256D077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33600" y="2057401"/>
          <a:ext cx="8153400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3666667" imgH="1924319" progId="Paint.Picture">
                  <p:embed/>
                </p:oleObj>
              </mc:Choice>
              <mc:Fallback>
                <p:oleObj name="Bitmap Image" r:id="rId3" imgW="3666667" imgH="1924319" progId="Paint.Picture">
                  <p:embed/>
                  <p:pic>
                    <p:nvPicPr>
                      <p:cNvPr id="15363" name="Object 1494">
                        <a:extLst>
                          <a:ext uri="{FF2B5EF4-FFF2-40B4-BE49-F238E27FC236}">
                            <a16:creationId xmlns:a16="http://schemas.microsoft.com/office/drawing/2014/main" id="{B05BEFE0-50AC-42F8-8F68-AE4C256D0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1"/>
                        <a:ext cx="8153400" cy="427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557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Gill Sans MT</vt:lpstr>
      <vt:lpstr>Times New Roman</vt:lpstr>
      <vt:lpstr>Gallery</vt:lpstr>
      <vt:lpstr>Chart</vt:lpstr>
      <vt:lpstr>Bitmap Image</vt:lpstr>
      <vt:lpstr>CSBridge – Net 5</vt:lpstr>
      <vt:lpstr>User Datagram Protocol (UDP)</vt:lpstr>
      <vt:lpstr>Port numbers</vt:lpstr>
      <vt:lpstr>Ports (cont.)</vt:lpstr>
      <vt:lpstr>Common UDP port numbers</vt:lpstr>
      <vt:lpstr>UDP Header</vt:lpstr>
      <vt:lpstr>Header Values</vt:lpstr>
      <vt:lpstr>UDP Checksum</vt:lpstr>
      <vt:lpstr>UDP Generated Header</vt:lpstr>
      <vt:lpstr>UDP Checksum</vt:lpstr>
      <vt:lpstr>UDP in action (DNS demo)</vt:lpstr>
      <vt:lpstr>Transport Control Protocol</vt:lpstr>
      <vt:lpstr>TCP Header</vt:lpstr>
      <vt:lpstr>TCP Header (cont.)</vt:lpstr>
      <vt:lpstr>TCP Header (cont.)</vt:lpstr>
      <vt:lpstr>TCP Connection Establishment</vt:lpstr>
      <vt:lpstr>TCP Connection maintenance</vt:lpstr>
      <vt:lpstr>TCP State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CS4793</dc:title>
  <dc:creator>dkatz</dc:creator>
  <cp:lastModifiedBy>Daniel Katz-Braunschweig</cp:lastModifiedBy>
  <cp:revision>3</cp:revision>
  <dcterms:created xsi:type="dcterms:W3CDTF">2018-10-01T18:37:35Z</dcterms:created>
  <dcterms:modified xsi:type="dcterms:W3CDTF">2018-12-13T14:51:53Z</dcterms:modified>
</cp:coreProperties>
</file>