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87" r:id="rId2"/>
    <p:sldId id="386" r:id="rId3"/>
    <p:sldId id="596" r:id="rId4"/>
    <p:sldId id="597" r:id="rId5"/>
    <p:sldId id="389" r:id="rId6"/>
    <p:sldId id="396" r:id="rId7"/>
    <p:sldId id="391" r:id="rId8"/>
    <p:sldId id="390" r:id="rId9"/>
    <p:sldId id="395" r:id="rId10"/>
    <p:sldId id="392" r:id="rId11"/>
    <p:sldId id="393" r:id="rId12"/>
    <p:sldId id="394" r:id="rId13"/>
    <p:sldId id="438" r:id="rId14"/>
    <p:sldId id="608" r:id="rId15"/>
    <p:sldId id="397" r:id="rId16"/>
    <p:sldId id="399" r:id="rId17"/>
    <p:sldId id="401" r:id="rId18"/>
    <p:sldId id="398" r:id="rId19"/>
    <p:sldId id="402" r:id="rId20"/>
    <p:sldId id="404" r:id="rId21"/>
    <p:sldId id="408" r:id="rId22"/>
    <p:sldId id="407" r:id="rId23"/>
    <p:sldId id="409" r:id="rId24"/>
    <p:sldId id="406" r:id="rId25"/>
    <p:sldId id="410" r:id="rId26"/>
    <p:sldId id="403" r:id="rId27"/>
    <p:sldId id="417" r:id="rId28"/>
    <p:sldId id="412" r:id="rId29"/>
    <p:sldId id="413" r:id="rId30"/>
    <p:sldId id="414" r:id="rId31"/>
    <p:sldId id="411" r:id="rId32"/>
    <p:sldId id="415" r:id="rId33"/>
    <p:sldId id="418" r:id="rId34"/>
    <p:sldId id="416" r:id="rId35"/>
    <p:sldId id="400" r:id="rId36"/>
    <p:sldId id="451" r:id="rId37"/>
    <p:sldId id="458" r:id="rId38"/>
    <p:sldId id="459" r:id="rId39"/>
    <p:sldId id="457" r:id="rId40"/>
    <p:sldId id="456" r:id="rId41"/>
    <p:sldId id="455" r:id="rId42"/>
    <p:sldId id="454" r:id="rId43"/>
    <p:sldId id="453" r:id="rId44"/>
    <p:sldId id="427" r:id="rId45"/>
    <p:sldId id="425" r:id="rId46"/>
    <p:sldId id="426" r:id="rId47"/>
    <p:sldId id="428" r:id="rId48"/>
    <p:sldId id="433" r:id="rId49"/>
    <p:sldId id="435" r:id="rId50"/>
    <p:sldId id="429" r:id="rId51"/>
    <p:sldId id="434" r:id="rId52"/>
    <p:sldId id="436" r:id="rId53"/>
    <p:sldId id="430" r:id="rId54"/>
    <p:sldId id="437" r:id="rId55"/>
    <p:sldId id="441" r:id="rId56"/>
    <p:sldId id="603" r:id="rId57"/>
    <p:sldId id="602" r:id="rId58"/>
    <p:sldId id="601" r:id="rId59"/>
    <p:sldId id="600" r:id="rId60"/>
    <p:sldId id="599" r:id="rId61"/>
    <p:sldId id="598" r:id="rId62"/>
    <p:sldId id="604" r:id="rId63"/>
    <p:sldId id="442" r:id="rId64"/>
    <p:sldId id="431" r:id="rId65"/>
    <p:sldId id="432" r:id="rId66"/>
    <p:sldId id="605" r:id="rId67"/>
    <p:sldId id="607" r:id="rId68"/>
    <p:sldId id="606" r:id="rId69"/>
    <p:sldId id="443" r:id="rId70"/>
    <p:sldId id="460" r:id="rId71"/>
    <p:sldId id="463" r:id="rId72"/>
    <p:sldId id="563" r:id="rId73"/>
    <p:sldId id="562" r:id="rId74"/>
    <p:sldId id="561" r:id="rId75"/>
    <p:sldId id="506" r:id="rId76"/>
    <p:sldId id="502" r:id="rId77"/>
    <p:sldId id="505" r:id="rId78"/>
    <p:sldId id="504" r:id="rId79"/>
    <p:sldId id="503" r:id="rId80"/>
    <p:sldId id="508" r:id="rId81"/>
    <p:sldId id="507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144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4650-F472-FC40-A227-36B6E1675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23B63-32BD-C84D-A3FB-0C4F1DB8B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DC151-990C-AB46-987F-2F3CDE64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A864-5BA8-054F-951F-A80BCB46036B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F1822-BB9D-8849-BCC9-5C387DD0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90CBA-3FD7-5946-BF4F-058CF30C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C54E-2180-4C49-A64C-4A0AD9AA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0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85DC-F80C-1A4C-AD49-7CDD4089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8EC87-CE72-F84E-8BEF-EE7642244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88ADE-B383-344A-9A3A-23819D43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A864-5BA8-054F-951F-A80BCB46036B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64CA6-72BC-D847-9DD2-4B62A884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FB64-7C9F-1B4D-828E-B18DC72F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C54E-2180-4C49-A64C-4A0AD9AA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1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228E0-5BA3-E248-94C3-445FE0362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EEEE2-4514-6E45-88EE-82B16A6BD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7BD40-84A1-774E-B05F-4A39DFC7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A864-5BA8-054F-951F-A80BCB46036B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82F88-6365-C247-8F02-1AA2BE07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E3C7C-855D-9248-A112-432463CD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C54E-2180-4C49-A64C-4A0AD9AA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9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AC00-C9AA-3D4A-A783-2141B250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7B5B0-4949-224F-86A9-2ABB2F46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E1A78-154E-A647-A620-4C9890BD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A864-5BA8-054F-951F-A80BCB46036B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C8FF7-FD2B-7E4B-BF01-608A1D92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BB1D2-91A5-F14A-89E7-4CDF7F23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C54E-2180-4C49-A64C-4A0AD9AA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4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F046-F0B7-2648-8CAB-2DC2D3BC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CF508-7AC5-3240-B2A3-532BD4F99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5457C-F997-A444-A195-82E7870C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A864-5BA8-054F-951F-A80BCB46036B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0DA14-FB9C-994B-AF0C-F8E7FB4C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4D5AE-1D43-3340-811D-721DF9B9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C54E-2180-4C49-A64C-4A0AD9AA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1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23EF-4FD2-8F49-B340-252C48890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1E821-6EA2-1C40-82D8-84C5058D5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51059-E308-4742-845F-60CEED781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1A04A-9CD3-AC4A-AAFF-6D7CC38C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A864-5BA8-054F-951F-A80BCB46036B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E60C5-782A-DA45-A15E-54FAB3BB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6C116-6F5B-C242-A0FA-D582BE54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C54E-2180-4C49-A64C-4A0AD9AA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9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0B91-04A1-D64C-B19C-9352133C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FC86C-A2F9-1344-8650-B74FDA371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4798B-40BD-5A45-9C68-C1D6CB4E2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F4233-793A-4A48-9099-A892106EA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9F4FC-640B-3044-9703-60A6908DB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732E1-9B54-0F4C-91AB-4D9EA4F6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A864-5BA8-054F-951F-A80BCB46036B}" type="datetimeFigureOut">
              <a:rPr lang="en-US" smtClean="0"/>
              <a:t>7/9/21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C74AE-EDBC-6041-8D96-751508C3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EAF32-6C62-5A4F-BACD-17C97869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C54E-2180-4C49-A64C-4A0AD9AA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9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71BF-F7D8-AB4D-825E-7F91832E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DF1DB-5746-0146-A88E-2B622A81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A864-5BA8-054F-951F-A80BCB46036B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9275E-2E97-8E4C-90B8-FBCA5618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0C4D5-F878-E14B-B3CC-38D196C1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C54E-2180-4C49-A64C-4A0AD9AA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1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47D28-BAD6-5F46-9781-E97E62E2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A864-5BA8-054F-951F-A80BCB46036B}" type="datetimeFigureOut">
              <a:rPr lang="en-US" smtClean="0"/>
              <a:t>7/9/21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9536D-79B1-BA43-A480-DE0A8B9B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8380F-944A-7349-8654-FCE442A9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C54E-2180-4C49-A64C-4A0AD9AA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5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551B-CBFE-CE4C-9505-722F771B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0C2F8-DA74-9341-97C4-E0C359341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F77F6-AA17-C34D-8860-2E8C4E27E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8BC9E-D767-8D4D-B13D-025B6C9D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A864-5BA8-054F-951F-A80BCB46036B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7F1C4-5C8A-D141-A9DA-3EA27610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9B881-04A4-6648-AA9F-E5817518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C54E-2180-4C49-A64C-4A0AD9AA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5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DAC4-FB03-474A-BCEA-9974B6F2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3EED9-FAB0-A247-B263-BB1F9AA93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C1001-1933-BD44-8FD8-09DB107A5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6275A-CC21-1E4C-83C4-25B986FC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A864-5BA8-054F-951F-A80BCB46036B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01EC4-6B51-3F44-9C77-FEB56C4C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01C52-AE84-164D-8718-60857253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C54E-2180-4C49-A64C-4A0AD9AA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6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9A29D0-64B6-E242-B12E-DEE1BCDC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96538-FDFA-6C40-B193-FBD78CA14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2F708-02CF-0244-B82B-5DC32FC2F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9A864-5BA8-054F-951F-A80BCB46036B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68F47-FBD0-274D-B9C1-B2D6DAFA6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99A23-17A4-CE4C-B580-FDD055CA0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AC54E-2180-4C49-A64C-4A0AD9AA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0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4F6228"/>
                </a:solidFill>
              </a:rPr>
              <a:t>Data Types and Expressions </a:t>
            </a:r>
          </a:p>
        </p:txBody>
      </p:sp>
    </p:spTree>
    <p:extLst>
      <p:ext uri="{BB962C8B-B14F-4D97-AF65-F5344CB8AC3E}">
        <p14:creationId xmlns:p14="http://schemas.microsoft.com/office/powerpoint/2010/main" val="263973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533" y="211668"/>
            <a:ext cx="289570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Data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76741" y="211668"/>
            <a:ext cx="2586459" cy="537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Control Flow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Sequential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38241" y="211662"/>
            <a:ext cx="27515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I/O expressions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1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533" y="211668"/>
            <a:ext cx="289570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Data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76741" y="211668"/>
            <a:ext cx="2586459" cy="537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Control Flow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Sequential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241" y="211662"/>
            <a:ext cx="27515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I/O 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Arithmetic expressions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0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7776741" y="211668"/>
            <a:ext cx="2586459" cy="537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Control Flow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Sequential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241" y="211662"/>
            <a:ext cx="27515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I/O 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Arithmetic expressions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42533" y="211668"/>
            <a:ext cx="289570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Data 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int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322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7776741" y="211668"/>
            <a:ext cx="2586459" cy="537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Control Flow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Sequential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241" y="211662"/>
            <a:ext cx="27515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I/O 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Arithmetic expressions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42533" y="211668"/>
            <a:ext cx="289570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Data 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int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float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double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char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string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cs typeface="Courier New"/>
              </a:rPr>
              <a:t>bool</a:t>
            </a:r>
            <a:endParaRPr lang="en-US"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24997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7776741" y="211668"/>
            <a:ext cx="2586459" cy="537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Control Flow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Sequential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241" y="211662"/>
            <a:ext cx="27515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I/O 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Arithmetic expressions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42533" y="211668"/>
            <a:ext cx="289570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Data 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int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6199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int</a:t>
            </a:r>
            <a:r>
              <a:rPr lang="en-US" sz="4000" dirty="0">
                <a:solidFill>
                  <a:srgbClr val="4F6228"/>
                </a:solidFill>
              </a:rPr>
              <a:t> Data Type</a:t>
            </a:r>
          </a:p>
        </p:txBody>
      </p:sp>
    </p:spTree>
    <p:extLst>
      <p:ext uri="{BB962C8B-B14F-4D97-AF65-F5344CB8AC3E}">
        <p14:creationId xmlns:p14="http://schemas.microsoft.com/office/powerpoint/2010/main" val="33121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int</a:t>
            </a:r>
            <a:r>
              <a:rPr lang="en-US" sz="4000" dirty="0">
                <a:solidFill>
                  <a:srgbClr val="4F6228"/>
                </a:solidFill>
              </a:rPr>
              <a:t> 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73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int</a:t>
            </a:r>
            <a:r>
              <a:rPr lang="en-US" sz="4000" dirty="0">
                <a:solidFill>
                  <a:srgbClr val="4F6228"/>
                </a:solidFill>
              </a:rPr>
              <a:t> 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Integer numbers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3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int</a:t>
            </a:r>
            <a:r>
              <a:rPr lang="en-US" sz="4000" dirty="0">
                <a:solidFill>
                  <a:srgbClr val="4F6228"/>
                </a:solidFill>
              </a:rPr>
              <a:t> 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Integer numbers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98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int</a:t>
            </a:r>
            <a:r>
              <a:rPr lang="en-US" sz="4000" dirty="0">
                <a:solidFill>
                  <a:srgbClr val="4F6228"/>
                </a:solidFill>
              </a:rPr>
              <a:t> 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Integer numbers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data uses 4 bytes (32 bits)</a:t>
            </a:r>
          </a:p>
        </p:txBody>
      </p:sp>
    </p:spTree>
    <p:extLst>
      <p:ext uri="{BB962C8B-B14F-4D97-AF65-F5344CB8AC3E}">
        <p14:creationId xmlns:p14="http://schemas.microsoft.com/office/powerpoint/2010/main" val="43569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533" y="211668"/>
            <a:ext cx="289570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Data </a:t>
            </a:r>
          </a:p>
        </p:txBody>
      </p:sp>
    </p:spTree>
    <p:extLst>
      <p:ext uri="{BB962C8B-B14F-4D97-AF65-F5344CB8AC3E}">
        <p14:creationId xmlns:p14="http://schemas.microsoft.com/office/powerpoint/2010/main" val="1245488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286000" y="736601"/>
            <a:ext cx="368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1585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1629" y="419101"/>
            <a:ext cx="1402191" cy="489844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489951" y="5342960"/>
            <a:ext cx="120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61629" y="423587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61629" y="3744104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0" y="736601"/>
            <a:ext cx="368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192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1629" y="419101"/>
            <a:ext cx="1402191" cy="489844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61629" y="128974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361629" y="1566739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361629" y="184373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361629" y="212256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361629" y="423587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56828" y="1227839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56828" y="2408197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56828" y="163367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61629" y="3744104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0" y="736601"/>
            <a:ext cx="368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89951" y="5342960"/>
            <a:ext cx="120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816705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1629" y="419101"/>
            <a:ext cx="1402191" cy="489844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61629" y="128974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361629" y="1566739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361629" y="184373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361629" y="212256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361629" y="423587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56828" y="1227839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56828" y="2408197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56828" y="163367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61629" y="3744104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0" y="736601"/>
            <a:ext cx="368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y;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89951" y="5342960"/>
            <a:ext cx="120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551316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1629" y="419101"/>
            <a:ext cx="1402191" cy="489844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61629" y="128974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361629" y="1566739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361629" y="184373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361629" y="212256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361629" y="423587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56828" y="1227839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61629" y="240659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361629" y="2683597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361629" y="323941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8056828" y="2408197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56828" y="163367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56828" y="276785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56828" y="3516416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61629" y="3744104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0" y="736601"/>
            <a:ext cx="368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y;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61629" y="2960596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8489951" y="5342960"/>
            <a:ext cx="120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796718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int</a:t>
            </a:r>
            <a:r>
              <a:rPr lang="en-US" sz="4000" dirty="0">
                <a:solidFill>
                  <a:srgbClr val="4F6228"/>
                </a:solidFill>
              </a:rPr>
              <a:t> 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Integer numbers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data uses 4 bytes (32 bits) </a:t>
            </a:r>
          </a:p>
        </p:txBody>
      </p:sp>
    </p:spTree>
    <p:extLst>
      <p:ext uri="{BB962C8B-B14F-4D97-AF65-F5344CB8AC3E}">
        <p14:creationId xmlns:p14="http://schemas.microsoft.com/office/powerpoint/2010/main" val="2054572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int</a:t>
            </a:r>
            <a:r>
              <a:rPr lang="en-US" sz="4000" dirty="0">
                <a:solidFill>
                  <a:srgbClr val="4F6228"/>
                </a:solidFill>
              </a:rPr>
              <a:t> 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Integer numbers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data uses 4 bytes (32 bits)</a:t>
            </a:r>
            <a:endParaRPr lang="he-IL" dirty="0"/>
          </a:p>
          <a:p>
            <a:r>
              <a:rPr lang="en-US" dirty="0"/>
              <a:t>The numbers are represented using the 2’s complement method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15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1629" y="419101"/>
            <a:ext cx="1402191" cy="489844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61629" y="128974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361629" y="1566739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361629" y="184373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361629" y="212256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361629" y="423587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56828" y="1227839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61629" y="240659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361629" y="2683597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361629" y="323941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8056828" y="2408197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56828" y="163367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56828" y="276785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56828" y="3516416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61629" y="3744104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0" y="736601"/>
            <a:ext cx="368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y;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61629" y="2960596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8489951" y="5342960"/>
            <a:ext cx="120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173729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1629" y="419101"/>
            <a:ext cx="1402191" cy="489844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61629" y="128974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361629" y="1566739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361629" y="184373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361629" y="212256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361629" y="423587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56828" y="1227839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61629" y="240659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361629" y="2683597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361629" y="323941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8056828" y="2408197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56828" y="163367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56828" y="276785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56828" y="3516416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61629" y="3744104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0" y="736601"/>
            <a:ext cx="368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y;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x = 6;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61629" y="2960596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8489951" y="5342960"/>
            <a:ext cx="120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987077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1629" y="419101"/>
            <a:ext cx="1402191" cy="489844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61629" y="128974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361629" y="1566739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361629" y="184373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361629" y="212256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361629" y="423587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56828" y="1227839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61629" y="240659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361629" y="2683597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361629" y="323941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8056828" y="2408197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56828" y="163367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56828" y="276785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56828" y="3516416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61629" y="3744104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0" y="736601"/>
            <a:ext cx="368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y;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x = 6;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61629" y="2960596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8489951" y="5342960"/>
            <a:ext cx="120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97100" y="4025901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(6)</a:t>
            </a:r>
            <a:r>
              <a:rPr lang="en-US" baseline="-25000" dirty="0"/>
              <a:t>10</a:t>
            </a:r>
            <a:r>
              <a:rPr lang="en-US" dirty="0"/>
              <a:t> =  (110)</a:t>
            </a:r>
            <a:r>
              <a:rPr lang="en-US" baseline="-25000" dirty="0"/>
              <a:t>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4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533" y="211668"/>
            <a:ext cx="289570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Data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38241" y="211662"/>
            <a:ext cx="27515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1273119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1629" y="419101"/>
            <a:ext cx="1402191" cy="489844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61629" y="128974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361629" y="1566739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361629" y="184373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361629" y="212256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361629" y="423587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56828" y="1227839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61629" y="240659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361629" y="2683597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361629" y="323941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8056828" y="2408197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56828" y="163367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56828" y="276785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56828" y="3516416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61629" y="3744104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0" y="736601"/>
            <a:ext cx="368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y;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x = 6;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61629" y="2960596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8489951" y="5342960"/>
            <a:ext cx="120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97100" y="4025900"/>
            <a:ext cx="5600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(6)</a:t>
            </a:r>
            <a:r>
              <a:rPr lang="en-US" baseline="-25000" dirty="0"/>
              <a:t>10</a:t>
            </a:r>
            <a:r>
              <a:rPr lang="en-US" dirty="0"/>
              <a:t> =  (110)</a:t>
            </a:r>
            <a:r>
              <a:rPr lang="en-US" baseline="-25000" dirty="0"/>
              <a:t>2</a:t>
            </a:r>
          </a:p>
          <a:p>
            <a:endParaRPr lang="en-US" dirty="0"/>
          </a:p>
          <a:p>
            <a:r>
              <a:rPr lang="en-US" dirty="0"/>
              <a:t>(6)</a:t>
            </a:r>
            <a:r>
              <a:rPr lang="en-US" baseline="-25000" dirty="0"/>
              <a:t>10</a:t>
            </a:r>
            <a:r>
              <a:rPr lang="en-US" dirty="0"/>
              <a:t> =  (00000000 00000000 00000000 00000110)</a:t>
            </a:r>
            <a:r>
              <a:rPr lang="en-US" baseline="-25000" dirty="0"/>
              <a:t>2’s</a:t>
            </a:r>
          </a:p>
          <a:p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727016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1629" y="419101"/>
            <a:ext cx="1402191" cy="489844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61629" y="128974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00000110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1629" y="1566739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1629" y="184373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61629" y="212256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61629" y="423587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56828" y="1227839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61629" y="240659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361629" y="2683597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361629" y="323941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8056828" y="2408197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56828" y="163367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56828" y="276785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56828" y="3516416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61629" y="3744104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0" y="736601"/>
            <a:ext cx="368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y;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x = 6;</a:t>
            </a:r>
            <a:br>
              <a:rPr lang="en-US" b="1" dirty="0">
                <a:latin typeface="Courier New"/>
                <a:cs typeface="Courier New"/>
              </a:rPr>
            </a:br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7100" y="4025900"/>
            <a:ext cx="5600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(6)</a:t>
            </a:r>
            <a:r>
              <a:rPr lang="en-US" baseline="-25000" dirty="0"/>
              <a:t>10</a:t>
            </a:r>
            <a:r>
              <a:rPr lang="en-US" dirty="0"/>
              <a:t> =  (110)</a:t>
            </a:r>
            <a:r>
              <a:rPr lang="en-US" baseline="-25000" dirty="0"/>
              <a:t>2</a:t>
            </a:r>
          </a:p>
          <a:p>
            <a:endParaRPr lang="en-US" dirty="0"/>
          </a:p>
          <a:p>
            <a:r>
              <a:rPr lang="en-US" dirty="0"/>
              <a:t>(6)</a:t>
            </a:r>
            <a:r>
              <a:rPr lang="en-US" baseline="-25000" dirty="0"/>
              <a:t>10</a:t>
            </a:r>
            <a:r>
              <a:rPr lang="en-US" dirty="0"/>
              <a:t> =  (00000000 00000000 00000000 00000110)</a:t>
            </a:r>
            <a:r>
              <a:rPr lang="en-US" baseline="-25000" dirty="0"/>
              <a:t>2’s</a:t>
            </a:r>
          </a:p>
          <a:p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8361629" y="2960596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489951" y="5342960"/>
            <a:ext cx="120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4279307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1629" y="419101"/>
            <a:ext cx="1402191" cy="489844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61629" y="128974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00000110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1629" y="1566739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1629" y="184373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61629" y="212256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61629" y="423587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56828" y="1227839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61629" y="240659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361629" y="2683597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361629" y="323941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8056828" y="2408197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56828" y="163367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56828" y="276785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56828" y="3516416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61629" y="3744104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0" y="736601"/>
            <a:ext cx="368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y;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x = 6;</a:t>
            </a:r>
          </a:p>
          <a:p>
            <a:r>
              <a:rPr lang="en-US" b="1" dirty="0">
                <a:latin typeface="Courier New"/>
                <a:cs typeface="Courier New"/>
              </a:rPr>
              <a:t>	y = -6;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61629" y="2960596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489951" y="5342960"/>
            <a:ext cx="120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97100" y="4025901"/>
            <a:ext cx="5600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(6)</a:t>
            </a:r>
            <a:r>
              <a:rPr lang="en-US" baseline="-25000" dirty="0"/>
              <a:t>10</a:t>
            </a:r>
            <a:r>
              <a:rPr lang="en-US" dirty="0"/>
              <a:t> =  (110)</a:t>
            </a:r>
            <a:r>
              <a:rPr lang="en-US" baseline="-25000" dirty="0"/>
              <a:t>2</a:t>
            </a:r>
          </a:p>
          <a:p>
            <a:endParaRPr lang="en-US" dirty="0"/>
          </a:p>
          <a:p>
            <a:r>
              <a:rPr lang="en-US" dirty="0"/>
              <a:t>(6)</a:t>
            </a:r>
            <a:r>
              <a:rPr lang="en-US" baseline="-25000" dirty="0"/>
              <a:t>10</a:t>
            </a:r>
            <a:r>
              <a:rPr lang="en-US" dirty="0"/>
              <a:t> =  (00000000 00000000 00000000 00000110)</a:t>
            </a:r>
            <a:r>
              <a:rPr lang="en-US" baseline="-25000" dirty="0"/>
              <a:t>2’s</a:t>
            </a:r>
          </a:p>
          <a:p>
            <a:endParaRPr lang="en-US" dirty="0"/>
          </a:p>
          <a:p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046994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1629" y="419101"/>
            <a:ext cx="1402191" cy="489844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61629" y="128974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00000110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1629" y="1566739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1629" y="184373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61629" y="212256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61629" y="423587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56828" y="1227839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61629" y="240659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361629" y="2683597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361629" y="323941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8056828" y="2408197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56828" y="163367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56828" y="276785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56828" y="3516416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61629" y="3744104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0" y="736601"/>
            <a:ext cx="368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y;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x = 6;</a:t>
            </a:r>
          </a:p>
          <a:p>
            <a:r>
              <a:rPr lang="en-US" b="1" dirty="0">
                <a:latin typeface="Courier New"/>
                <a:cs typeface="Courier New"/>
              </a:rPr>
              <a:t>	y = -6;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61629" y="2960596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489951" y="5342960"/>
            <a:ext cx="120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97100" y="4025901"/>
            <a:ext cx="56007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(6)</a:t>
            </a:r>
            <a:r>
              <a:rPr lang="en-US" baseline="-25000" dirty="0"/>
              <a:t>10</a:t>
            </a:r>
            <a:r>
              <a:rPr lang="en-US" dirty="0"/>
              <a:t> =  (110)</a:t>
            </a:r>
            <a:r>
              <a:rPr lang="en-US" baseline="-25000" dirty="0"/>
              <a:t>2</a:t>
            </a:r>
          </a:p>
          <a:p>
            <a:endParaRPr lang="en-US" dirty="0"/>
          </a:p>
          <a:p>
            <a:r>
              <a:rPr lang="en-US" dirty="0"/>
              <a:t>(6)</a:t>
            </a:r>
            <a:r>
              <a:rPr lang="en-US" baseline="-25000" dirty="0"/>
              <a:t>10</a:t>
            </a:r>
            <a:r>
              <a:rPr lang="en-US" dirty="0"/>
              <a:t> =  (00000000 00000000 00000000 00000110)</a:t>
            </a:r>
            <a:r>
              <a:rPr lang="en-US" baseline="-25000" dirty="0"/>
              <a:t>2’s</a:t>
            </a:r>
          </a:p>
          <a:p>
            <a:endParaRPr lang="en-US" dirty="0"/>
          </a:p>
          <a:p>
            <a:r>
              <a:rPr lang="en-US" dirty="0"/>
              <a:t>(-6)</a:t>
            </a:r>
            <a:r>
              <a:rPr lang="en-US" baseline="-25000" dirty="0"/>
              <a:t>10</a:t>
            </a:r>
            <a:r>
              <a:rPr lang="en-US" dirty="0"/>
              <a:t> = (11111111 11111111 11111111 11111010)</a:t>
            </a:r>
            <a:r>
              <a:rPr lang="en-US" baseline="-25000" dirty="0"/>
              <a:t>2’s</a:t>
            </a:r>
          </a:p>
          <a:p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240374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1629" y="419101"/>
            <a:ext cx="1402191" cy="489844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61629" y="128974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00000110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1629" y="1566739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1629" y="184373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61629" y="212256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61629" y="423587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56828" y="1227839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61629" y="240659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11111010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61629" y="2683597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11111111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61629" y="323941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11111111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56828" y="2408197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56828" y="163367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56828" y="276785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56828" y="3516416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61629" y="3744104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0" y="736601"/>
            <a:ext cx="368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y;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x = 6;</a:t>
            </a:r>
            <a:br>
              <a:rPr lang="en-US" b="1" dirty="0">
                <a:latin typeface="Courier New"/>
                <a:cs typeface="Courier New"/>
              </a:rPr>
            </a:br>
            <a:r>
              <a:rPr lang="en-US" b="1" dirty="0">
                <a:latin typeface="Courier New"/>
                <a:cs typeface="Courier New"/>
              </a:rPr>
              <a:t>	y = -6;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7100" y="4025901"/>
            <a:ext cx="56007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(6)</a:t>
            </a:r>
            <a:r>
              <a:rPr lang="en-US" baseline="-25000" dirty="0"/>
              <a:t>10</a:t>
            </a:r>
            <a:r>
              <a:rPr lang="en-US" dirty="0"/>
              <a:t> =  (110)</a:t>
            </a:r>
            <a:r>
              <a:rPr lang="en-US" baseline="-25000" dirty="0"/>
              <a:t>2</a:t>
            </a:r>
          </a:p>
          <a:p>
            <a:endParaRPr lang="en-US" dirty="0"/>
          </a:p>
          <a:p>
            <a:r>
              <a:rPr lang="en-US" dirty="0"/>
              <a:t>(6)</a:t>
            </a:r>
            <a:r>
              <a:rPr lang="en-US" baseline="-25000" dirty="0"/>
              <a:t>10</a:t>
            </a:r>
            <a:r>
              <a:rPr lang="en-US" dirty="0"/>
              <a:t> =  (00000000 00000000 00000000 00000110)</a:t>
            </a:r>
            <a:r>
              <a:rPr lang="en-US" baseline="-25000" dirty="0"/>
              <a:t>2’s</a:t>
            </a:r>
          </a:p>
          <a:p>
            <a:endParaRPr lang="en-US" dirty="0"/>
          </a:p>
          <a:p>
            <a:r>
              <a:rPr lang="en-US" dirty="0"/>
              <a:t>(-6)</a:t>
            </a:r>
            <a:r>
              <a:rPr lang="en-US" baseline="-25000" dirty="0"/>
              <a:t>10</a:t>
            </a:r>
            <a:r>
              <a:rPr lang="en-US" dirty="0"/>
              <a:t> = (11111111 11111111 11111111 11111010)</a:t>
            </a:r>
            <a:r>
              <a:rPr lang="en-US" baseline="-25000" dirty="0"/>
              <a:t>2’s</a:t>
            </a:r>
          </a:p>
          <a:p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8361629" y="2960596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11111111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89951" y="5342960"/>
            <a:ext cx="120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833399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int</a:t>
            </a:r>
            <a:r>
              <a:rPr lang="en-US" sz="4000" dirty="0">
                <a:solidFill>
                  <a:srgbClr val="4F6228"/>
                </a:solidFill>
              </a:rPr>
              <a:t> 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Integer numbers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data uses 4 bytes (32 bits)</a:t>
            </a:r>
            <a:endParaRPr lang="he-IL" dirty="0"/>
          </a:p>
          <a:p>
            <a:r>
              <a:rPr lang="en-US" dirty="0"/>
              <a:t>The numbers are represented using the 2’s complement method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52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81601" y="660400"/>
            <a:ext cx="2933700" cy="596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Forms of Data</a:t>
            </a:r>
          </a:p>
        </p:txBody>
      </p:sp>
    </p:spTree>
    <p:extLst>
      <p:ext uri="{BB962C8B-B14F-4D97-AF65-F5344CB8AC3E}">
        <p14:creationId xmlns:p14="http://schemas.microsoft.com/office/powerpoint/2010/main" val="2015779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81601" y="660400"/>
            <a:ext cx="2933700" cy="596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Forms of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6934200" y="2609850"/>
            <a:ext cx="2749550" cy="596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8400" y="2609850"/>
            <a:ext cx="2784476" cy="596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Constants</a:t>
            </a:r>
          </a:p>
        </p:txBody>
      </p: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>
            <a:off x="6648451" y="1257300"/>
            <a:ext cx="1660524" cy="1352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 flipH="1">
            <a:off x="5100639" y="1257300"/>
            <a:ext cx="1547813" cy="1352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692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1629" y="419101"/>
            <a:ext cx="1402191" cy="489844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61629" y="128974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00000110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1629" y="1566739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1629" y="184373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61629" y="212256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61629" y="423587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56828" y="1227839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61629" y="240659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11111010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61629" y="2683597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11111111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61629" y="323941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11111111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56828" y="2408197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56828" y="163367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56828" y="276785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56828" y="3516416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61629" y="3744104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0" y="736601"/>
            <a:ext cx="368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y;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x = 6;</a:t>
            </a:r>
            <a:br>
              <a:rPr lang="en-US" b="1" dirty="0">
                <a:latin typeface="Courier New"/>
                <a:cs typeface="Courier New"/>
              </a:rPr>
            </a:br>
            <a:r>
              <a:rPr lang="en-US" b="1" dirty="0">
                <a:latin typeface="Courier New"/>
                <a:cs typeface="Courier New"/>
              </a:rPr>
              <a:t>	y = -6;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61629" y="2960596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11111111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89951" y="5342960"/>
            <a:ext cx="120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0035506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81601" y="660400"/>
            <a:ext cx="2933700" cy="596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Forms of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6934200" y="2609850"/>
            <a:ext cx="2749550" cy="596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8400" y="2609850"/>
            <a:ext cx="2784476" cy="596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Constants</a:t>
            </a:r>
          </a:p>
        </p:txBody>
      </p: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>
            <a:off x="6648451" y="1257300"/>
            <a:ext cx="1660524" cy="1352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 flipH="1">
            <a:off x="5100639" y="1257300"/>
            <a:ext cx="1547813" cy="1352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85075" y="3206750"/>
            <a:ext cx="147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x;</a:t>
            </a:r>
          </a:p>
          <a:p>
            <a:r>
              <a:rPr lang="en-US" b="1" dirty="0">
                <a:latin typeface="Courier New"/>
                <a:cs typeface="Courier New"/>
              </a:rPr>
              <a:t>double y;</a:t>
            </a:r>
          </a:p>
          <a:p>
            <a:r>
              <a:rPr lang="is-IS" b="1" dirty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840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533" y="211668"/>
            <a:ext cx="289570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Data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38241" y="211662"/>
            <a:ext cx="27515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Expressions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76741" y="211668"/>
            <a:ext cx="25864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Control Flow</a:t>
            </a:r>
          </a:p>
        </p:txBody>
      </p:sp>
    </p:spTree>
    <p:extLst>
      <p:ext uri="{BB962C8B-B14F-4D97-AF65-F5344CB8AC3E}">
        <p14:creationId xmlns:p14="http://schemas.microsoft.com/office/powerpoint/2010/main" val="800649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81601" y="660400"/>
            <a:ext cx="2933700" cy="596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Forms of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6934200" y="2609850"/>
            <a:ext cx="2749550" cy="596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8400" y="2609850"/>
            <a:ext cx="2784476" cy="596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Constants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5632450" y="4635500"/>
            <a:ext cx="2933700" cy="596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C++ Literals</a:t>
            </a:r>
          </a:p>
        </p:txBody>
      </p: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>
            <a:off x="6648451" y="1257300"/>
            <a:ext cx="1660524" cy="1352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 flipH="1">
            <a:off x="5100639" y="1257300"/>
            <a:ext cx="1547813" cy="1352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5100638" y="3206750"/>
            <a:ext cx="1998662" cy="1428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85075" y="3206750"/>
            <a:ext cx="147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x;</a:t>
            </a:r>
          </a:p>
          <a:p>
            <a:r>
              <a:rPr lang="en-US" b="1" dirty="0">
                <a:latin typeface="Courier New"/>
                <a:cs typeface="Courier New"/>
              </a:rPr>
              <a:t>double y;</a:t>
            </a:r>
          </a:p>
          <a:p>
            <a:r>
              <a:rPr lang="is-IS" b="1" dirty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1764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81601" y="660400"/>
            <a:ext cx="2933700" cy="596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Forms of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6934200" y="2609850"/>
            <a:ext cx="2749550" cy="596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8400" y="2609850"/>
            <a:ext cx="2784476" cy="596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Constants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5632450" y="4635500"/>
            <a:ext cx="2933700" cy="596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C++ Literals</a:t>
            </a:r>
          </a:p>
        </p:txBody>
      </p: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>
            <a:off x="6648451" y="1257300"/>
            <a:ext cx="1660524" cy="1352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 flipH="1">
            <a:off x="5100639" y="1257300"/>
            <a:ext cx="1547813" cy="1352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5100638" y="3206750"/>
            <a:ext cx="1998662" cy="1428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32450" y="5250418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6, -6, 7.3, ”</a:t>
            </a:r>
            <a:r>
              <a:rPr lang="en-US" b="1" dirty="0" err="1">
                <a:latin typeface="Courier New"/>
                <a:cs typeface="Courier New"/>
              </a:rPr>
              <a:t>abc</a:t>
            </a:r>
            <a:r>
              <a:rPr lang="en-US" b="1" dirty="0">
                <a:latin typeface="Courier New"/>
                <a:cs typeface="Courier New"/>
              </a:rPr>
              <a:t>”, </a:t>
            </a:r>
            <a:r>
              <a:rPr lang="is-IS" b="1" dirty="0">
                <a:latin typeface="Courier New"/>
                <a:cs typeface="Courier New"/>
              </a:rPr>
              <a:t>…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85075" y="3206750"/>
            <a:ext cx="147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x;</a:t>
            </a:r>
          </a:p>
          <a:p>
            <a:r>
              <a:rPr lang="en-US" b="1" dirty="0">
                <a:latin typeface="Courier New"/>
                <a:cs typeface="Courier New"/>
              </a:rPr>
              <a:t>double y;</a:t>
            </a:r>
          </a:p>
          <a:p>
            <a:r>
              <a:rPr lang="is-IS" b="1" dirty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4757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81601" y="660400"/>
            <a:ext cx="2933700" cy="596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Forms of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6934200" y="2609850"/>
            <a:ext cx="2749550" cy="596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8400" y="2609850"/>
            <a:ext cx="2784476" cy="596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Constants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5632450" y="4635500"/>
            <a:ext cx="2933700" cy="596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C++ Literals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01800" y="4622800"/>
            <a:ext cx="3238500" cy="596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Programmer defined</a:t>
            </a:r>
          </a:p>
        </p:txBody>
      </p: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>
            <a:off x="6648451" y="1257300"/>
            <a:ext cx="1660524" cy="1352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 flipH="1">
            <a:off x="5100639" y="1257300"/>
            <a:ext cx="1547813" cy="1352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5100638" y="3206750"/>
            <a:ext cx="1998662" cy="1428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6" idx="0"/>
          </p:cNvCxnSpPr>
          <p:nvPr/>
        </p:nvCxnSpPr>
        <p:spPr>
          <a:xfrm flipH="1">
            <a:off x="3321050" y="3206750"/>
            <a:ext cx="1779588" cy="1416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32450" y="5250418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6, -6, 7.3, ”</a:t>
            </a:r>
            <a:r>
              <a:rPr lang="en-US" b="1" dirty="0" err="1">
                <a:latin typeface="Courier New"/>
                <a:cs typeface="Courier New"/>
              </a:rPr>
              <a:t>abc</a:t>
            </a:r>
            <a:r>
              <a:rPr lang="en-US" b="1" dirty="0">
                <a:latin typeface="Courier New"/>
                <a:cs typeface="Courier New"/>
              </a:rPr>
              <a:t>”, </a:t>
            </a:r>
            <a:r>
              <a:rPr lang="is-IS" b="1" dirty="0">
                <a:latin typeface="Courier New"/>
                <a:cs typeface="Courier New"/>
              </a:rPr>
              <a:t>…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85075" y="3206750"/>
            <a:ext cx="147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x;</a:t>
            </a:r>
          </a:p>
          <a:p>
            <a:r>
              <a:rPr lang="en-US" b="1" dirty="0">
                <a:latin typeface="Courier New"/>
                <a:cs typeface="Courier New"/>
              </a:rPr>
              <a:t>double y;</a:t>
            </a:r>
          </a:p>
          <a:p>
            <a:r>
              <a:rPr lang="is-IS" b="1" dirty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4841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81601" y="660400"/>
            <a:ext cx="2933700" cy="596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Forms of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6934200" y="2609850"/>
            <a:ext cx="2749550" cy="596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8400" y="2609850"/>
            <a:ext cx="2784476" cy="596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Constants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5632450" y="4635500"/>
            <a:ext cx="2933700" cy="596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C++ Literals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01800" y="4622800"/>
            <a:ext cx="3238500" cy="596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Programmer defined</a:t>
            </a:r>
          </a:p>
        </p:txBody>
      </p: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>
            <a:off x="6648451" y="1257300"/>
            <a:ext cx="1660524" cy="1352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 flipH="1">
            <a:off x="5100639" y="1257300"/>
            <a:ext cx="1547813" cy="1352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5100638" y="3206750"/>
            <a:ext cx="1998662" cy="1428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6" idx="0"/>
          </p:cNvCxnSpPr>
          <p:nvPr/>
        </p:nvCxnSpPr>
        <p:spPr>
          <a:xfrm flipH="1">
            <a:off x="3321050" y="3206750"/>
            <a:ext cx="1779588" cy="1416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32450" y="5250418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6, -6, 7.3, ”</a:t>
            </a:r>
            <a:r>
              <a:rPr lang="en-US" b="1" dirty="0" err="1">
                <a:latin typeface="Courier New"/>
                <a:cs typeface="Courier New"/>
              </a:rPr>
              <a:t>abc</a:t>
            </a:r>
            <a:r>
              <a:rPr lang="en-US" b="1" dirty="0">
                <a:latin typeface="Courier New"/>
                <a:cs typeface="Courier New"/>
              </a:rPr>
              <a:t>”, </a:t>
            </a:r>
            <a:r>
              <a:rPr lang="is-IS" b="1" dirty="0">
                <a:latin typeface="Courier New"/>
                <a:cs typeface="Courier New"/>
              </a:rPr>
              <a:t>…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85075" y="3206750"/>
            <a:ext cx="147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x;</a:t>
            </a:r>
          </a:p>
          <a:p>
            <a:r>
              <a:rPr lang="en-US" b="1" dirty="0">
                <a:latin typeface="Courier New"/>
                <a:cs typeface="Courier New"/>
              </a:rPr>
              <a:t>double y;</a:t>
            </a:r>
          </a:p>
          <a:p>
            <a:r>
              <a:rPr lang="is-IS" b="1" dirty="0"/>
              <a:t>…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701800" y="5250418"/>
            <a:ext cx="288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const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MAX = 5;</a:t>
            </a:r>
          </a:p>
        </p:txBody>
      </p:sp>
    </p:spTree>
    <p:extLst>
      <p:ext uri="{BB962C8B-B14F-4D97-AF65-F5344CB8AC3E}">
        <p14:creationId xmlns:p14="http://schemas.microsoft.com/office/powerpoint/2010/main" val="4115443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int</a:t>
            </a:r>
            <a:r>
              <a:rPr lang="en-US" sz="4000" dirty="0">
                <a:solidFill>
                  <a:srgbClr val="4F6228"/>
                </a:solidFill>
              </a:rPr>
              <a:t> 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Integer numbers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data uses 4 bytes (32 bits)</a:t>
            </a:r>
            <a:endParaRPr lang="he-IL" dirty="0"/>
          </a:p>
          <a:p>
            <a:r>
              <a:rPr lang="en-US" dirty="0"/>
              <a:t>The numbers are represented using the 2’s complement method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15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int</a:t>
            </a:r>
            <a:r>
              <a:rPr lang="en-US" sz="4000" dirty="0">
                <a:solidFill>
                  <a:srgbClr val="4F6228"/>
                </a:solidFill>
              </a:rPr>
              <a:t> 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Integer numbers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data uses 4 bytes (32 bits)</a:t>
            </a:r>
            <a:endParaRPr lang="he-IL" dirty="0"/>
          </a:p>
          <a:p>
            <a:r>
              <a:rPr lang="en-US" dirty="0"/>
              <a:t>The numbers are represented using the 2’s complement method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3, 4, -6, 3954, …</a:t>
            </a:r>
          </a:p>
          <a:p>
            <a:endParaRPr lang="en-US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858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int</a:t>
            </a:r>
            <a:r>
              <a:rPr lang="en-US" sz="4000" dirty="0">
                <a:solidFill>
                  <a:srgbClr val="4F6228"/>
                </a:solidFill>
              </a:rPr>
              <a:t> 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Integer numbers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data uses 4 bytes (32 bits)</a:t>
            </a:r>
            <a:endParaRPr lang="he-IL" dirty="0"/>
          </a:p>
          <a:p>
            <a:r>
              <a:rPr lang="en-US" dirty="0"/>
              <a:t>The numbers are represented using the 2’s complement method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3, 4, -6, 3954, …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Arithmetic Operators</a:t>
            </a:r>
            <a:r>
              <a:rPr lang="en-US" dirty="0">
                <a:solidFill>
                  <a:srgbClr val="F79646"/>
                </a:solidFill>
              </a:rPr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254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int</a:t>
            </a:r>
            <a:r>
              <a:rPr lang="en-US" sz="4000" dirty="0">
                <a:solidFill>
                  <a:srgbClr val="4F6228"/>
                </a:solidFill>
              </a:rPr>
              <a:t> 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Integer numbers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data uses 4 bytes (32 bits)</a:t>
            </a:r>
            <a:endParaRPr lang="he-IL" dirty="0"/>
          </a:p>
          <a:p>
            <a:r>
              <a:rPr lang="en-US" dirty="0"/>
              <a:t>The numbers are represented using the 2’s complement method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3, 4, -6, 3954, …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Arithmetic Operators</a:t>
            </a:r>
            <a:r>
              <a:rPr lang="en-US" dirty="0">
                <a:solidFill>
                  <a:srgbClr val="F79646"/>
                </a:solidFill>
              </a:rPr>
              <a:t>:</a:t>
            </a:r>
            <a:r>
              <a:rPr lang="en-US" dirty="0"/>
              <a:t> +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421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286000" y="228601"/>
            <a:ext cx="3683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main(){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x;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y;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x = 5;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+ 2;</a:t>
            </a:r>
          </a:p>
          <a:p>
            <a:r>
              <a:rPr lang="en-US" sz="2000" b="1" dirty="0">
                <a:latin typeface="Courier New"/>
                <a:cs typeface="Courier New"/>
              </a:rPr>
              <a:t>	y = x + 2;</a:t>
            </a:r>
          </a:p>
          <a:p>
            <a:r>
              <a:rPr lang="en-US" sz="2000" b="1" dirty="0">
                <a:latin typeface="Courier New"/>
                <a:cs typeface="Courier New"/>
              </a:rPr>
              <a:t>	x + 2;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0;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598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int</a:t>
            </a:r>
            <a:r>
              <a:rPr lang="en-US" sz="4000" dirty="0">
                <a:solidFill>
                  <a:srgbClr val="4F6228"/>
                </a:solidFill>
              </a:rPr>
              <a:t> 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Integer numbers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data uses 4 bytes (32 bits)</a:t>
            </a:r>
            <a:endParaRPr lang="he-IL" dirty="0"/>
          </a:p>
          <a:p>
            <a:r>
              <a:rPr lang="en-US" dirty="0"/>
              <a:t>The numbers are represented using the 2’s complement method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3, 4, -6, 3954, …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Arithmetic Operators</a:t>
            </a:r>
            <a:r>
              <a:rPr lang="en-US" dirty="0">
                <a:solidFill>
                  <a:srgbClr val="F79646"/>
                </a:solidFill>
              </a:rPr>
              <a:t>:</a:t>
            </a:r>
            <a:r>
              <a:rPr lang="en-US" dirty="0"/>
              <a:t> +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0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533" y="211668"/>
            <a:ext cx="289570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Data 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int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float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double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char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string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cs typeface="Courier New"/>
              </a:rPr>
              <a:t>bool</a:t>
            </a:r>
            <a:endParaRPr lang="en-US" sz="2400" dirty="0"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vector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Programmer defined classes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38241" y="211662"/>
            <a:ext cx="27515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I/O 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Arithmetic expressions 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  <a:cs typeface="Courier New"/>
              </a:rPr>
              <a:t>Boolean expressions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76741" y="211668"/>
            <a:ext cx="2586459" cy="537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Control Flow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Sequential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Branching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3366FF"/>
                </a:solidFill>
              </a:rPr>
              <a:t>if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3366FF"/>
                </a:solidFill>
              </a:rPr>
              <a:t>if-else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3366FF"/>
                </a:solidFill>
              </a:rPr>
              <a:t>if-else if-else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3366FF"/>
                </a:solidFill>
              </a:rPr>
              <a:t>switch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Iterative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3366FF"/>
                </a:solidFill>
              </a:rPr>
              <a:t>while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3366FF"/>
                </a:solidFill>
              </a:rPr>
              <a:t>For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Function calls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Exceptions</a:t>
            </a:r>
            <a:endParaRPr lang="en-US" sz="20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8980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int</a:t>
            </a:r>
            <a:r>
              <a:rPr lang="en-US" sz="4000" dirty="0">
                <a:solidFill>
                  <a:srgbClr val="4F6228"/>
                </a:solidFill>
              </a:rPr>
              <a:t> 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Integer numbers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data uses 4 bytes (32 bits)</a:t>
            </a:r>
            <a:endParaRPr lang="he-IL" dirty="0"/>
          </a:p>
          <a:p>
            <a:r>
              <a:rPr lang="en-US" dirty="0"/>
              <a:t>The numbers are represented using the 2’s complement method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3, 4, -6, 3954, …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Arithmetic Operators</a:t>
            </a:r>
            <a:r>
              <a:rPr lang="en-US" dirty="0">
                <a:solidFill>
                  <a:srgbClr val="F79646"/>
                </a:solidFill>
              </a:rPr>
              <a:t>:</a:t>
            </a:r>
            <a:r>
              <a:rPr lang="en-US" dirty="0"/>
              <a:t> +, -, 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06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286000" y="228601"/>
            <a:ext cx="3683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main(){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x;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y;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x = 5;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+ 2;</a:t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	y = x + 2;</a:t>
            </a:r>
          </a:p>
          <a:p>
            <a:r>
              <a:rPr lang="en-US" sz="2000" b="1" dirty="0">
                <a:latin typeface="Courier New"/>
                <a:cs typeface="Courier New"/>
              </a:rPr>
              <a:t>	x + 2;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– 2;</a:t>
            </a:r>
          </a:p>
          <a:p>
            <a:r>
              <a:rPr lang="en-US" sz="2000" b="1" dirty="0">
                <a:latin typeface="Courier New"/>
                <a:cs typeface="Courier New"/>
              </a:rPr>
              <a:t>	y = x * 2;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0;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150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int</a:t>
            </a:r>
            <a:r>
              <a:rPr lang="en-US" sz="4000" dirty="0">
                <a:solidFill>
                  <a:srgbClr val="4F6228"/>
                </a:solidFill>
              </a:rPr>
              <a:t> 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Integer numbers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data uses 4 bytes (32 bits)</a:t>
            </a:r>
            <a:endParaRPr lang="he-IL" dirty="0"/>
          </a:p>
          <a:p>
            <a:r>
              <a:rPr lang="en-US" dirty="0"/>
              <a:t>The numbers are represented using the 2’s complement method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3, 4, -6, 3954, …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Arithmetic Operators</a:t>
            </a:r>
            <a:r>
              <a:rPr lang="en-US" dirty="0">
                <a:solidFill>
                  <a:srgbClr val="F79646"/>
                </a:solidFill>
              </a:rPr>
              <a:t>:</a:t>
            </a:r>
            <a:r>
              <a:rPr lang="en-US" dirty="0"/>
              <a:t> +, -, 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124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int</a:t>
            </a:r>
            <a:r>
              <a:rPr lang="en-US" sz="4000" dirty="0">
                <a:solidFill>
                  <a:srgbClr val="4F6228"/>
                </a:solidFill>
              </a:rPr>
              <a:t> 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Integer numbers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data uses 4 bytes (32 bits)</a:t>
            </a:r>
            <a:endParaRPr lang="he-IL" dirty="0"/>
          </a:p>
          <a:p>
            <a:r>
              <a:rPr lang="en-US" dirty="0"/>
              <a:t>The numbers are represented using the 2’s complement method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3, 4, -6, 3954, …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Arithmetic Operators</a:t>
            </a:r>
            <a:r>
              <a:rPr lang="en-US" dirty="0">
                <a:solidFill>
                  <a:srgbClr val="F79646"/>
                </a:solidFill>
              </a:rPr>
              <a:t>:</a:t>
            </a:r>
            <a:r>
              <a:rPr lang="en-US" dirty="0"/>
              <a:t> +, -, *, 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810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286000" y="228601"/>
            <a:ext cx="3683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main(){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x;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y;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x = 5;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+ 2;</a:t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	y = x + 2;</a:t>
            </a:r>
          </a:p>
          <a:p>
            <a:r>
              <a:rPr lang="en-US" sz="2000" b="1" dirty="0">
                <a:latin typeface="Courier New"/>
                <a:cs typeface="Courier New"/>
              </a:rPr>
              <a:t>	x + 2;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– 2;</a:t>
            </a:r>
          </a:p>
          <a:p>
            <a:r>
              <a:rPr lang="en-US" sz="2000" b="1" dirty="0">
                <a:latin typeface="Courier New"/>
                <a:cs typeface="Courier New"/>
              </a:rPr>
              <a:t>	y = x * 2;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/ 2;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0;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88728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7400" y="889288"/>
            <a:ext cx="119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13 ÷ 5</a:t>
            </a:r>
          </a:p>
        </p:txBody>
      </p:sp>
    </p:spTree>
    <p:extLst>
      <p:ext uri="{BB962C8B-B14F-4D97-AF65-F5344CB8AC3E}">
        <p14:creationId xmlns:p14="http://schemas.microsoft.com/office/powerpoint/2010/main" val="29134227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7400" y="889288"/>
            <a:ext cx="119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13 ÷ 5</a:t>
            </a:r>
          </a:p>
        </p:txBody>
      </p:sp>
      <p:sp>
        <p:nvSpPr>
          <p:cNvPr id="7" name="Rectangle 6"/>
          <p:cNvSpPr/>
          <p:nvPr/>
        </p:nvSpPr>
        <p:spPr>
          <a:xfrm>
            <a:off x="5727701" y="889288"/>
            <a:ext cx="112061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= 2R3</a:t>
            </a:r>
          </a:p>
        </p:txBody>
      </p:sp>
    </p:spTree>
    <p:extLst>
      <p:ext uri="{BB962C8B-B14F-4D97-AF65-F5344CB8AC3E}">
        <p14:creationId xmlns:p14="http://schemas.microsoft.com/office/powerpoint/2010/main" val="20630631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7400" y="889288"/>
            <a:ext cx="119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13 ÷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27300" y="2489488"/>
            <a:ext cx="2870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13 div 5 = 2</a:t>
            </a:r>
          </a:p>
        </p:txBody>
      </p:sp>
      <p:sp>
        <p:nvSpPr>
          <p:cNvPr id="7" name="Rectangle 6"/>
          <p:cNvSpPr/>
          <p:nvPr/>
        </p:nvSpPr>
        <p:spPr>
          <a:xfrm>
            <a:off x="5727701" y="889288"/>
            <a:ext cx="112061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= 2R3</a:t>
            </a:r>
          </a:p>
        </p:txBody>
      </p:sp>
    </p:spTree>
    <p:extLst>
      <p:ext uri="{BB962C8B-B14F-4D97-AF65-F5344CB8AC3E}">
        <p14:creationId xmlns:p14="http://schemas.microsoft.com/office/powerpoint/2010/main" val="42522102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7400" y="889288"/>
            <a:ext cx="119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13 ÷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27300" y="2489488"/>
            <a:ext cx="2870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13 div 5 =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7300" y="3265052"/>
            <a:ext cx="2870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13 mod 5 = 3</a:t>
            </a:r>
          </a:p>
        </p:txBody>
      </p:sp>
      <p:sp>
        <p:nvSpPr>
          <p:cNvPr id="7" name="Rectangle 6"/>
          <p:cNvSpPr/>
          <p:nvPr/>
        </p:nvSpPr>
        <p:spPr>
          <a:xfrm>
            <a:off x="5727701" y="889288"/>
            <a:ext cx="112061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= 2R3</a:t>
            </a:r>
          </a:p>
        </p:txBody>
      </p:sp>
    </p:spTree>
    <p:extLst>
      <p:ext uri="{BB962C8B-B14F-4D97-AF65-F5344CB8AC3E}">
        <p14:creationId xmlns:p14="http://schemas.microsoft.com/office/powerpoint/2010/main" val="18934544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7400" y="889288"/>
            <a:ext cx="119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13 ÷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27300" y="2489488"/>
            <a:ext cx="2870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13 div 5 =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7300" y="3265052"/>
            <a:ext cx="2870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13 mod 5 = 3</a:t>
            </a:r>
          </a:p>
        </p:txBody>
      </p:sp>
      <p:sp>
        <p:nvSpPr>
          <p:cNvPr id="7" name="Rectangle 6"/>
          <p:cNvSpPr/>
          <p:nvPr/>
        </p:nvSpPr>
        <p:spPr>
          <a:xfrm>
            <a:off x="5727701" y="889288"/>
            <a:ext cx="112061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= 2R3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37220" y="1904712"/>
            <a:ext cx="16225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</a:rPr>
              <a:t>In C++</a:t>
            </a:r>
          </a:p>
        </p:txBody>
      </p:sp>
    </p:spTree>
    <p:extLst>
      <p:ext uri="{BB962C8B-B14F-4D97-AF65-F5344CB8AC3E}">
        <p14:creationId xmlns:p14="http://schemas.microsoft.com/office/powerpoint/2010/main" val="67189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533" y="211668"/>
            <a:ext cx="289570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Data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38241" y="211662"/>
            <a:ext cx="27515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Expressions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76741" y="211668"/>
            <a:ext cx="2586459" cy="537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Control Flow</a:t>
            </a:r>
          </a:p>
        </p:txBody>
      </p:sp>
    </p:spTree>
    <p:extLst>
      <p:ext uri="{BB962C8B-B14F-4D97-AF65-F5344CB8AC3E}">
        <p14:creationId xmlns:p14="http://schemas.microsoft.com/office/powerpoint/2010/main" val="21753973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7400" y="889288"/>
            <a:ext cx="119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13 ÷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27300" y="2489488"/>
            <a:ext cx="2870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13 div 5 =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7300" y="3265052"/>
            <a:ext cx="2870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13 mod 5 =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6900" y="2489488"/>
            <a:ext cx="1422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13 / 5</a:t>
            </a:r>
          </a:p>
        </p:txBody>
      </p:sp>
      <p:sp>
        <p:nvSpPr>
          <p:cNvPr id="7" name="Rectangle 6"/>
          <p:cNvSpPr/>
          <p:nvPr/>
        </p:nvSpPr>
        <p:spPr>
          <a:xfrm>
            <a:off x="5727701" y="889288"/>
            <a:ext cx="112061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= 2R3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37220" y="1904712"/>
            <a:ext cx="16225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</a:rPr>
              <a:t>In C++</a:t>
            </a:r>
          </a:p>
        </p:txBody>
      </p:sp>
    </p:spTree>
    <p:extLst>
      <p:ext uri="{BB962C8B-B14F-4D97-AF65-F5344CB8AC3E}">
        <p14:creationId xmlns:p14="http://schemas.microsoft.com/office/powerpoint/2010/main" val="682272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7400" y="889288"/>
            <a:ext cx="119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13 ÷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27300" y="2489488"/>
            <a:ext cx="2870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13 div 5 =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7300" y="3265052"/>
            <a:ext cx="2870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13 mod 5 =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6900" y="2489488"/>
            <a:ext cx="1422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13 / 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46900" y="3265340"/>
            <a:ext cx="1422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13 % 5</a:t>
            </a:r>
          </a:p>
        </p:txBody>
      </p:sp>
      <p:sp>
        <p:nvSpPr>
          <p:cNvPr id="7" name="Rectangle 6"/>
          <p:cNvSpPr/>
          <p:nvPr/>
        </p:nvSpPr>
        <p:spPr>
          <a:xfrm>
            <a:off x="5727701" y="889288"/>
            <a:ext cx="112061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= 2R3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37220" y="1904712"/>
            <a:ext cx="16225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</a:rPr>
              <a:t>In C++</a:t>
            </a:r>
          </a:p>
        </p:txBody>
      </p:sp>
    </p:spTree>
    <p:extLst>
      <p:ext uri="{BB962C8B-B14F-4D97-AF65-F5344CB8AC3E}">
        <p14:creationId xmlns:p14="http://schemas.microsoft.com/office/powerpoint/2010/main" val="15073763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286000" y="228601"/>
            <a:ext cx="3683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main(){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x;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y;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x = 5;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+ 2;</a:t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	y = x + 2;</a:t>
            </a:r>
          </a:p>
          <a:p>
            <a:r>
              <a:rPr lang="en-US" sz="2000" b="1" dirty="0">
                <a:latin typeface="Courier New"/>
                <a:cs typeface="Courier New"/>
              </a:rPr>
              <a:t>	x + 2;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– 2;</a:t>
            </a:r>
          </a:p>
          <a:p>
            <a:r>
              <a:rPr lang="en-US" sz="2000" b="1" dirty="0">
                <a:latin typeface="Courier New"/>
                <a:cs typeface="Courier New"/>
              </a:rPr>
              <a:t>	y = x * 2;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/ 2;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0;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44908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286000" y="228601"/>
            <a:ext cx="3683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main(){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x;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y;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x = 5;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+ 2;</a:t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	y = x + 2;</a:t>
            </a:r>
          </a:p>
          <a:p>
            <a:r>
              <a:rPr lang="en-US" sz="2000" b="1" dirty="0">
                <a:latin typeface="Courier New"/>
                <a:cs typeface="Courier New"/>
              </a:rPr>
              <a:t>	x + 2;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– 2;</a:t>
            </a:r>
          </a:p>
          <a:p>
            <a:r>
              <a:rPr lang="en-US" sz="2000" b="1" dirty="0">
                <a:latin typeface="Courier New"/>
                <a:cs typeface="Courier New"/>
              </a:rPr>
              <a:t>	y = x * 2;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/ 2;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% 2;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0;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14471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int</a:t>
            </a:r>
            <a:r>
              <a:rPr lang="en-US" sz="4000" dirty="0">
                <a:solidFill>
                  <a:srgbClr val="4F6228"/>
                </a:solidFill>
              </a:rPr>
              <a:t> 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Integer numbers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data uses 4 bytes (32 bits)</a:t>
            </a:r>
            <a:endParaRPr lang="he-IL" dirty="0"/>
          </a:p>
          <a:p>
            <a:r>
              <a:rPr lang="en-US" dirty="0"/>
              <a:t>The numbers are represented using the 2’s complement method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3, 4, -6, 3954, …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Arithmetic Operators</a:t>
            </a:r>
            <a:r>
              <a:rPr lang="en-US" dirty="0">
                <a:solidFill>
                  <a:srgbClr val="F79646"/>
                </a:solidFill>
              </a:rPr>
              <a:t>:</a:t>
            </a:r>
            <a:r>
              <a:rPr lang="en-US" dirty="0"/>
              <a:t> +, -, *, /, 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963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int</a:t>
            </a:r>
            <a:r>
              <a:rPr lang="en-US" sz="4000" dirty="0">
                <a:solidFill>
                  <a:srgbClr val="4F6228"/>
                </a:solidFill>
              </a:rPr>
              <a:t> 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Integer numbers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data uses 4 bytes (32 bits)</a:t>
            </a:r>
            <a:endParaRPr lang="he-IL" dirty="0"/>
          </a:p>
          <a:p>
            <a:r>
              <a:rPr lang="en-US" dirty="0"/>
              <a:t>The numbers are represented using the 2’s complement method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3, 4, -6, 3954, …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Arithmetic Operators</a:t>
            </a:r>
            <a:r>
              <a:rPr lang="en-US" dirty="0">
                <a:solidFill>
                  <a:srgbClr val="F79646"/>
                </a:solidFill>
              </a:rPr>
              <a:t>:</a:t>
            </a:r>
            <a:r>
              <a:rPr lang="en-US" dirty="0"/>
              <a:t> +, -, *, /, %, =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538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286000" y="25401"/>
            <a:ext cx="3683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main(){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x;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y;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x = 5;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+ 2;</a:t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	y = x + 2;</a:t>
            </a:r>
          </a:p>
          <a:p>
            <a:r>
              <a:rPr lang="en-US" sz="2000" b="1" dirty="0">
                <a:latin typeface="Courier New"/>
                <a:cs typeface="Courier New"/>
              </a:rPr>
              <a:t>	x + 2;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– 2;</a:t>
            </a:r>
          </a:p>
          <a:p>
            <a:r>
              <a:rPr lang="en-US" sz="2000" b="1" dirty="0">
                <a:latin typeface="Courier New"/>
                <a:cs typeface="Courier New"/>
              </a:rPr>
              <a:t>	y = x * 2;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/ 2;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% 2;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x = 6;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0;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3478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286000" y="25401"/>
            <a:ext cx="3683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main(){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x;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y;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x = 5;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+ 2;</a:t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	y = x + 2;</a:t>
            </a:r>
          </a:p>
          <a:p>
            <a:r>
              <a:rPr lang="en-US" sz="2000" b="1" dirty="0">
                <a:latin typeface="Courier New"/>
                <a:cs typeface="Courier New"/>
              </a:rPr>
              <a:t>	x + 2;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– 2;</a:t>
            </a:r>
          </a:p>
          <a:p>
            <a:r>
              <a:rPr lang="en-US" sz="2000" b="1" dirty="0">
                <a:latin typeface="Courier New"/>
                <a:cs typeface="Courier New"/>
              </a:rPr>
              <a:t>	y = x * 2;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/ 2;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% 2;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x = 6;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= 7;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0;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91255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286000" y="25401"/>
            <a:ext cx="3683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main(){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x;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y;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x = 5;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+ 2;</a:t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	y = x + 2;</a:t>
            </a:r>
          </a:p>
          <a:p>
            <a:r>
              <a:rPr lang="en-US" sz="2000" b="1" dirty="0">
                <a:latin typeface="Courier New"/>
                <a:cs typeface="Courier New"/>
              </a:rPr>
              <a:t>	x + 2;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– 2;</a:t>
            </a:r>
          </a:p>
          <a:p>
            <a:r>
              <a:rPr lang="en-US" sz="2000" b="1" dirty="0">
                <a:latin typeface="Courier New"/>
                <a:cs typeface="Courier New"/>
              </a:rPr>
              <a:t>	y = x * 2;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/ 2;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% 2;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x = 6;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= 7;</a:t>
            </a:r>
          </a:p>
          <a:p>
            <a:r>
              <a:rPr lang="en-US" sz="2000" b="1" dirty="0">
                <a:latin typeface="Courier New"/>
                <a:cs typeface="Courier New"/>
              </a:rPr>
              <a:t>	y = (x = 8);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0;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84115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286000" y="25401"/>
            <a:ext cx="3683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main(){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x;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y;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x = 5;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+ 2;</a:t>
            </a:r>
            <a:br>
              <a:rPr lang="en-US" sz="2000" b="1" dirty="0">
                <a:latin typeface="Courier New"/>
                <a:cs typeface="Courier New"/>
              </a:rPr>
            </a:br>
            <a:r>
              <a:rPr lang="en-US" sz="2000" b="1" dirty="0">
                <a:latin typeface="Courier New"/>
                <a:cs typeface="Courier New"/>
              </a:rPr>
              <a:t>	y = x + 2;</a:t>
            </a:r>
          </a:p>
          <a:p>
            <a:r>
              <a:rPr lang="en-US" sz="2000" b="1" dirty="0">
                <a:latin typeface="Courier New"/>
                <a:cs typeface="Courier New"/>
              </a:rPr>
              <a:t>	x + 2;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– 2;</a:t>
            </a:r>
          </a:p>
          <a:p>
            <a:r>
              <a:rPr lang="en-US" sz="2000" b="1" dirty="0">
                <a:latin typeface="Courier New"/>
                <a:cs typeface="Courier New"/>
              </a:rPr>
              <a:t>	y = x * 2;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/ 2;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% 2;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x = 6;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&lt;&lt;x = 7;</a:t>
            </a:r>
          </a:p>
          <a:p>
            <a:r>
              <a:rPr lang="en-US" sz="2000" b="1" dirty="0">
                <a:latin typeface="Courier New"/>
                <a:cs typeface="Courier New"/>
              </a:rPr>
              <a:t>	y = (x = 8);</a:t>
            </a:r>
          </a:p>
          <a:p>
            <a:r>
              <a:rPr lang="en-US" sz="2000" b="1" dirty="0">
                <a:latin typeface="Courier New"/>
                <a:cs typeface="Courier New"/>
              </a:rPr>
              <a:t>	y = x = 9;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0;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41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0" y="139701"/>
            <a:ext cx="9144000" cy="6758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/>
                <a:cs typeface="Courier New"/>
              </a:rPr>
              <a:t>/* This program reads two integers from the user and </a:t>
            </a:r>
            <a:br>
              <a:rPr lang="en-US" sz="1800" b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800" b="1" dirty="0">
                <a:solidFill>
                  <a:srgbClr val="008000"/>
                </a:solidFill>
                <a:latin typeface="Courier New"/>
                <a:cs typeface="Courier New"/>
              </a:rPr>
              <a:t>prints their sum */</a:t>
            </a:r>
          </a:p>
          <a:p>
            <a:pPr marL="0" indent="0">
              <a:buNone/>
            </a:pPr>
            <a:br>
              <a:rPr lang="en-US" sz="1800" b="1" dirty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#include </a:t>
            </a:r>
            <a:r>
              <a:rPr lang="en-US" sz="1800" b="1" dirty="0">
                <a:latin typeface="Courier New"/>
                <a:cs typeface="Courier New"/>
              </a:rPr>
              <a:t>&lt;</a:t>
            </a:r>
            <a:r>
              <a:rPr lang="en-US" sz="1800" b="1" dirty="0" err="1">
                <a:latin typeface="Courier New"/>
                <a:cs typeface="Courier New"/>
              </a:rPr>
              <a:t>iostream</a:t>
            </a:r>
            <a:r>
              <a:rPr lang="en-US" sz="18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using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namespace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std</a:t>
            </a:r>
            <a:r>
              <a:rPr lang="en-US" sz="18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8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main(){</a:t>
            </a:r>
            <a:endParaRPr lang="en-US" sz="1800" b="1" dirty="0"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	</a:t>
            </a:r>
            <a:r>
              <a:rPr lang="en-US" sz="18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num1;		</a:t>
            </a:r>
            <a:r>
              <a:rPr lang="en-US" sz="1800" b="1" dirty="0">
                <a:solidFill>
                  <a:srgbClr val="008000"/>
                </a:solidFill>
                <a:latin typeface="Courier New"/>
                <a:cs typeface="Courier New"/>
              </a:rPr>
              <a:t>//will hold the first input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	</a:t>
            </a:r>
            <a:r>
              <a:rPr lang="en-US" sz="18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num2;		</a:t>
            </a:r>
            <a:r>
              <a:rPr lang="en-US" sz="1800" b="1" dirty="0">
                <a:solidFill>
                  <a:srgbClr val="008000"/>
                </a:solidFill>
                <a:latin typeface="Courier New"/>
                <a:cs typeface="Courier New"/>
              </a:rPr>
              <a:t>//will hold the second input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	</a:t>
            </a:r>
            <a:r>
              <a:rPr lang="en-US" sz="18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sum;		</a:t>
            </a:r>
            <a:r>
              <a:rPr lang="en-US" sz="1800" b="1" dirty="0">
                <a:solidFill>
                  <a:srgbClr val="008000"/>
                </a:solidFill>
                <a:latin typeface="Courier New"/>
                <a:cs typeface="Courier New"/>
              </a:rPr>
              <a:t>//will hold the sum</a:t>
            </a:r>
            <a:br>
              <a:rPr lang="en-US" sz="1800" b="1" dirty="0">
                <a:solidFill>
                  <a:srgbClr val="008000"/>
                </a:solidFill>
                <a:latin typeface="Courier New"/>
                <a:cs typeface="Courier New"/>
              </a:rPr>
            </a:b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	</a:t>
            </a:r>
            <a:r>
              <a:rPr lang="en-US" sz="1800" b="1" dirty="0" err="1">
                <a:latin typeface="Courier New"/>
                <a:cs typeface="Courier New"/>
              </a:rPr>
              <a:t>cout</a:t>
            </a:r>
            <a:r>
              <a:rPr lang="en-US" sz="1800" b="1" dirty="0">
                <a:latin typeface="Courier New"/>
                <a:cs typeface="Courier New"/>
              </a:rPr>
              <a:t>&lt;&lt;”Please enter two numbers separated by a space”&lt;&lt;</a:t>
            </a:r>
            <a:r>
              <a:rPr lang="en-US" sz="1800" b="1" dirty="0" err="1">
                <a:latin typeface="Courier New"/>
                <a:cs typeface="Courier New"/>
              </a:rPr>
              <a:t>endl</a:t>
            </a:r>
            <a:r>
              <a:rPr lang="en-US" sz="18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	</a:t>
            </a:r>
            <a:r>
              <a:rPr lang="en-US" sz="1800" b="1" dirty="0" err="1">
                <a:latin typeface="Courier New"/>
                <a:cs typeface="Courier New"/>
              </a:rPr>
              <a:t>cin</a:t>
            </a:r>
            <a:r>
              <a:rPr lang="en-US" sz="1800" b="1" dirty="0">
                <a:latin typeface="Courier New"/>
                <a:cs typeface="Courier New"/>
              </a:rPr>
              <a:t>&gt;&gt;num1&gt;&gt;num2;</a:t>
            </a: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	sum = num1 + num2;</a:t>
            </a: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	</a:t>
            </a:r>
            <a:r>
              <a:rPr lang="en-US" sz="1800" b="1" dirty="0" err="1">
                <a:latin typeface="Courier New"/>
                <a:cs typeface="Courier New"/>
              </a:rPr>
              <a:t>cout</a:t>
            </a:r>
            <a:r>
              <a:rPr lang="en-US" sz="1800" b="1" dirty="0">
                <a:latin typeface="Courier New"/>
                <a:cs typeface="Courier New"/>
              </a:rPr>
              <a:t>&lt;&lt;num1&lt;&lt;” + ”&lt;&lt;num2&lt;&lt;” = ”&lt;&lt;sum&lt;&lt;</a:t>
            </a:r>
            <a:r>
              <a:rPr lang="en-US" sz="1800" b="1" dirty="0" err="1">
                <a:latin typeface="Courier New"/>
                <a:cs typeface="Courier New"/>
              </a:rPr>
              <a:t>endl</a:t>
            </a:r>
            <a:r>
              <a:rPr lang="en-US" sz="18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	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1800" b="1" dirty="0">
                <a:latin typeface="Courier New"/>
                <a:cs typeface="Courier New"/>
              </a:rPr>
              <a:t> 0;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66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9"/>
    </mc:Choice>
    <mc:Fallback xmlns="">
      <p:transition xmlns:p14="http://schemas.microsoft.com/office/powerpoint/2010/main" spd="slow" advTm="17769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 err="1">
                <a:solidFill>
                  <a:srgbClr val="4F6228"/>
                </a:solidFill>
                <a:latin typeface="Courier New"/>
                <a:cs typeface="Courier New"/>
              </a:rPr>
              <a:t>int</a:t>
            </a:r>
            <a:r>
              <a:rPr lang="en-US" sz="4000" dirty="0">
                <a:solidFill>
                  <a:srgbClr val="4F6228"/>
                </a:solidFill>
              </a:rPr>
              <a:t> 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Integer numbers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data uses 4 bytes (32 bits)</a:t>
            </a:r>
            <a:endParaRPr lang="he-IL" dirty="0"/>
          </a:p>
          <a:p>
            <a:r>
              <a:rPr lang="en-US" dirty="0"/>
              <a:t>The numbers are represented using the 2’s complement method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3, 4, -6, 3954, …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Arithmetic Operators</a:t>
            </a:r>
            <a:r>
              <a:rPr lang="en-US" dirty="0">
                <a:solidFill>
                  <a:srgbClr val="F79646"/>
                </a:solidFill>
              </a:rPr>
              <a:t>:</a:t>
            </a:r>
            <a:r>
              <a:rPr lang="en-US" dirty="0"/>
              <a:t> +, -, *, /, %, =,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287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981200" y="1426102"/>
            <a:ext cx="8229600" cy="1964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program that reads from the user the number of days they traveled. </a:t>
            </a:r>
            <a:br>
              <a:rPr lang="en-US" dirty="0"/>
            </a:br>
            <a:r>
              <a:rPr lang="en-US" dirty="0"/>
              <a:t>The program will then print their traveling time in the format of full weeks and additional days.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Weeks and Days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66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9"/>
    </mc:Choice>
    <mc:Fallback xmlns="">
      <p:transition xmlns:p14="http://schemas.microsoft.com/office/powerpoint/2010/main" spd="slow" advTm="17769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981200" y="1426102"/>
            <a:ext cx="8229600" cy="1964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program that reads from the user the number of days they traveled. </a:t>
            </a:r>
            <a:br>
              <a:rPr lang="en-US" dirty="0"/>
            </a:br>
            <a:r>
              <a:rPr lang="en-US" dirty="0"/>
              <a:t>The program will then print their traveling time in the format of full weeks and additional days.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Weeks and Days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1200" y="3644900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800000"/>
                </a:solidFill>
              </a:rPr>
              <a:t>Example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Please enter number of days you traveled:</a:t>
            </a:r>
          </a:p>
          <a:p>
            <a:endParaRPr lang="en-US" sz="32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006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9"/>
    </mc:Choice>
    <mc:Fallback xmlns="">
      <p:transition xmlns:p14="http://schemas.microsoft.com/office/powerpoint/2010/main" spd="slow" advTm="17769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981200" y="1426102"/>
            <a:ext cx="8229600" cy="1964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program that reads from the user the number of days they traveled. </a:t>
            </a:r>
            <a:br>
              <a:rPr lang="en-US" dirty="0"/>
            </a:br>
            <a:r>
              <a:rPr lang="en-US" dirty="0"/>
              <a:t>The program will then print their traveling time in the format of full weeks and additional days.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Weeks and Days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1200" y="3644900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800000"/>
                </a:solidFill>
              </a:rPr>
              <a:t>Example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Please enter number of days you traveled:</a:t>
            </a:r>
          </a:p>
          <a:p>
            <a:r>
              <a:rPr lang="en-US" sz="3200" i="1" dirty="0"/>
              <a:t>19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78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9"/>
    </mc:Choice>
    <mc:Fallback xmlns="">
      <p:transition xmlns:p14="http://schemas.microsoft.com/office/powerpoint/2010/main" spd="slow" advTm="17769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981200" y="1426102"/>
            <a:ext cx="8229600" cy="1964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program that reads from the user the number of days they traveled. </a:t>
            </a:r>
            <a:br>
              <a:rPr lang="en-US" dirty="0"/>
            </a:br>
            <a:r>
              <a:rPr lang="en-US" dirty="0"/>
              <a:t>The program will then print their traveling time in the format of full weeks and additional days.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Weeks and Days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1200" y="3644901"/>
            <a:ext cx="8686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800000"/>
                </a:solidFill>
              </a:rPr>
              <a:t>Example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Please enter number of days you traveled:</a:t>
            </a:r>
          </a:p>
          <a:p>
            <a:r>
              <a:rPr lang="en-US" sz="3200" i="1" dirty="0"/>
              <a:t>19</a:t>
            </a:r>
          </a:p>
          <a:p>
            <a:r>
              <a:rPr lang="en-US" sz="3200" dirty="0">
                <a:solidFill>
                  <a:srgbClr val="4F81BD"/>
                </a:solidFill>
              </a:rPr>
              <a:t>19 days are 2 weeks and 5 days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787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9"/>
    </mc:Choice>
    <mc:Fallback xmlns="">
      <p:transition xmlns:p14="http://schemas.microsoft.com/office/powerpoint/2010/main" spd="slow" advTm="17769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Weeks and Days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385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9"/>
    </mc:Choice>
    <mc:Fallback xmlns="">
      <p:transition xmlns:p14="http://schemas.microsoft.com/office/powerpoint/2010/main" spd="slow" advTm="17769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Weeks and Days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97400" y="1727488"/>
            <a:ext cx="119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19 ÷ 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970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9"/>
    </mc:Choice>
    <mc:Fallback xmlns="">
      <p:transition xmlns:p14="http://schemas.microsoft.com/office/powerpoint/2010/main" spd="slow" advTm="17769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Weeks and Days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97400" y="1727488"/>
            <a:ext cx="119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19 ÷ 7</a:t>
            </a:r>
          </a:p>
        </p:txBody>
      </p:sp>
      <p:sp>
        <p:nvSpPr>
          <p:cNvPr id="7" name="Rectangle 6"/>
          <p:cNvSpPr/>
          <p:nvPr/>
        </p:nvSpPr>
        <p:spPr>
          <a:xfrm>
            <a:off x="5727701" y="1727488"/>
            <a:ext cx="130616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= 2 R 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599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9"/>
    </mc:Choice>
    <mc:Fallback xmlns="">
      <p:transition xmlns:p14="http://schemas.microsoft.com/office/powerpoint/2010/main" spd="slow" advTm="17769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Weeks and Days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97400" y="1727488"/>
            <a:ext cx="119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19 ÷ 7</a:t>
            </a:r>
          </a:p>
        </p:txBody>
      </p:sp>
      <p:sp>
        <p:nvSpPr>
          <p:cNvPr id="7" name="Rectangle 6"/>
          <p:cNvSpPr/>
          <p:nvPr/>
        </p:nvSpPr>
        <p:spPr>
          <a:xfrm>
            <a:off x="5727701" y="1727488"/>
            <a:ext cx="130616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= 2 R 5</a:t>
            </a:r>
          </a:p>
        </p:txBody>
      </p:sp>
      <p:sp>
        <p:nvSpPr>
          <p:cNvPr id="4" name="Oval 3"/>
          <p:cNvSpPr/>
          <p:nvPr/>
        </p:nvSpPr>
        <p:spPr>
          <a:xfrm>
            <a:off x="5994400" y="1816388"/>
            <a:ext cx="419100" cy="469612"/>
          </a:xfrm>
          <a:prstGeom prst="ellipse">
            <a:avLst/>
          </a:prstGeom>
          <a:noFill/>
          <a:ln w="28575" cmpd="sng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4" idx="3"/>
          </p:cNvCxnSpPr>
          <p:nvPr/>
        </p:nvCxnSpPr>
        <p:spPr>
          <a:xfrm flipV="1">
            <a:off x="5626100" y="2217228"/>
            <a:ext cx="429676" cy="652973"/>
          </a:xfrm>
          <a:prstGeom prst="straightConnector1">
            <a:avLst/>
          </a:prstGeom>
          <a:ln w="28575" cmpd="sng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37101" y="2755901"/>
            <a:ext cx="1585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Full weeks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60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9"/>
    </mc:Choice>
    <mc:Fallback xmlns="">
      <p:transition xmlns:p14="http://schemas.microsoft.com/office/powerpoint/2010/main" spd="slow" advTm="17769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Weeks and Days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97400" y="1727488"/>
            <a:ext cx="119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19 ÷ 7</a:t>
            </a:r>
          </a:p>
        </p:txBody>
      </p:sp>
      <p:sp>
        <p:nvSpPr>
          <p:cNvPr id="7" name="Rectangle 6"/>
          <p:cNvSpPr/>
          <p:nvPr/>
        </p:nvSpPr>
        <p:spPr>
          <a:xfrm>
            <a:off x="5727701" y="1727488"/>
            <a:ext cx="130616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= 2 R 5</a:t>
            </a:r>
          </a:p>
        </p:txBody>
      </p:sp>
      <p:sp>
        <p:nvSpPr>
          <p:cNvPr id="4" name="Oval 3"/>
          <p:cNvSpPr/>
          <p:nvPr/>
        </p:nvSpPr>
        <p:spPr>
          <a:xfrm>
            <a:off x="5994400" y="1816388"/>
            <a:ext cx="419100" cy="469612"/>
          </a:xfrm>
          <a:prstGeom prst="ellipse">
            <a:avLst/>
          </a:prstGeom>
          <a:noFill/>
          <a:ln w="28575" cmpd="sng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640167" y="1816388"/>
            <a:ext cx="419100" cy="469612"/>
          </a:xfrm>
          <a:prstGeom prst="ellipse">
            <a:avLst/>
          </a:prstGeom>
          <a:noFill/>
          <a:ln w="28575" cmpd="sng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4" idx="3"/>
          </p:cNvCxnSpPr>
          <p:nvPr/>
        </p:nvCxnSpPr>
        <p:spPr>
          <a:xfrm flipV="1">
            <a:off x="5626100" y="2217228"/>
            <a:ext cx="429676" cy="652973"/>
          </a:xfrm>
          <a:prstGeom prst="straightConnector1">
            <a:avLst/>
          </a:prstGeom>
          <a:ln w="28575" cmpd="sng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5"/>
          </p:cNvCxnSpPr>
          <p:nvPr/>
        </p:nvCxnSpPr>
        <p:spPr>
          <a:xfrm flipH="1" flipV="1">
            <a:off x="6997891" y="2217228"/>
            <a:ext cx="533210" cy="640273"/>
          </a:xfrm>
          <a:prstGeom prst="straightConnector1">
            <a:avLst/>
          </a:prstGeom>
          <a:ln w="28575" cmpd="sng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37101" y="2755901"/>
            <a:ext cx="1585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Full weeks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46901" y="2755901"/>
            <a:ext cx="2120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Remaining days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226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9"/>
    </mc:Choice>
    <mc:Fallback xmlns="">
      <p:transition xmlns:p14="http://schemas.microsoft.com/office/powerpoint/2010/main" spd="slow" advTm="1776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533" y="211668"/>
            <a:ext cx="289570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Data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38241" y="211662"/>
            <a:ext cx="27515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Expressions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76741" y="211668"/>
            <a:ext cx="2586459" cy="537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Control Flow</a:t>
            </a:r>
          </a:p>
        </p:txBody>
      </p:sp>
    </p:spTree>
    <p:extLst>
      <p:ext uri="{BB962C8B-B14F-4D97-AF65-F5344CB8AC3E}">
        <p14:creationId xmlns:p14="http://schemas.microsoft.com/office/powerpoint/2010/main" val="34496668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Weeks and Days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97400" y="1727488"/>
            <a:ext cx="119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19 ÷ 7</a:t>
            </a:r>
          </a:p>
        </p:txBody>
      </p:sp>
      <p:sp>
        <p:nvSpPr>
          <p:cNvPr id="7" name="Rectangle 6"/>
          <p:cNvSpPr/>
          <p:nvPr/>
        </p:nvSpPr>
        <p:spPr>
          <a:xfrm>
            <a:off x="5727701" y="1727488"/>
            <a:ext cx="130616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= 2 R 5</a:t>
            </a:r>
          </a:p>
        </p:txBody>
      </p:sp>
      <p:sp>
        <p:nvSpPr>
          <p:cNvPr id="4" name="Oval 3"/>
          <p:cNvSpPr/>
          <p:nvPr/>
        </p:nvSpPr>
        <p:spPr>
          <a:xfrm>
            <a:off x="5994400" y="1816388"/>
            <a:ext cx="419100" cy="469612"/>
          </a:xfrm>
          <a:prstGeom prst="ellipse">
            <a:avLst/>
          </a:prstGeom>
          <a:noFill/>
          <a:ln w="28575" cmpd="sng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640167" y="1816388"/>
            <a:ext cx="419100" cy="469612"/>
          </a:xfrm>
          <a:prstGeom prst="ellipse">
            <a:avLst/>
          </a:prstGeom>
          <a:noFill/>
          <a:ln w="28575" cmpd="sng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4" idx="3"/>
          </p:cNvCxnSpPr>
          <p:nvPr/>
        </p:nvCxnSpPr>
        <p:spPr>
          <a:xfrm flipV="1">
            <a:off x="5626100" y="2217228"/>
            <a:ext cx="429676" cy="652973"/>
          </a:xfrm>
          <a:prstGeom prst="straightConnector1">
            <a:avLst/>
          </a:prstGeom>
          <a:ln w="28575" cmpd="sng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5"/>
          </p:cNvCxnSpPr>
          <p:nvPr/>
        </p:nvCxnSpPr>
        <p:spPr>
          <a:xfrm flipH="1" flipV="1">
            <a:off x="6997891" y="2217228"/>
            <a:ext cx="533210" cy="640273"/>
          </a:xfrm>
          <a:prstGeom prst="straightConnector1">
            <a:avLst/>
          </a:prstGeom>
          <a:ln w="28575" cmpd="sng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37101" y="2755901"/>
            <a:ext cx="1585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Full weeks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46901" y="2755901"/>
            <a:ext cx="2120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Remaining days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25700" y="4127788"/>
            <a:ext cx="2730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19 / 7  = 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390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9"/>
    </mc:Choice>
    <mc:Fallback xmlns="">
      <p:transition xmlns:p14="http://schemas.microsoft.com/office/powerpoint/2010/main" spd="slow" advTm="17769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Weeks and Days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97400" y="1727488"/>
            <a:ext cx="119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19 ÷ 7</a:t>
            </a:r>
          </a:p>
        </p:txBody>
      </p:sp>
      <p:sp>
        <p:nvSpPr>
          <p:cNvPr id="7" name="Rectangle 6"/>
          <p:cNvSpPr/>
          <p:nvPr/>
        </p:nvSpPr>
        <p:spPr>
          <a:xfrm>
            <a:off x="5727701" y="1727488"/>
            <a:ext cx="130616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= 2 R 5</a:t>
            </a:r>
          </a:p>
        </p:txBody>
      </p:sp>
      <p:sp>
        <p:nvSpPr>
          <p:cNvPr id="4" name="Oval 3"/>
          <p:cNvSpPr/>
          <p:nvPr/>
        </p:nvSpPr>
        <p:spPr>
          <a:xfrm>
            <a:off x="5994400" y="1816388"/>
            <a:ext cx="419100" cy="469612"/>
          </a:xfrm>
          <a:prstGeom prst="ellipse">
            <a:avLst/>
          </a:prstGeom>
          <a:noFill/>
          <a:ln w="28575" cmpd="sng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640167" y="1816388"/>
            <a:ext cx="419100" cy="469612"/>
          </a:xfrm>
          <a:prstGeom prst="ellipse">
            <a:avLst/>
          </a:prstGeom>
          <a:noFill/>
          <a:ln w="28575" cmpd="sng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4" idx="3"/>
          </p:cNvCxnSpPr>
          <p:nvPr/>
        </p:nvCxnSpPr>
        <p:spPr>
          <a:xfrm flipV="1">
            <a:off x="5626100" y="2217228"/>
            <a:ext cx="429676" cy="652973"/>
          </a:xfrm>
          <a:prstGeom prst="straightConnector1">
            <a:avLst/>
          </a:prstGeom>
          <a:ln w="28575" cmpd="sng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5"/>
          </p:cNvCxnSpPr>
          <p:nvPr/>
        </p:nvCxnSpPr>
        <p:spPr>
          <a:xfrm flipH="1" flipV="1">
            <a:off x="6997891" y="2217228"/>
            <a:ext cx="533210" cy="640273"/>
          </a:xfrm>
          <a:prstGeom prst="straightConnector1">
            <a:avLst/>
          </a:prstGeom>
          <a:ln w="28575" cmpd="sng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37101" y="2755901"/>
            <a:ext cx="1585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Full weeks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46901" y="2755901"/>
            <a:ext cx="2120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Remaining days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25700" y="4127788"/>
            <a:ext cx="2730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19 / 7  = 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5700" y="4903640"/>
            <a:ext cx="23114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19 % 7 = 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313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9"/>
    </mc:Choice>
    <mc:Fallback xmlns="">
      <p:transition xmlns:p14="http://schemas.microsoft.com/office/powerpoint/2010/main" spd="slow" advTm="1776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533" y="211668"/>
            <a:ext cx="289570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Data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38241" y="211662"/>
            <a:ext cx="27515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Expressions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76741" y="211668"/>
            <a:ext cx="2586459" cy="537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Control Flow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Sequential</a:t>
            </a:r>
          </a:p>
        </p:txBody>
      </p:sp>
    </p:spTree>
    <p:extLst>
      <p:ext uri="{BB962C8B-B14F-4D97-AF65-F5344CB8AC3E}">
        <p14:creationId xmlns:p14="http://schemas.microsoft.com/office/powerpoint/2010/main" val="9693036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2692</Words>
  <Application>Microsoft Macintosh PowerPoint</Application>
  <PresentationFormat>Widescreen</PresentationFormat>
  <Paragraphs>781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6" baseType="lpstr">
      <vt:lpstr>Arial</vt:lpstr>
      <vt:lpstr>Calibri</vt:lpstr>
      <vt:lpstr>Calibri Light</vt:lpstr>
      <vt:lpstr>Courier New</vt:lpstr>
      <vt:lpstr>Office Theme</vt:lpstr>
      <vt:lpstr>Data Types and Expressions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Weeks and Days</vt:lpstr>
      <vt:lpstr>Weeks and Days</vt:lpstr>
      <vt:lpstr>Weeks and Days</vt:lpstr>
      <vt:lpstr>Weeks and Days</vt:lpstr>
      <vt:lpstr>Weeks and Days</vt:lpstr>
      <vt:lpstr>Weeks and Days</vt:lpstr>
      <vt:lpstr>Weeks and Days</vt:lpstr>
      <vt:lpstr>Weeks and Days</vt:lpstr>
      <vt:lpstr>Weeks and Days</vt:lpstr>
      <vt:lpstr>Weeks and Days</vt:lpstr>
      <vt:lpstr>Weeks and Days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Expressions </dc:title>
  <dc:creator>Jessie Guy-Ryan</dc:creator>
  <cp:lastModifiedBy>Jessie Guy-Ryan</cp:lastModifiedBy>
  <cp:revision>1</cp:revision>
  <dcterms:created xsi:type="dcterms:W3CDTF">2021-07-09T15:48:16Z</dcterms:created>
  <dcterms:modified xsi:type="dcterms:W3CDTF">2021-07-09T15:48:39Z</dcterms:modified>
</cp:coreProperties>
</file>