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61" r:id="rId2"/>
    <p:sldId id="462" r:id="rId3"/>
    <p:sldId id="466" r:id="rId4"/>
    <p:sldId id="526" r:id="rId5"/>
    <p:sldId id="469" r:id="rId6"/>
    <p:sldId id="467" r:id="rId7"/>
    <p:sldId id="470" r:id="rId8"/>
    <p:sldId id="472" r:id="rId9"/>
    <p:sldId id="473" r:id="rId10"/>
    <p:sldId id="474" r:id="rId11"/>
    <p:sldId id="478" r:id="rId12"/>
    <p:sldId id="471" r:id="rId13"/>
    <p:sldId id="485" r:id="rId14"/>
    <p:sldId id="477" r:id="rId15"/>
    <p:sldId id="475" r:id="rId16"/>
    <p:sldId id="479" r:id="rId17"/>
    <p:sldId id="519" r:id="rId18"/>
    <p:sldId id="481" r:id="rId19"/>
    <p:sldId id="482" r:id="rId20"/>
    <p:sldId id="476" r:id="rId21"/>
    <p:sldId id="468" r:id="rId22"/>
    <p:sldId id="483" r:id="rId23"/>
    <p:sldId id="484" r:id="rId24"/>
    <p:sldId id="486" r:id="rId25"/>
    <p:sldId id="560" r:id="rId26"/>
    <p:sldId id="559" r:id="rId27"/>
    <p:sldId id="558" r:id="rId28"/>
    <p:sldId id="509" r:id="rId29"/>
    <p:sldId id="510" r:id="rId30"/>
    <p:sldId id="489" r:id="rId31"/>
    <p:sldId id="495" r:id="rId32"/>
    <p:sldId id="494" r:id="rId33"/>
    <p:sldId id="491" r:id="rId34"/>
    <p:sldId id="490" r:id="rId35"/>
    <p:sldId id="493" r:id="rId36"/>
    <p:sldId id="492" r:id="rId37"/>
    <p:sldId id="499" r:id="rId38"/>
    <p:sldId id="498" r:id="rId39"/>
    <p:sldId id="497" r:id="rId40"/>
    <p:sldId id="4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179B-D263-8C41-AA54-72F5BEE70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E1D49-FA97-4E42-B7EA-310180542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55E4-161D-F648-9C76-C595CF01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DEF-943F-3346-AC07-7085C8B74B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D271-F527-3649-B3FD-99A3EE8B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F73B-4778-D946-A913-FAC407F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AA55-E5E6-C744-93CF-28A4F29E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6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71A8-EEC3-5642-8405-03711B09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57D9E-9731-794B-A39A-9BED9E27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6925-FDA1-164A-81F0-136940E3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DEF-943F-3346-AC07-7085C8B74B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31BFC-A7A3-F448-A038-2042E4E6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814E-93F8-8B42-8D4D-3276C0B8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AA55-E5E6-C744-93CF-28A4F29E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B9A4D-86E2-D04A-840F-5A408B2A1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50CA-D73B-484C-A333-977418C9F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BF83-03AE-8742-B76E-5A7CDA4E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DEF-943F-3346-AC07-7085C8B74B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64D32-A5B9-6A40-B27D-0D2DEFD0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6BFD-6CE8-E64E-954A-FCC63EC5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AA55-E5E6-C744-93CF-28A4F29E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28F6-CD2A-6A43-B4F9-F5890AB7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FDE6-3B17-7740-BB1F-A56FB9C5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D902-D249-4847-9908-5450DADE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DEF-943F-3346-AC07-7085C8B74B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651F-1058-EA4D-9EA2-A568B251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308E6-5C6A-7C43-B4A0-BD6E734D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AA55-E5E6-C744-93CF-28A4F29E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30C3-79E4-0342-B833-609DAD1E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49664-C1B4-EB45-A5D8-0947B9238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B568-06A3-BC47-B27C-80C72433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DEF-943F-3346-AC07-7085C8B74B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E97F-8384-4C4A-B11F-735E8A1B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51E9-34DB-CB4F-B706-52B6D8DF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AA55-E5E6-C744-93CF-28A4F29E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A4EC-91FE-014F-8D0C-CBD351B0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A96D-E4C3-8D4F-AEEB-427954B07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AF55-F4C2-5A4F-8CE4-04C40F26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2D47-7538-CA44-B568-DF539AF7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DEF-943F-3346-AC07-7085C8B74B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443D4-AB16-9D43-971F-ECEA1508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0E6AD-19C1-0842-A57E-F0CBE237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AA55-E5E6-C744-93CF-28A4F29E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329A-D87D-B64F-9027-29A4A7D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BCA7F-E86B-2448-83CE-9E0BF671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DCC93-6013-FB48-A252-3C91E475F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8638B-E77E-EF47-A4DA-82CDC4D0B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D52DE-4B29-6545-ABA3-E0BFFE082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5034F-BD1D-7345-B50D-9120920B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DEF-943F-3346-AC07-7085C8B74B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A923A-0E2F-5F47-AD38-88EEA2BB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F7596-BDA4-9643-8837-CD49EEE5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AA55-E5E6-C744-93CF-28A4F29E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4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F5D9-A11A-AA48-B6E3-21D703BD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63D5-CA58-6B4C-B60A-A5281893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DEF-943F-3346-AC07-7085C8B74B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DEC71-F273-7845-9562-963BF832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A3D42-DF0D-3B49-98D5-D242A67E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AA55-E5E6-C744-93CF-28A4F29E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4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FA564-1A3B-E44C-9FBF-FE0B769F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DEF-943F-3346-AC07-7085C8B74B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87DA3-6EA3-0245-977F-74897AF9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1085C-2141-3947-A858-88C8036F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AA55-E5E6-C744-93CF-28A4F29E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1D5A-D4D1-FF40-A4E1-90743024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57BD7-346B-F94C-995B-6D30B4D0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8E00A-3B0A-0043-A706-8A5EB7139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61CC0-A6FA-E44A-945E-C50B4B1D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DEF-943F-3346-AC07-7085C8B74B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402DE-5EF5-0A49-AA39-E2818DA9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A8FDE-4709-AF45-BBA4-140EB62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AA55-E5E6-C744-93CF-28A4F29E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9A79-160A-E34B-BB23-769F7E03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E53D9-8C8C-3F45-A32D-7C49F9954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108AF-12B2-DF47-BF9D-81A36A412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401A6-C9D2-1C46-BAA9-FEC44B7E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DEF-943F-3346-AC07-7085C8B74B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7725-7907-D44A-8548-D73F2075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06732-8043-9142-B0BD-B788C015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AA55-E5E6-C744-93CF-28A4F29E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4CA63-0FB6-5D49-AB46-FEC6CD86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56E4E-27AC-EB4E-A17E-18ED0517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5678-4AAA-E047-BA69-1A7F2A613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5DEF-943F-3346-AC07-7085C8B74B97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412C-E6AF-B248-A1E0-DBE844A83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5AD6-0B8C-374B-AAC2-72D7E685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AA55-E5E6-C744-93CF-28A4F29EB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8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42533" y="211668"/>
            <a:ext cx="289570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6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9357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21160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3415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9879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4332653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44934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</a:p>
          <a:p>
            <a:r>
              <a:rPr lang="en-US" b="1" dirty="0">
                <a:latin typeface="Courier New"/>
                <a:cs typeface="Courier New"/>
              </a:rPr>
              <a:t>	y = 7.658;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61629" y="997639"/>
            <a:ext cx="1402191" cy="11168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361629" y="2114670"/>
            <a:ext cx="1402191" cy="22179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7.658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8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122198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chemeClr val="accent6"/>
                </a:solidFill>
              </a:rPr>
              <a:t>Kind of data</a:t>
            </a:r>
            <a:r>
              <a:rPr lang="en-US" sz="3000" dirty="0">
                <a:solidFill>
                  <a:schemeClr val="accent6"/>
                </a:solidFill>
              </a:rPr>
              <a:t>:</a:t>
            </a:r>
            <a:r>
              <a:rPr lang="en-US" sz="3000" dirty="0"/>
              <a:t> Real numbers (could have fractional part)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rgbClr val="F79646"/>
                </a:solidFill>
              </a:rPr>
              <a:t>Inner representation</a:t>
            </a:r>
            <a:r>
              <a:rPr lang="en-US" sz="3000" dirty="0">
                <a:solidFill>
                  <a:srgbClr val="F79646"/>
                </a:solidFill>
              </a:rPr>
              <a:t>: </a:t>
            </a:r>
            <a:endParaRPr lang="he-IL" sz="3000" dirty="0">
              <a:solidFill>
                <a:srgbClr val="F7964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latin typeface="Courier New"/>
                <a:cs typeface="Courier New"/>
              </a:rPr>
              <a:t>double</a:t>
            </a:r>
            <a:r>
              <a:rPr lang="en-US" sz="3000" dirty="0"/>
              <a:t> – Each data uses 8 bytes (64 bits)</a:t>
            </a:r>
            <a:br>
              <a:rPr lang="en-US" sz="3000" dirty="0"/>
            </a:br>
            <a:r>
              <a:rPr lang="en-US" sz="3000" dirty="0">
                <a:latin typeface="Courier New"/>
                <a:cs typeface="Courier New"/>
              </a:rPr>
              <a:t>float</a:t>
            </a:r>
            <a:r>
              <a:rPr lang="en-US" sz="3000" dirty="0"/>
              <a:t> – Each data uses 4 bytes (32 bits)</a:t>
            </a:r>
          </a:p>
        </p:txBody>
      </p:sp>
    </p:spTree>
    <p:extLst>
      <p:ext uri="{BB962C8B-B14F-4D97-AF65-F5344CB8AC3E}">
        <p14:creationId xmlns:p14="http://schemas.microsoft.com/office/powerpoint/2010/main" val="329608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122198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chemeClr val="accent6"/>
                </a:solidFill>
              </a:rPr>
              <a:t>Kind of data</a:t>
            </a:r>
            <a:r>
              <a:rPr lang="en-US" sz="3000" dirty="0">
                <a:solidFill>
                  <a:schemeClr val="accent6"/>
                </a:solidFill>
              </a:rPr>
              <a:t>:</a:t>
            </a:r>
            <a:r>
              <a:rPr lang="en-US" sz="3000" dirty="0"/>
              <a:t> Real numbers (could have fractional part)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rgbClr val="F79646"/>
                </a:solidFill>
              </a:rPr>
              <a:t>Inner representation</a:t>
            </a:r>
            <a:r>
              <a:rPr lang="en-US" sz="3000" dirty="0">
                <a:solidFill>
                  <a:srgbClr val="F79646"/>
                </a:solidFill>
              </a:rPr>
              <a:t>: </a:t>
            </a:r>
            <a:endParaRPr lang="he-IL" sz="3000" dirty="0">
              <a:solidFill>
                <a:srgbClr val="F7964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latin typeface="Courier New"/>
                <a:cs typeface="Courier New"/>
              </a:rPr>
              <a:t>double</a:t>
            </a:r>
            <a:r>
              <a:rPr lang="en-US" sz="3000" dirty="0"/>
              <a:t> – Each data uses 8 bytes (64 bits)</a:t>
            </a:r>
            <a:br>
              <a:rPr lang="en-US" sz="3000" dirty="0"/>
            </a:br>
            <a:r>
              <a:rPr lang="en-US" sz="3000" dirty="0">
                <a:latin typeface="Courier New"/>
                <a:cs typeface="Courier New"/>
              </a:rPr>
              <a:t>float</a:t>
            </a:r>
            <a:r>
              <a:rPr lang="en-US" sz="3000" dirty="0"/>
              <a:t> – Each data uses 4 bytes (32 bits)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The numbers are represented by the floating point method (IEEE-754)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9885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9357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21160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3415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9879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4332653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44934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</a:p>
          <a:p>
            <a:r>
              <a:rPr lang="en-US" b="1" dirty="0">
                <a:latin typeface="Courier New"/>
                <a:cs typeface="Courier New"/>
              </a:rPr>
              <a:t>	y = 7.658;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61629" y="997639"/>
            <a:ext cx="1402191" cy="11168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361629" y="2114670"/>
            <a:ext cx="1402191" cy="22179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7.658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9357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21160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3415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9879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4332653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44934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</a:p>
          <a:p>
            <a:r>
              <a:rPr lang="en-US" b="1" dirty="0">
                <a:latin typeface="Courier New"/>
                <a:cs typeface="Courier New"/>
              </a:rPr>
              <a:t>	y = 7.658;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61629" y="997639"/>
            <a:ext cx="1402191" cy="11168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61629" y="2114670"/>
            <a:ext cx="1402191" cy="22179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6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9357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21160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3415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9879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4332653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44934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</a:p>
          <a:p>
            <a:r>
              <a:rPr lang="en-US" b="1" dirty="0">
                <a:latin typeface="Courier New"/>
                <a:cs typeface="Courier New"/>
              </a:rPr>
              <a:t>	y = 7.658;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0" y="5019794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(00000000 00000000 00000000 00000110)</a:t>
            </a:r>
            <a:r>
              <a:rPr lang="en-US" baseline="-25000" dirty="0"/>
              <a:t>2’s</a:t>
            </a:r>
          </a:p>
          <a:p>
            <a:endParaRPr lang="en-US" dirty="0"/>
          </a:p>
          <a:p>
            <a:endParaRPr lang="en-US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8361629" y="2114670"/>
            <a:ext cx="1402191" cy="22179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361629" y="997639"/>
            <a:ext cx="1402191" cy="11168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20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9976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00000110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1629" y="12746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1629" y="15516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1629" y="18304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9357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21160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3415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9879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4332653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44934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</a:p>
          <a:p>
            <a:r>
              <a:rPr lang="en-US" b="1" dirty="0">
                <a:latin typeface="Courier New"/>
                <a:cs typeface="Courier New"/>
              </a:rPr>
              <a:t>	y = 7.658;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0" y="5019794"/>
            <a:ext cx="975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(00000000 00000000 00000000 00000110)</a:t>
            </a:r>
            <a:r>
              <a:rPr lang="en-US" baseline="-25000" dirty="0"/>
              <a:t>2’s</a:t>
            </a:r>
          </a:p>
          <a:p>
            <a:endParaRPr lang="en-US" dirty="0"/>
          </a:p>
          <a:p>
            <a:endParaRPr lang="en-US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8361629" y="2114670"/>
            <a:ext cx="1402191" cy="22179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2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9976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00000110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1629" y="12746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1629" y="15516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1629" y="18304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9357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21160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3415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9879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4332653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44934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</a:p>
          <a:p>
            <a:r>
              <a:rPr lang="en-US" b="1" dirty="0">
                <a:latin typeface="Courier New"/>
                <a:cs typeface="Courier New"/>
              </a:rPr>
              <a:t>	y = 7.658;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0" y="5019795"/>
            <a:ext cx="9753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(00000000 00000000 00000000 00000110)</a:t>
            </a:r>
            <a:r>
              <a:rPr lang="en-US" baseline="-25000" dirty="0"/>
              <a:t>2’s</a:t>
            </a:r>
          </a:p>
          <a:p>
            <a:endParaRPr lang="en-US" dirty="0"/>
          </a:p>
          <a:p>
            <a:r>
              <a:rPr lang="en-US" dirty="0"/>
              <a:t>(7.658)</a:t>
            </a:r>
            <a:r>
              <a:rPr lang="en-US" baseline="-25000" dirty="0"/>
              <a:t>10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       = (</a:t>
            </a:r>
            <a:r>
              <a:rPr lang="fi-FI" dirty="0"/>
              <a:t>01000000 00011110 10100001 11001010 </a:t>
            </a:r>
            <a:r>
              <a:rPr lang="cs-CZ" dirty="0"/>
              <a:t>11000000 10000011 00010010 01101111</a:t>
            </a:r>
            <a:r>
              <a:rPr lang="en-US" dirty="0"/>
              <a:t>)</a:t>
            </a:r>
            <a:r>
              <a:rPr lang="en-US" baseline="-25000" dirty="0"/>
              <a:t>IEEE-754</a:t>
            </a:r>
          </a:p>
          <a:p>
            <a:endParaRPr lang="en-US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8361629" y="2114670"/>
            <a:ext cx="1402191" cy="22179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2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1629" y="99764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00000110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1629" y="1274639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1629" y="155163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1629" y="1830460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sz="1200" dirty="0"/>
              <a:t>00000000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9357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1629" y="211449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cs-CZ" sz="1200" dirty="0"/>
              <a:t>01101111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61629" y="2391497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cs-CZ" sz="1200" dirty="0"/>
              <a:t>00010010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61629" y="2947318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cs-CZ" sz="1200" dirty="0"/>
              <a:t>11000000 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056828" y="21160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3415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9879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4332653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44934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6;</a:t>
            </a:r>
          </a:p>
          <a:p>
            <a:r>
              <a:rPr lang="en-US" b="1" dirty="0">
                <a:latin typeface="Courier New"/>
                <a:cs typeface="Courier New"/>
              </a:rPr>
              <a:t>	y = 7.658;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61629" y="2668496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cs-CZ" sz="1200" dirty="0"/>
              <a:t>10000011 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0" y="5019795"/>
            <a:ext cx="9753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(6)</a:t>
            </a:r>
            <a:r>
              <a:rPr lang="en-US" baseline="-25000" dirty="0"/>
              <a:t>10</a:t>
            </a:r>
            <a:r>
              <a:rPr lang="en-US" dirty="0"/>
              <a:t> =  (00000000 00000000 00000000 00000110)</a:t>
            </a:r>
            <a:r>
              <a:rPr lang="en-US" baseline="-25000" dirty="0"/>
              <a:t>2’s</a:t>
            </a:r>
          </a:p>
          <a:p>
            <a:endParaRPr lang="en-US" dirty="0"/>
          </a:p>
          <a:p>
            <a:r>
              <a:rPr lang="en-US" dirty="0"/>
              <a:t>(7.658)</a:t>
            </a:r>
            <a:r>
              <a:rPr lang="en-US" baseline="-25000" dirty="0"/>
              <a:t>10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       = (</a:t>
            </a:r>
            <a:r>
              <a:rPr lang="fi-FI" dirty="0"/>
              <a:t>01000000 00011110 10100001 11001010 </a:t>
            </a:r>
            <a:r>
              <a:rPr lang="cs-CZ" dirty="0"/>
              <a:t>11000000 10000011 00010010 01101111</a:t>
            </a:r>
            <a:r>
              <a:rPr lang="en-US" dirty="0"/>
              <a:t>)</a:t>
            </a:r>
            <a:r>
              <a:rPr lang="en-US" baseline="-25000" dirty="0"/>
              <a:t>IEEE-754</a:t>
            </a:r>
          </a:p>
          <a:p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61629" y="3222835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fi-FI" sz="1200" dirty="0"/>
              <a:t>11001010 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361629" y="3499834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fi-FI" sz="1200" dirty="0"/>
              <a:t>10100001 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361629" y="4055655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fi-FI" sz="1200" dirty="0"/>
              <a:t>01000000 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361629" y="3776833"/>
            <a:ext cx="1402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fi-FI" sz="1200" dirty="0"/>
              <a:t>00011110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900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122198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chemeClr val="accent6"/>
                </a:solidFill>
              </a:rPr>
              <a:t>Kind of data</a:t>
            </a:r>
            <a:r>
              <a:rPr lang="en-US" sz="3000" dirty="0">
                <a:solidFill>
                  <a:schemeClr val="accent6"/>
                </a:solidFill>
              </a:rPr>
              <a:t>:</a:t>
            </a:r>
            <a:r>
              <a:rPr lang="en-US" sz="3000" dirty="0"/>
              <a:t> Real numbers (could have fractional part)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rgbClr val="F79646"/>
                </a:solidFill>
              </a:rPr>
              <a:t>Inner representation</a:t>
            </a:r>
            <a:r>
              <a:rPr lang="en-US" sz="3000" dirty="0">
                <a:solidFill>
                  <a:srgbClr val="F79646"/>
                </a:solidFill>
              </a:rPr>
              <a:t>: </a:t>
            </a:r>
            <a:endParaRPr lang="he-IL" sz="3000" dirty="0">
              <a:solidFill>
                <a:srgbClr val="F7964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latin typeface="Courier New"/>
                <a:cs typeface="Courier New"/>
              </a:rPr>
              <a:t>double</a:t>
            </a:r>
            <a:r>
              <a:rPr lang="en-US" sz="3000" dirty="0"/>
              <a:t> – Each data uses 8 bytes (64 bits)</a:t>
            </a:r>
            <a:br>
              <a:rPr lang="en-US" sz="3000" dirty="0"/>
            </a:br>
            <a:r>
              <a:rPr lang="en-US" sz="3000" dirty="0">
                <a:latin typeface="Courier New"/>
                <a:cs typeface="Courier New"/>
              </a:rPr>
              <a:t>float</a:t>
            </a:r>
            <a:r>
              <a:rPr lang="en-US" sz="3000" dirty="0"/>
              <a:t> – Each data uses 4 bytes (32 bits)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The numbers are represented by the floating point method (IEEE-754)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5169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776741" y="211668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Sequential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241" y="211662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I/O 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Arithmetic expressions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42533" y="211668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050392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122198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chemeClr val="accent6"/>
                </a:solidFill>
              </a:rPr>
              <a:t>Kind of data</a:t>
            </a:r>
            <a:r>
              <a:rPr lang="en-US" sz="3000" dirty="0">
                <a:solidFill>
                  <a:schemeClr val="accent6"/>
                </a:solidFill>
              </a:rPr>
              <a:t>:</a:t>
            </a:r>
            <a:r>
              <a:rPr lang="en-US" sz="3000" dirty="0"/>
              <a:t> Real numbers (could have fractional part)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rgbClr val="F79646"/>
                </a:solidFill>
              </a:rPr>
              <a:t>Inner representation</a:t>
            </a:r>
            <a:r>
              <a:rPr lang="en-US" sz="3000" dirty="0">
                <a:solidFill>
                  <a:srgbClr val="F79646"/>
                </a:solidFill>
              </a:rPr>
              <a:t>: </a:t>
            </a:r>
            <a:endParaRPr lang="he-IL" sz="3000" dirty="0">
              <a:solidFill>
                <a:srgbClr val="F7964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latin typeface="Courier New"/>
                <a:cs typeface="Courier New"/>
              </a:rPr>
              <a:t>double</a:t>
            </a:r>
            <a:r>
              <a:rPr lang="en-US" sz="3000" dirty="0"/>
              <a:t> – Each data uses 8 bytes (64 bits)</a:t>
            </a:r>
            <a:br>
              <a:rPr lang="en-US" sz="3000" dirty="0"/>
            </a:br>
            <a:r>
              <a:rPr lang="en-US" sz="3000" dirty="0">
                <a:latin typeface="Courier New"/>
                <a:cs typeface="Courier New"/>
              </a:rPr>
              <a:t>float</a:t>
            </a:r>
            <a:r>
              <a:rPr lang="en-US" sz="3000" dirty="0"/>
              <a:t> – Each data uses 4 bytes (32 bits)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The numbers are represented by the floating point method (IEEE-754)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rgbClr val="F79646"/>
                </a:solidFill>
              </a:rPr>
              <a:t>C++ literals</a:t>
            </a:r>
            <a:r>
              <a:rPr lang="en-US" sz="3000" dirty="0">
                <a:solidFill>
                  <a:srgbClr val="F79646"/>
                </a:solidFill>
              </a:rPr>
              <a:t>: </a:t>
            </a:r>
            <a:br>
              <a:rPr lang="en-US" sz="3000" dirty="0">
                <a:solidFill>
                  <a:srgbClr val="F79646"/>
                </a:solidFill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76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122198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chemeClr val="accent6"/>
                </a:solidFill>
              </a:rPr>
              <a:t>Kind of data</a:t>
            </a:r>
            <a:r>
              <a:rPr lang="en-US" sz="3000" dirty="0">
                <a:solidFill>
                  <a:schemeClr val="accent6"/>
                </a:solidFill>
              </a:rPr>
              <a:t>:</a:t>
            </a:r>
            <a:r>
              <a:rPr lang="en-US" sz="3000" dirty="0"/>
              <a:t> Real numbers (could have fractional part)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rgbClr val="F79646"/>
                </a:solidFill>
              </a:rPr>
              <a:t>Inner representation</a:t>
            </a:r>
            <a:r>
              <a:rPr lang="en-US" sz="3000" dirty="0">
                <a:solidFill>
                  <a:srgbClr val="F79646"/>
                </a:solidFill>
              </a:rPr>
              <a:t>: </a:t>
            </a:r>
            <a:endParaRPr lang="he-IL" sz="3000" dirty="0">
              <a:solidFill>
                <a:srgbClr val="F7964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latin typeface="Courier New"/>
                <a:cs typeface="Courier New"/>
              </a:rPr>
              <a:t>double</a:t>
            </a:r>
            <a:r>
              <a:rPr lang="en-US" sz="3000" dirty="0"/>
              <a:t> – Each data uses 8 bytes (64 bits)</a:t>
            </a:r>
            <a:br>
              <a:rPr lang="en-US" sz="3000" dirty="0"/>
            </a:br>
            <a:r>
              <a:rPr lang="en-US" sz="3000" dirty="0">
                <a:latin typeface="Courier New"/>
                <a:cs typeface="Courier New"/>
              </a:rPr>
              <a:t>float</a:t>
            </a:r>
            <a:r>
              <a:rPr lang="en-US" sz="3000" dirty="0"/>
              <a:t> – Each data uses 4 bytes (32 bits)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The numbers are represented by the floating point method (IEEE-754)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rgbClr val="F79646"/>
                </a:solidFill>
              </a:rPr>
              <a:t>C++ literals</a:t>
            </a:r>
            <a:r>
              <a:rPr lang="en-US" sz="3000" dirty="0">
                <a:solidFill>
                  <a:srgbClr val="F79646"/>
                </a:solidFill>
              </a:rPr>
              <a:t>: </a:t>
            </a:r>
            <a:br>
              <a:rPr lang="en-US" sz="3000" dirty="0">
                <a:solidFill>
                  <a:srgbClr val="F79646"/>
                </a:solidFill>
              </a:rPr>
            </a:br>
            <a:r>
              <a:rPr lang="en-US" sz="3000" dirty="0"/>
              <a:t>For</a:t>
            </a:r>
            <a:r>
              <a:rPr lang="en-US" sz="3000" dirty="0">
                <a:solidFill>
                  <a:srgbClr val="F79646"/>
                </a:solidFill>
              </a:rPr>
              <a:t> </a:t>
            </a:r>
            <a:r>
              <a:rPr lang="en-US" sz="3000" dirty="0">
                <a:latin typeface="Courier New"/>
                <a:cs typeface="Courier New"/>
              </a:rPr>
              <a:t>double:</a:t>
            </a:r>
            <a:r>
              <a:rPr lang="en-US" sz="3000" dirty="0"/>
              <a:t> 3.4, -8.975, 6.0, …</a:t>
            </a:r>
          </a:p>
          <a:p>
            <a:pPr marL="0" indent="0">
              <a:lnSpc>
                <a:spcPct val="80000"/>
              </a:lnSpc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6832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122198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chemeClr val="accent6"/>
                </a:solidFill>
              </a:rPr>
              <a:t>Kind of data</a:t>
            </a:r>
            <a:r>
              <a:rPr lang="en-US" sz="3000" dirty="0">
                <a:solidFill>
                  <a:schemeClr val="accent6"/>
                </a:solidFill>
              </a:rPr>
              <a:t>:</a:t>
            </a:r>
            <a:r>
              <a:rPr lang="en-US" sz="3000" dirty="0"/>
              <a:t> Real numbers (could have fractional part)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rgbClr val="F79646"/>
                </a:solidFill>
              </a:rPr>
              <a:t>Inner representation</a:t>
            </a:r>
            <a:r>
              <a:rPr lang="en-US" sz="3000" dirty="0">
                <a:solidFill>
                  <a:srgbClr val="F79646"/>
                </a:solidFill>
              </a:rPr>
              <a:t>: </a:t>
            </a:r>
            <a:endParaRPr lang="he-IL" sz="3000" dirty="0">
              <a:solidFill>
                <a:srgbClr val="F7964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latin typeface="Courier New"/>
                <a:cs typeface="Courier New"/>
              </a:rPr>
              <a:t>double</a:t>
            </a:r>
            <a:r>
              <a:rPr lang="en-US" sz="3000" dirty="0"/>
              <a:t> – Each data uses 8 bytes (64 bits)</a:t>
            </a:r>
            <a:br>
              <a:rPr lang="en-US" sz="3000" dirty="0"/>
            </a:br>
            <a:r>
              <a:rPr lang="en-US" sz="3000" dirty="0">
                <a:latin typeface="Courier New"/>
                <a:cs typeface="Courier New"/>
              </a:rPr>
              <a:t>float</a:t>
            </a:r>
            <a:r>
              <a:rPr lang="en-US" sz="3000" dirty="0"/>
              <a:t> – Each data uses 4 bytes (32 bits)</a:t>
            </a:r>
          </a:p>
          <a:p>
            <a:pPr>
              <a:lnSpc>
                <a:spcPct val="80000"/>
              </a:lnSpc>
            </a:pPr>
            <a:r>
              <a:rPr lang="en-US" sz="3000" dirty="0"/>
              <a:t>The numbers are represented by the floating point method (IEEE-754)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rgbClr val="F79646"/>
                </a:solidFill>
              </a:rPr>
              <a:t>C++ literals</a:t>
            </a:r>
            <a:r>
              <a:rPr lang="en-US" sz="3000" dirty="0">
                <a:solidFill>
                  <a:srgbClr val="F79646"/>
                </a:solidFill>
              </a:rPr>
              <a:t>: </a:t>
            </a:r>
            <a:br>
              <a:rPr lang="en-US" sz="3000" dirty="0">
                <a:solidFill>
                  <a:srgbClr val="F79646"/>
                </a:solidFill>
              </a:rPr>
            </a:br>
            <a:r>
              <a:rPr lang="en-US" sz="3000" dirty="0"/>
              <a:t>For</a:t>
            </a:r>
            <a:r>
              <a:rPr lang="en-US" sz="3000" dirty="0">
                <a:solidFill>
                  <a:srgbClr val="F79646"/>
                </a:solidFill>
              </a:rPr>
              <a:t> </a:t>
            </a:r>
            <a:r>
              <a:rPr lang="en-US" sz="3000" dirty="0">
                <a:latin typeface="Courier New"/>
                <a:cs typeface="Courier New"/>
              </a:rPr>
              <a:t>double:</a:t>
            </a:r>
            <a:r>
              <a:rPr lang="en-US" sz="3000" dirty="0"/>
              <a:t> 3.4, -8.975, 6.0,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000" dirty="0"/>
              <a:t>For</a:t>
            </a:r>
            <a:r>
              <a:rPr lang="en-US" sz="3000" dirty="0">
                <a:solidFill>
                  <a:srgbClr val="F79646"/>
                </a:solidFill>
              </a:rPr>
              <a:t> </a:t>
            </a:r>
            <a:r>
              <a:rPr lang="en-US" sz="3000" dirty="0">
                <a:latin typeface="Courier New"/>
                <a:cs typeface="Courier New"/>
              </a:rPr>
              <a:t>float:</a:t>
            </a:r>
            <a:r>
              <a:rPr lang="en-US" sz="3000" dirty="0"/>
              <a:t> 3.4f, -8.975f, …</a:t>
            </a:r>
          </a:p>
          <a:p>
            <a:pPr marL="0" indent="0">
              <a:lnSpc>
                <a:spcPct val="80000"/>
              </a:lnSpc>
              <a:buNone/>
            </a:pPr>
            <a:endParaRPr lang="en-US" sz="3000" u="sng" dirty="0"/>
          </a:p>
          <a:p>
            <a:pPr marL="0" indent="0">
              <a:lnSpc>
                <a:spcPct val="80000"/>
              </a:lnSpc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9907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122198" cy="5988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Kind of data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Real numbers (could have fractional part)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Inner representation</a:t>
            </a:r>
            <a:r>
              <a:rPr lang="en-US" dirty="0">
                <a:solidFill>
                  <a:srgbClr val="F79646"/>
                </a:solidFill>
              </a:rPr>
              <a:t>: </a:t>
            </a:r>
            <a:endParaRPr lang="he-IL" dirty="0">
              <a:solidFill>
                <a:srgbClr val="F79646"/>
              </a:solidFill>
            </a:endParaRPr>
          </a:p>
          <a:p>
            <a:r>
              <a:rPr lang="en-US" dirty="0">
                <a:latin typeface="Courier New"/>
                <a:cs typeface="Courier New"/>
              </a:rPr>
              <a:t>double</a:t>
            </a:r>
            <a:r>
              <a:rPr lang="en-US" dirty="0"/>
              <a:t> – Each data uses 8 bytes (64 bits)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float</a:t>
            </a:r>
            <a:r>
              <a:rPr lang="en-US" dirty="0"/>
              <a:t> – Each data uses 4 bytes (32 bits)</a:t>
            </a:r>
          </a:p>
          <a:p>
            <a:r>
              <a:rPr lang="en-US" dirty="0"/>
              <a:t>The numbers are represented by the floating point method (IEEE-754)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C++ literals</a:t>
            </a:r>
            <a:r>
              <a:rPr lang="en-US" dirty="0">
                <a:solidFill>
                  <a:srgbClr val="F79646"/>
                </a:solidFill>
              </a:rPr>
              <a:t>: </a:t>
            </a:r>
            <a:br>
              <a:rPr lang="en-US" dirty="0">
                <a:solidFill>
                  <a:srgbClr val="F79646"/>
                </a:solidFill>
              </a:rPr>
            </a:br>
            <a:r>
              <a:rPr lang="en-US" dirty="0"/>
              <a:t>For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>
                <a:latin typeface="Courier New"/>
                <a:cs typeface="Courier New"/>
              </a:rPr>
              <a:t>double:</a:t>
            </a:r>
            <a:r>
              <a:rPr lang="en-US" dirty="0"/>
              <a:t> 3.4, -8.975, 6.0, …</a:t>
            </a:r>
          </a:p>
          <a:p>
            <a:pPr marL="0" indent="0">
              <a:buNone/>
            </a:pPr>
            <a:r>
              <a:rPr lang="en-US" dirty="0"/>
              <a:t>For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>
                <a:latin typeface="Courier New"/>
                <a:cs typeface="Courier New"/>
              </a:rPr>
              <a:t>float:</a:t>
            </a:r>
            <a:r>
              <a:rPr lang="en-US" dirty="0"/>
              <a:t> 3.4f, -8.975f, …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>
                <a:solidFill>
                  <a:srgbClr val="F79646"/>
                </a:solidFill>
              </a:rPr>
              <a:t>Arithmetic Operators</a:t>
            </a:r>
            <a:r>
              <a:rPr lang="en-US" dirty="0">
                <a:solidFill>
                  <a:srgbClr val="F79646"/>
                </a:solidFill>
              </a:rPr>
              <a:t>:</a:t>
            </a:r>
            <a:r>
              <a:rPr lang="en-US" dirty="0"/>
              <a:t> +, -, *, /, =, 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8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426102"/>
            <a:ext cx="8229600" cy="196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that reads from the user a radius of a circle. </a:t>
            </a:r>
            <a:br>
              <a:rPr lang="en-US" dirty="0"/>
            </a:br>
            <a:r>
              <a:rPr lang="en-US" dirty="0"/>
              <a:t>The program will then print area of this circle.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Area of a Circle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6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426102"/>
            <a:ext cx="8229600" cy="196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that reads from the user a radius of a circle. </a:t>
            </a:r>
            <a:br>
              <a:rPr lang="en-US" dirty="0"/>
            </a:br>
            <a:r>
              <a:rPr lang="en-US" dirty="0"/>
              <a:t>The program will then print area of this circle.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Area of a Circle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3644901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800000"/>
                </a:solidFill>
              </a:rPr>
              <a:t>Example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Please enter the radius:</a:t>
            </a:r>
          </a:p>
          <a:p>
            <a:endParaRPr lang="en-US" sz="3200" i="1" dirty="0"/>
          </a:p>
          <a:p>
            <a:r>
              <a:rPr lang="en-US" sz="3200" dirty="0">
                <a:solidFill>
                  <a:srgbClr val="4F81BD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4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426102"/>
            <a:ext cx="8229600" cy="196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that reads from the user a radius of a circle. </a:t>
            </a:r>
            <a:br>
              <a:rPr lang="en-US" dirty="0"/>
            </a:br>
            <a:r>
              <a:rPr lang="en-US" dirty="0"/>
              <a:t>The program will then print area of this circle.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Area of a Circle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3644901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800000"/>
                </a:solidFill>
              </a:rPr>
              <a:t>Example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Please enter the radius:</a:t>
            </a:r>
          </a:p>
          <a:p>
            <a:r>
              <a:rPr lang="en-US" sz="3200" i="1" dirty="0"/>
              <a:t>2.6</a:t>
            </a:r>
          </a:p>
          <a:p>
            <a:r>
              <a:rPr lang="en-US" sz="3200" dirty="0">
                <a:solidFill>
                  <a:srgbClr val="4F81BD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4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426102"/>
            <a:ext cx="8229600" cy="196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that reads from the user a radius of a circle. </a:t>
            </a:r>
            <a:br>
              <a:rPr lang="en-US" dirty="0"/>
            </a:br>
            <a:r>
              <a:rPr lang="en-US" dirty="0"/>
              <a:t>The program will then print area of this circle.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Area of a Circle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3644901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800000"/>
                </a:solidFill>
              </a:rPr>
              <a:t>Example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Please enter the radius:</a:t>
            </a:r>
          </a:p>
          <a:p>
            <a:r>
              <a:rPr lang="en-US" sz="3200" i="1" dirty="0"/>
              <a:t>2.6</a:t>
            </a:r>
          </a:p>
          <a:p>
            <a:r>
              <a:rPr lang="en-US" sz="3200" dirty="0">
                <a:solidFill>
                  <a:srgbClr val="4F81BD"/>
                </a:solidFill>
              </a:rPr>
              <a:t>The area of a circle with radius of 2.6 is </a:t>
            </a:r>
            <a:r>
              <a:rPr lang="is-IS" sz="3200" dirty="0">
                <a:solidFill>
                  <a:srgbClr val="4F81BD"/>
                </a:solidFill>
              </a:rPr>
              <a:t>21.2372</a:t>
            </a:r>
            <a:r>
              <a:rPr lang="en-US" sz="3200" dirty="0">
                <a:solidFill>
                  <a:srgbClr val="4F81BD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70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Area of a Circle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Area of a Circle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426102"/>
            <a:ext cx="8229600" cy="2942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4"/>
                </a:solidFill>
              </a:rPr>
              <a:t>Theorem</a:t>
            </a:r>
            <a:r>
              <a:rPr lang="en-US" dirty="0">
                <a:solidFill>
                  <a:schemeClr val="accent4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b="1" dirty="0">
                <a:latin typeface="Courier New"/>
                <a:cs typeface="Courier New"/>
              </a:rPr>
              <a:t>C</a:t>
            </a:r>
            <a:r>
              <a:rPr lang="en-US" dirty="0"/>
              <a:t> be a circle with a radius of length </a:t>
            </a:r>
            <a:r>
              <a:rPr lang="en-US" b="1" dirty="0">
                <a:latin typeface="Courier New"/>
                <a:cs typeface="Courier New"/>
              </a:rPr>
              <a:t>r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We have:</a:t>
            </a:r>
          </a:p>
          <a:p>
            <a:pPr marL="0" indent="0">
              <a:buNone/>
            </a:pPr>
            <a:r>
              <a:rPr lang="en-US" dirty="0"/>
              <a:t>(Area of </a:t>
            </a:r>
            <a:r>
              <a:rPr lang="en-US" b="1" dirty="0">
                <a:latin typeface="Courier New"/>
                <a:cs typeface="Courier New"/>
              </a:rPr>
              <a:t>C</a:t>
            </a:r>
            <a:r>
              <a:rPr lang="en-US" dirty="0"/>
              <a:t>) = π</a:t>
            </a:r>
            <a:r>
              <a:rPr lang="en-US" sz="16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b="1" dirty="0">
                <a:latin typeface="Courier New"/>
                <a:cs typeface="Courier New"/>
                <a:sym typeface="Wingdings"/>
              </a:rPr>
              <a:t>r</a:t>
            </a:r>
            <a:r>
              <a:rPr lang="en-US" baseline="30000" dirty="0">
                <a:sym typeface="Wingdings"/>
              </a:rPr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140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"/>
    </mc:Choice>
    <mc:Fallback xmlns="">
      <p:transition xmlns:p14="http://schemas.microsoft.com/office/powerpoint/2010/main" spd="slow" advTm="177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</p:spTree>
    <p:extLst>
      <p:ext uri="{BB962C8B-B14F-4D97-AF65-F5344CB8AC3E}">
        <p14:creationId xmlns:p14="http://schemas.microsoft.com/office/powerpoint/2010/main" val="88387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Type Casting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x1, x2;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y1, y2;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6673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Type Casting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x1, x2;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y1, y2;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x1 = 6;</a:t>
            </a:r>
          </a:p>
          <a:p>
            <a:r>
              <a:rPr lang="en-US" b="1" dirty="0">
                <a:latin typeface="Courier New"/>
                <a:cs typeface="Courier New"/>
              </a:rPr>
              <a:t>	y1 = 6.7;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217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Type Casting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x1, x2;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y1, y2;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x1 = 6;</a:t>
            </a:r>
          </a:p>
          <a:p>
            <a:r>
              <a:rPr lang="en-US" b="1" dirty="0">
                <a:latin typeface="Courier New"/>
                <a:cs typeface="Courier New"/>
              </a:rPr>
              <a:t>	y1 = 6.7;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y2 = 6;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96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Type Casting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x1, x2;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y1, y2;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x1 = 6;</a:t>
            </a:r>
          </a:p>
          <a:p>
            <a:r>
              <a:rPr lang="en-US" b="1" dirty="0">
                <a:latin typeface="Courier New"/>
                <a:cs typeface="Courier New"/>
              </a:rPr>
              <a:t>	y1 = 6.7;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y2 = 6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6354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5300" y="4567536"/>
            <a:ext cx="8356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accent6"/>
                </a:solidFill>
              </a:rPr>
              <a:t>Casting</a:t>
            </a:r>
            <a:endParaRPr lang="en-US" sz="3200" dirty="0">
              <a:solidFill>
                <a:schemeClr val="accent6"/>
              </a:solidFill>
            </a:endParaRPr>
          </a:p>
          <a:p>
            <a:r>
              <a:rPr lang="en-US" sz="3200" dirty="0">
                <a:solidFill>
                  <a:schemeClr val="accent6"/>
                </a:solidFill>
              </a:rPr>
              <a:t>converting the representation of a data from one type to another type</a:t>
            </a:r>
          </a:p>
          <a:p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Type Casting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368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x1, x2;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y1, y2;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x1 = 6;</a:t>
            </a:r>
          </a:p>
          <a:p>
            <a:r>
              <a:rPr lang="en-US" b="1" dirty="0">
                <a:latin typeface="Courier New"/>
                <a:cs typeface="Courier New"/>
              </a:rPr>
              <a:t>	y1 = 6.7;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y2 = 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latin typeface="Courier New"/>
                <a:cs typeface="Courier New"/>
              </a:rPr>
              <a:t>)6;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689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286000" y="1130300"/>
            <a:ext cx="368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x1, x2;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y1, y2;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x1 = 6;</a:t>
            </a:r>
          </a:p>
          <a:p>
            <a:r>
              <a:rPr lang="en-US" b="1" dirty="0">
                <a:latin typeface="Courier New"/>
                <a:cs typeface="Courier New"/>
              </a:rPr>
              <a:t>	y1 = 6.7;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y2 = 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latin typeface="Courier New"/>
                <a:cs typeface="Courier New"/>
              </a:rPr>
              <a:t>)6;</a:t>
            </a:r>
          </a:p>
          <a:p>
            <a:r>
              <a:rPr lang="en-US" b="1" dirty="0">
                <a:latin typeface="Courier New"/>
                <a:cs typeface="Courier New"/>
              </a:rPr>
              <a:t>	x2 = (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)6.7;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765300" y="4567536"/>
            <a:ext cx="8356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accent6"/>
                </a:solidFill>
              </a:rPr>
              <a:t>Casting</a:t>
            </a:r>
            <a:endParaRPr lang="en-US" sz="3200" dirty="0">
              <a:solidFill>
                <a:schemeClr val="accent6"/>
              </a:solidFill>
            </a:endParaRPr>
          </a:p>
          <a:p>
            <a:r>
              <a:rPr lang="en-US" sz="3200" dirty="0">
                <a:solidFill>
                  <a:schemeClr val="accent6"/>
                </a:solidFill>
              </a:rPr>
              <a:t>converting the representation of a data from one type to another type</a:t>
            </a:r>
          </a:p>
          <a:p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Type Casting</a:t>
            </a:r>
          </a:p>
        </p:txBody>
      </p:sp>
    </p:spTree>
    <p:extLst>
      <p:ext uri="{BB962C8B-B14F-4D97-AF65-F5344CB8AC3E}">
        <p14:creationId xmlns:p14="http://schemas.microsoft.com/office/powerpoint/2010/main" val="2198157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Expressions With Mixed Types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1"/>
            <a:ext cx="4292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729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Expressions With Mixed Types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429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 5 / 2 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 5.0 / 2.0 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4823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Expressions With Mixed Types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429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 5 / 2 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 5.0 / 2.0 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 5.0 / 2 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8706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Expressions With Mixed Types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429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 5 / 2 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 5.0 / 2.0 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 5.0 / 2 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5/2;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63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122198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chemeClr val="accent6"/>
                </a:solidFill>
              </a:rPr>
              <a:t>Kind of data</a:t>
            </a:r>
            <a:r>
              <a:rPr lang="en-US" sz="3000" dirty="0">
                <a:solidFill>
                  <a:schemeClr val="accent6"/>
                </a:solidFill>
              </a:rPr>
              <a:t>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2889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</a:rPr>
              <a:t>Expressions With Mixed Types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130300"/>
            <a:ext cx="429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 5 / 2 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 5.0 / 2.0 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cout</a:t>
            </a:r>
            <a:r>
              <a:rPr lang="en-US" b="1" dirty="0">
                <a:latin typeface="Courier New"/>
                <a:cs typeface="Courier New"/>
              </a:rPr>
              <a:t>&lt;&lt; 5.0 / 2 &lt;&lt;</a:t>
            </a:r>
            <a:r>
              <a:rPr lang="en-US" b="1" dirty="0" err="1">
                <a:latin typeface="Courier New"/>
                <a:cs typeface="Courier New"/>
              </a:rPr>
              <a:t>endl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x = 5/2;</a:t>
            </a:r>
          </a:p>
          <a:p>
            <a:r>
              <a:rPr lang="en-US" b="1" dirty="0">
                <a:latin typeface="Courier New"/>
                <a:cs typeface="Courier New"/>
              </a:rPr>
              <a:t>	y = 5/2;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80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122198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chemeClr val="accent6"/>
                </a:solidFill>
              </a:rPr>
              <a:t>Kind of data</a:t>
            </a:r>
            <a:r>
              <a:rPr lang="en-US" sz="3000" dirty="0">
                <a:solidFill>
                  <a:schemeClr val="accent6"/>
                </a:solidFill>
              </a:rPr>
              <a:t>:</a:t>
            </a:r>
            <a:r>
              <a:rPr lang="en-US" sz="3000" dirty="0"/>
              <a:t> Real numbers (could have fractional part)</a:t>
            </a:r>
            <a:br>
              <a:rPr lang="en-US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073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122198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chemeClr val="accent6"/>
                </a:solidFill>
              </a:rPr>
              <a:t>Kind of data</a:t>
            </a:r>
            <a:r>
              <a:rPr lang="en-US" sz="3000" dirty="0">
                <a:solidFill>
                  <a:schemeClr val="accent6"/>
                </a:solidFill>
              </a:rPr>
              <a:t>:</a:t>
            </a:r>
            <a:r>
              <a:rPr lang="en-US" sz="3000" dirty="0"/>
              <a:t> Real numbers (could have fractional part)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rgbClr val="F79646"/>
                </a:solidFill>
              </a:rPr>
              <a:t>Inner representation</a:t>
            </a:r>
            <a:r>
              <a:rPr lang="en-US" sz="3000" dirty="0">
                <a:solidFill>
                  <a:srgbClr val="F79646"/>
                </a:solidFill>
              </a:rPr>
              <a:t>: </a:t>
            </a:r>
            <a:endParaRPr lang="he-IL" sz="3000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8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122198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chemeClr val="accent6"/>
                </a:solidFill>
              </a:rPr>
              <a:t>Kind of data</a:t>
            </a:r>
            <a:r>
              <a:rPr lang="en-US" sz="3000" dirty="0">
                <a:solidFill>
                  <a:schemeClr val="accent6"/>
                </a:solidFill>
              </a:rPr>
              <a:t>:</a:t>
            </a:r>
            <a:r>
              <a:rPr lang="en-US" sz="3000" dirty="0"/>
              <a:t> Real numbers (could have fractional part)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rgbClr val="F79646"/>
                </a:solidFill>
              </a:rPr>
              <a:t>Inner representation</a:t>
            </a:r>
            <a:r>
              <a:rPr lang="en-US" sz="3000" dirty="0">
                <a:solidFill>
                  <a:srgbClr val="F79646"/>
                </a:solidFill>
              </a:rPr>
              <a:t>: </a:t>
            </a:r>
            <a:endParaRPr lang="he-IL" sz="3000" dirty="0">
              <a:solidFill>
                <a:srgbClr val="F7964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latin typeface="Courier New"/>
                <a:cs typeface="Courier New"/>
              </a:rPr>
              <a:t>double</a:t>
            </a:r>
            <a:r>
              <a:rPr lang="en-US" sz="3000" dirty="0"/>
              <a:t> – Each data uses 8 bytes (64 bits)</a:t>
            </a:r>
            <a:br>
              <a:rPr lang="en-US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776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float</a:t>
            </a:r>
            <a:r>
              <a:rPr lang="en-US" sz="4000" dirty="0">
                <a:solidFill>
                  <a:srgbClr val="4F6228"/>
                </a:solidFill>
              </a:rPr>
              <a:t> and </a:t>
            </a:r>
            <a:r>
              <a:rPr lang="en-US" sz="4000" dirty="0">
                <a:solidFill>
                  <a:srgbClr val="4F6228"/>
                </a:solidFill>
                <a:latin typeface="Courier New"/>
                <a:cs typeface="Courier New"/>
              </a:rPr>
              <a:t>double</a:t>
            </a:r>
            <a:r>
              <a:rPr lang="en-US" sz="4000" dirty="0">
                <a:solidFill>
                  <a:srgbClr val="4F6228"/>
                </a:solidFill>
              </a:rPr>
              <a:t> Data Types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45803" y="869329"/>
            <a:ext cx="9122198" cy="59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chemeClr val="accent6"/>
                </a:solidFill>
              </a:rPr>
              <a:t>Kind of data</a:t>
            </a:r>
            <a:r>
              <a:rPr lang="en-US" sz="3000" dirty="0">
                <a:solidFill>
                  <a:schemeClr val="accent6"/>
                </a:solidFill>
              </a:rPr>
              <a:t>:</a:t>
            </a:r>
            <a:r>
              <a:rPr lang="en-US" sz="3000" dirty="0"/>
              <a:t> Real numbers (could have fractional part)</a:t>
            </a:r>
            <a:br>
              <a:rPr lang="en-US" sz="3000" dirty="0"/>
            </a:br>
            <a:endParaRPr lang="en-US" sz="3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000" u="sng" dirty="0">
                <a:solidFill>
                  <a:srgbClr val="F79646"/>
                </a:solidFill>
              </a:rPr>
              <a:t>Inner representation</a:t>
            </a:r>
            <a:r>
              <a:rPr lang="en-US" sz="3000" dirty="0">
                <a:solidFill>
                  <a:srgbClr val="F79646"/>
                </a:solidFill>
              </a:rPr>
              <a:t>: </a:t>
            </a:r>
            <a:endParaRPr lang="he-IL" sz="3000" dirty="0">
              <a:solidFill>
                <a:srgbClr val="F7964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000" dirty="0">
                <a:latin typeface="Courier New"/>
                <a:cs typeface="Courier New"/>
              </a:rPr>
              <a:t>double</a:t>
            </a:r>
            <a:r>
              <a:rPr lang="en-US" sz="3000" dirty="0"/>
              <a:t> – Each data uses 8 bytes (64 bits)</a:t>
            </a:r>
            <a:br>
              <a:rPr lang="en-US" sz="3000" dirty="0"/>
            </a:br>
            <a:r>
              <a:rPr lang="en-US" sz="3000" dirty="0">
                <a:latin typeface="Courier New"/>
                <a:cs typeface="Courier New"/>
              </a:rPr>
              <a:t>float</a:t>
            </a:r>
            <a:r>
              <a:rPr lang="en-US" sz="3000" dirty="0"/>
              <a:t> – Each data uses 4 bytes (32 bits)</a:t>
            </a:r>
          </a:p>
        </p:txBody>
      </p:sp>
    </p:spTree>
    <p:extLst>
      <p:ext uri="{BB962C8B-B14F-4D97-AF65-F5344CB8AC3E}">
        <p14:creationId xmlns:p14="http://schemas.microsoft.com/office/powerpoint/2010/main" val="135384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1629" y="419101"/>
            <a:ext cx="1402191" cy="489844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61629" y="423587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56828" y="935739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6828" y="2116097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6828" y="13415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28" y="29879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828" y="4332653"/>
            <a:ext cx="40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1629" y="4493404"/>
            <a:ext cx="140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  <a:br>
              <a:rPr lang="is-IS" sz="1000" b="1" dirty="0"/>
            </a:br>
            <a:r>
              <a:rPr lang="is-IS" sz="1000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00" y="736601"/>
            <a:ext cx="368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main(){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x;</a:t>
            </a:r>
          </a:p>
          <a:p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	double </a:t>
            </a:r>
            <a:r>
              <a:rPr lang="en-US" b="1" dirty="0">
                <a:latin typeface="Courier New"/>
                <a:cs typeface="Courier New"/>
              </a:rPr>
              <a:t>y;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0;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9951" y="5342960"/>
            <a:ext cx="12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61629" y="997639"/>
            <a:ext cx="1402191" cy="11168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61629" y="2114670"/>
            <a:ext cx="1402191" cy="22179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09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Microsoft Macintosh PowerPoint</Application>
  <PresentationFormat>Widescreen</PresentationFormat>
  <Paragraphs>423</Paragraphs>
  <Slides>40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Area of a Circle</vt:lpstr>
      <vt:lpstr>Area of a Circle</vt:lpstr>
      <vt:lpstr>Area of a Circle</vt:lpstr>
      <vt:lpstr>Area of a Circle</vt:lpstr>
      <vt:lpstr>Area of a Circle</vt:lpstr>
      <vt:lpstr>Area of a Circle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Guy-Ryan</dc:creator>
  <cp:lastModifiedBy>Jessie Guy-Ryan</cp:lastModifiedBy>
  <cp:revision>1</cp:revision>
  <dcterms:created xsi:type="dcterms:W3CDTF">2021-07-09T15:49:20Z</dcterms:created>
  <dcterms:modified xsi:type="dcterms:W3CDTF">2021-07-09T15:49:49Z</dcterms:modified>
</cp:coreProperties>
</file>