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13" r:id="rId2"/>
    <p:sldId id="514" r:id="rId3"/>
    <p:sldId id="500" r:id="rId4"/>
    <p:sldId id="512" r:id="rId5"/>
    <p:sldId id="511" r:id="rId6"/>
    <p:sldId id="695" r:id="rId7"/>
    <p:sldId id="697" r:id="rId8"/>
    <p:sldId id="515" r:id="rId9"/>
    <p:sldId id="501" r:id="rId10"/>
    <p:sldId id="524" r:id="rId11"/>
    <p:sldId id="523" r:id="rId12"/>
    <p:sldId id="522" r:id="rId13"/>
    <p:sldId id="520" r:id="rId14"/>
    <p:sldId id="517" r:id="rId15"/>
    <p:sldId id="553" r:id="rId16"/>
    <p:sldId id="557" r:id="rId17"/>
    <p:sldId id="556" r:id="rId18"/>
    <p:sldId id="555" r:id="rId19"/>
    <p:sldId id="518" r:id="rId20"/>
    <p:sldId id="698" r:id="rId21"/>
    <p:sldId id="699" r:id="rId22"/>
    <p:sldId id="700" r:id="rId23"/>
    <p:sldId id="701" r:id="rId24"/>
    <p:sldId id="527" r:id="rId25"/>
    <p:sldId id="533" r:id="rId26"/>
    <p:sldId id="532" r:id="rId27"/>
    <p:sldId id="531" r:id="rId28"/>
    <p:sldId id="530" r:id="rId29"/>
    <p:sldId id="529" r:id="rId30"/>
    <p:sldId id="525" r:id="rId31"/>
    <p:sldId id="536" r:id="rId32"/>
    <p:sldId id="537" r:id="rId33"/>
    <p:sldId id="542" r:id="rId34"/>
    <p:sldId id="690" r:id="rId35"/>
    <p:sldId id="541" r:id="rId36"/>
    <p:sldId id="540" r:id="rId37"/>
    <p:sldId id="538" r:id="rId38"/>
    <p:sldId id="543" r:id="rId39"/>
    <p:sldId id="535" r:id="rId40"/>
    <p:sldId id="544" r:id="rId41"/>
    <p:sldId id="545" r:id="rId42"/>
    <p:sldId id="702" r:id="rId43"/>
    <p:sldId id="703" r:id="rId44"/>
    <p:sldId id="547" r:id="rId45"/>
    <p:sldId id="552" r:id="rId46"/>
    <p:sldId id="551" r:id="rId47"/>
    <p:sldId id="550" r:id="rId48"/>
    <p:sldId id="549" r:id="rId49"/>
    <p:sldId id="548" r:id="rId50"/>
    <p:sldId id="546" r:id="rId51"/>
    <p:sldId id="554" r:id="rId52"/>
    <p:sldId id="566" r:id="rId53"/>
    <p:sldId id="565" r:id="rId54"/>
    <p:sldId id="564" r:id="rId55"/>
    <p:sldId id="567" r:id="rId56"/>
    <p:sldId id="570" r:id="rId57"/>
    <p:sldId id="571" r:id="rId58"/>
    <p:sldId id="569" r:id="rId59"/>
    <p:sldId id="578" r:id="rId60"/>
    <p:sldId id="579" r:id="rId61"/>
    <p:sldId id="572" r:id="rId62"/>
    <p:sldId id="577" r:id="rId63"/>
    <p:sldId id="576" r:id="rId64"/>
    <p:sldId id="580" r:id="rId65"/>
    <p:sldId id="575" r:id="rId66"/>
    <p:sldId id="581" r:id="rId67"/>
    <p:sldId id="574" r:id="rId68"/>
    <p:sldId id="582" r:id="rId69"/>
    <p:sldId id="573" r:id="rId70"/>
    <p:sldId id="583" r:id="rId71"/>
    <p:sldId id="584" r:id="rId72"/>
    <p:sldId id="592" r:id="rId73"/>
    <p:sldId id="593" r:id="rId74"/>
    <p:sldId id="590" r:id="rId75"/>
    <p:sldId id="704" r:id="rId76"/>
    <p:sldId id="588" r:id="rId77"/>
    <p:sldId id="587" r:id="rId78"/>
    <p:sldId id="586" r:id="rId79"/>
    <p:sldId id="585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1A5F-329E-0D43-8F85-2632C2D94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772A8-B60C-784A-937C-0D4F8DF5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234D-15ED-CF47-B04F-5E59A274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5CE1-2B39-3D4D-B2D3-82B58E68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1225-CC46-1744-A3D5-4926B96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DAF4-13B7-BA44-A2DE-76DE1C91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7FD14-55A8-1849-B594-333ECF6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5BB3-B207-E447-B31E-EBCFA944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6404-6D87-C640-8A0E-E6EC3B32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213E-881C-9848-AD28-82F91D3B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A704E-5D78-0B4E-ABE3-FC7C2FBE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CB7DC-0EAA-D54A-B3DE-5D290EC6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0EA4-8F88-7941-B31D-0BDDD45E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70F1-12A9-874C-BD01-179BB887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6DB6-6FDF-7D41-9BDB-471F5A32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3361-C730-8840-B6DB-8D4330D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E18B-2B3B-1146-8E34-91F9D01E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671E-B67A-6041-9F23-20DBDC8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5DB1-9A2C-804A-9942-535A9BC3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343C-1523-3344-BB74-20C18695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9CA9-BFB0-3D4B-AEFC-968A6A80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6A5EE-8422-F942-8002-5A805E52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340F1-E9D8-1445-B1C4-45500736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2C4A-FBD2-0F42-B25E-4F911BB6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544A-D867-6B4C-803C-EE46C57D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A6A2-08F9-9D4B-8C3B-ABE14E6D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4A09-6915-174E-9BEF-30DD0C83D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FA07-00AC-6C42-8F45-0AD1B249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7F19-32E0-914E-B82A-B16590E8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2D1D-C012-B444-BA9E-0B6D447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A88C-B5F7-C943-AC93-8C9B6349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C2E1-4F06-9B49-980C-4610C69B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979C-8BBA-2F4E-B4F3-BE057A2B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0369F-1F2C-DF45-AD87-5EE9E818B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A9EDF-C3A8-B048-AC78-F163D7428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5649B-0E5D-0C47-9E28-984E1DCE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19708-4E7E-CF42-BB31-834033E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06D5-9559-CB4B-BA9A-DADB98CA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4397D-5836-064B-A6ED-8475684F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AFD9-3875-F246-BECE-BE816739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85DE8-8D52-314D-A0A7-AF754453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639C5-DCD2-6B47-BE65-D3B4DDDA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B574B-5FFF-CD46-8FD3-F4A95F78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1BAD4-FB87-974C-83FC-FEA78347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279D6-ACA7-4C43-B87E-566093C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A2211-A121-3A41-87B4-89F6C433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E07F-7047-EC4F-8C51-AE41D576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3120-D4CD-3441-940F-2B76C9AB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56F9-F869-6F46-B8B4-4883D4EE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D2AF-AF30-3D44-AA41-988108E8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D3A2-39BC-9A45-B4A6-99F3AEF1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CF9E-9211-D24F-B79A-FECF41B1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5312-2DC4-E044-BCDB-83457185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D8EA4-AEFF-5E4C-AEC0-E611173F3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FB6A5-8D78-F144-9C95-CCD55E37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CB17C-4F1E-C54F-A3BF-0DBE2DB7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0831-4A56-0645-AF79-AF36767C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5F17D-6B77-0E49-B2EA-FB02B39D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6729D-D9C6-C142-A175-0512CE0D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3759-D3B9-B34F-B5F7-CB927438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F255-3FC7-BD48-8DD1-CFEA58333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937C-4BE3-3F4C-AA02-F4AF3BB4BAEB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8E9-C3EA-7446-8D42-ACA0267A1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8747-0A50-2F46-B40F-96162236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0182-C9A5-6746-8E73-F26712A4B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18621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6902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17477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1218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700" y="119379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261759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6902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17477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1218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700" y="119379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00300" y="1059933"/>
            <a:ext cx="1536700" cy="369332"/>
            <a:chOff x="736600" y="1009133"/>
            <a:chExt cx="1536700" cy="369332"/>
          </a:xfrm>
        </p:grpSpPr>
        <p:cxnSp>
          <p:nvCxnSpPr>
            <p:cNvPr id="8" name="Straight Arrow Connector 7" title="ASCII Value"/>
            <p:cNvCxnSpPr/>
            <p:nvPr/>
          </p:nvCxnSpPr>
          <p:spPr>
            <a:xfrm>
              <a:off x="736600" y="1371600"/>
              <a:ext cx="1333500" cy="0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6600" y="1009133"/>
              <a:ext cx="15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64A2"/>
                  </a:solidFill>
                </a:rPr>
                <a:t>ASCII Value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49700" y="119379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229592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6902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17477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1218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700" y="119379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00300" y="1059933"/>
            <a:ext cx="1536700" cy="369332"/>
            <a:chOff x="736600" y="1009133"/>
            <a:chExt cx="1536700" cy="369332"/>
          </a:xfrm>
        </p:grpSpPr>
        <p:cxnSp>
          <p:nvCxnSpPr>
            <p:cNvPr id="8" name="Straight Arrow Connector 7" title="ASCII Value"/>
            <p:cNvCxnSpPr/>
            <p:nvPr/>
          </p:nvCxnSpPr>
          <p:spPr>
            <a:xfrm>
              <a:off x="736600" y="1371600"/>
              <a:ext cx="1333500" cy="0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6600" y="1009133"/>
              <a:ext cx="15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64A2"/>
                  </a:solidFill>
                </a:rPr>
                <a:t>ASCII Value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49700" y="119379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0700" y="213285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(97)</a:t>
            </a:r>
            <a:r>
              <a:rPr lang="en-US" baseline="-25000" dirty="0"/>
              <a:t>10</a:t>
            </a:r>
            <a:r>
              <a:rPr lang="en-US" dirty="0"/>
              <a:t> = (01100001)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70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01100001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6902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17477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1218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700" y="119379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00300" y="1059933"/>
            <a:ext cx="1536700" cy="369332"/>
            <a:chOff x="736600" y="1009133"/>
            <a:chExt cx="1536700" cy="369332"/>
          </a:xfrm>
        </p:grpSpPr>
        <p:cxnSp>
          <p:nvCxnSpPr>
            <p:cNvPr id="8" name="Straight Arrow Connector 7" title="ASCII Value"/>
            <p:cNvCxnSpPr/>
            <p:nvPr/>
          </p:nvCxnSpPr>
          <p:spPr>
            <a:xfrm>
              <a:off x="736600" y="1371600"/>
              <a:ext cx="1333500" cy="0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6600" y="1009133"/>
              <a:ext cx="15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64A2"/>
                  </a:solidFill>
                </a:rPr>
                <a:t>ASCII Value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49700" y="119379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0700" y="213285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(97)</a:t>
            </a:r>
            <a:r>
              <a:rPr lang="en-US" baseline="-25000" dirty="0"/>
              <a:t>10</a:t>
            </a:r>
            <a:r>
              <a:rPr lang="en-US" dirty="0"/>
              <a:t> = (01100001)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436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What’s My ASCII Value?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single character, and prints it’s ASCII value.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What’s My ASCII Value?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single character, and prints it’s ASCII value.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2131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a character:</a:t>
            </a:r>
          </a:p>
          <a:p>
            <a:endParaRPr lang="en-US" sz="3200" i="1" dirty="0"/>
          </a:p>
          <a:p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99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What’s My ASCII Value?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single character, and prints it’s ASCII value.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2131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a character:</a:t>
            </a:r>
          </a:p>
          <a:p>
            <a:r>
              <a:rPr lang="en-US" sz="3200" i="1" dirty="0"/>
              <a:t>T</a:t>
            </a:r>
          </a:p>
          <a:p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50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What’s My ASCII Value?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single character, and prints it’s ASCII value.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2131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a character:</a:t>
            </a:r>
          </a:p>
          <a:p>
            <a:r>
              <a:rPr lang="en-US" sz="3200" i="1" dirty="0"/>
              <a:t>T</a:t>
            </a:r>
          </a:p>
          <a:p>
            <a:r>
              <a:rPr lang="en-US" sz="3200" dirty="0">
                <a:solidFill>
                  <a:srgbClr val="4F81BD"/>
                </a:solidFill>
              </a:rPr>
              <a:t>The ASCII value of T is 84 </a:t>
            </a:r>
          </a:p>
        </p:txBody>
      </p:sp>
    </p:spTree>
    <p:extLst>
      <p:ext uri="{BB962C8B-B14F-4D97-AF65-F5344CB8AC3E}">
        <p14:creationId xmlns:p14="http://schemas.microsoft.com/office/powerpoint/2010/main" val="353214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996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05883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08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a;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0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a;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30500" y="1917700"/>
            <a:ext cx="1143000" cy="482600"/>
            <a:chOff x="1206500" y="3568700"/>
            <a:chExt cx="1143000" cy="482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206500" y="3568700"/>
              <a:ext cx="1143000" cy="482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206500" y="3568700"/>
              <a:ext cx="1143000" cy="482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04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5914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483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’a’;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’a’;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99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’a’;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US" b="1" dirty="0">
                <a:latin typeface="Courier New"/>
                <a:cs typeface="Courier New"/>
              </a:rPr>
              <a:t>b’&lt;&lt;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36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’a’;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US" b="1" dirty="0">
                <a:latin typeface="Courier New"/>
                <a:cs typeface="Courier New"/>
              </a:rPr>
              <a:t>b’&lt;&lt;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”a”;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89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’a’;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US" b="1" dirty="0">
                <a:latin typeface="Courier New"/>
                <a:cs typeface="Courier New"/>
              </a:rPr>
              <a:t>b’&lt;&lt;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”a”;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30500" y="3568700"/>
            <a:ext cx="1143000" cy="482600"/>
            <a:chOff x="1206500" y="3568700"/>
            <a:chExt cx="1143000" cy="482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206500" y="3568700"/>
              <a:ext cx="1143000" cy="482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206500" y="3568700"/>
              <a:ext cx="1143000" cy="482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2575892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95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Escape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912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Escape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931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Escape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11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Escape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262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Escape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&lt;&lt;”</a:t>
            </a:r>
            <a:r>
              <a:rPr lang="en-US" b="1" dirty="0" err="1">
                <a:latin typeface="Courier New"/>
                <a:cs typeface="Courier New"/>
              </a:rPr>
              <a:t>abc</a:t>
            </a:r>
            <a:r>
              <a:rPr lang="en-US" b="1" dirty="0">
                <a:latin typeface="Courier New"/>
                <a:cs typeface="Courier New"/>
              </a:rPr>
              <a:t>”&lt;&lt;’\n’;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720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Escape Characters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 = 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&lt;&lt;”</a:t>
            </a:r>
            <a:r>
              <a:rPr lang="en-US" b="1" dirty="0" err="1">
                <a:latin typeface="Courier New"/>
                <a:cs typeface="Courier New"/>
              </a:rPr>
              <a:t>abc</a:t>
            </a:r>
            <a:r>
              <a:rPr lang="en-US" b="1" dirty="0">
                <a:latin typeface="Courier New"/>
                <a:cs typeface="Courier New"/>
              </a:rPr>
              <a:t>”&lt;&lt;’\n’;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&lt;&lt;”</a:t>
            </a:r>
            <a:r>
              <a:rPr lang="en-US" b="1" dirty="0" err="1">
                <a:latin typeface="Courier New"/>
                <a:cs typeface="Courier New"/>
              </a:rPr>
              <a:t>abc</a:t>
            </a:r>
            <a:r>
              <a:rPr lang="en-US" b="1" dirty="0">
                <a:latin typeface="Courier New"/>
                <a:cs typeface="Courier New"/>
              </a:rPr>
              <a:t>\n”;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168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21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‘\n’, ‘\t’, ‘\\’, …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7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‘\n’, ‘\t’, ‘\\’,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‘\n’, ‘\t’, ‘\\’,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2311435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66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86400" y="3594100"/>
            <a:ext cx="495300" cy="199390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045700" y="571500"/>
            <a:ext cx="495300" cy="525780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584200"/>
            <a:ext cx="495300" cy="525780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3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Arithmetic Operators for </a:t>
            </a:r>
            <a:r>
              <a:rPr lang="en-US" sz="36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endParaRPr lang="en-US" sz="3900" dirty="0">
              <a:solidFill>
                <a:srgbClr val="4F62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>
                <a:latin typeface="Courier New"/>
                <a:cs typeface="Courier New"/>
              </a:rPr>
              <a:t>ch1, ch2;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ch1 = ’a’;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60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Arithmetic Operators for </a:t>
            </a:r>
            <a:r>
              <a:rPr lang="en-US" sz="36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endParaRPr lang="en-US" sz="3900" dirty="0">
              <a:solidFill>
                <a:srgbClr val="4F62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>
                <a:latin typeface="Courier New"/>
                <a:cs typeface="Courier New"/>
              </a:rPr>
              <a:t>ch1, ch2;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ch1 = ’a’;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ch2 = ’a’ + 1;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073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Arithmetic Operators for </a:t>
            </a:r>
            <a:r>
              <a:rPr lang="en-US" sz="36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endParaRPr lang="en-US" sz="3900" dirty="0">
              <a:solidFill>
                <a:srgbClr val="4F62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>
                <a:latin typeface="Courier New"/>
                <a:cs typeface="Courier New"/>
              </a:rPr>
              <a:t>ch1, ch2;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ch1 = ’a’;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ch2 = ’a’ + 1;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&lt;&lt;ch2&lt;&lt;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059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Arithmetic Operators for </a:t>
            </a:r>
            <a:r>
              <a:rPr lang="en-US" sz="36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endParaRPr lang="en-US" sz="3900" dirty="0">
              <a:solidFill>
                <a:srgbClr val="4F62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>
                <a:latin typeface="Courier New"/>
                <a:cs typeface="Courier New"/>
              </a:rPr>
              <a:t>ch1, ch2;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ch1 = ’a’;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ch2 = ’a’ + 1;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&lt;&lt;ch2&lt;&lt;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&lt;&lt;’a’ + 1&lt;&lt;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799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>
                <a:solidFill>
                  <a:srgbClr val="4F6228"/>
                </a:solidFill>
              </a:rPr>
              <a:t>Arithmetic Operators for </a:t>
            </a:r>
            <a:r>
              <a:rPr lang="en-US" sz="36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endParaRPr lang="en-US" sz="3900" dirty="0">
              <a:solidFill>
                <a:srgbClr val="4F62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char </a:t>
            </a:r>
            <a:r>
              <a:rPr lang="en-US" b="1" dirty="0">
                <a:latin typeface="Courier New"/>
                <a:cs typeface="Courier New"/>
              </a:rPr>
              <a:t>ch1, ch2;</a:t>
            </a:r>
          </a:p>
          <a:p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ch1 = ’a’;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ch2 = ’a’ + 1;</a:t>
            </a:r>
          </a:p>
          <a:p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&lt;&lt;ch2&lt;&lt;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&lt;&lt;’a’ + 1&lt;&lt;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)(’a’ + 1)&lt;&lt;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588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‘\n’, ‘\t’, ‘\\’,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752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1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  <a:p>
            <a:r>
              <a:rPr lang="en-US" dirty="0"/>
              <a:t>The characters are mapped to numbers by the ASCII table, which are then represented in binary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‘a’, ‘B’, ‘3’, ‘$’, ‘\n’, ‘\t’, ‘\\’,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=</a:t>
            </a:r>
          </a:p>
        </p:txBody>
      </p:sp>
    </p:spTree>
    <p:extLst>
      <p:ext uri="{BB962C8B-B14F-4D97-AF65-F5344CB8AC3E}">
        <p14:creationId xmlns:p14="http://schemas.microsoft.com/office/powerpoint/2010/main" val="429669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Convert to UPPER CASE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lower case letter, and prints it’s corresponding upper case letter.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79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Convert to UPPER CASE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lower case letter, and prints it’s corresponding upper case letter.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2131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a lower case letter:</a:t>
            </a:r>
          </a:p>
          <a:p>
            <a:endParaRPr lang="en-US" sz="3200" i="1" dirty="0"/>
          </a:p>
          <a:p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466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Convert to UPPER CASE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lower case letter, and prints it’s corresponding upper case letter.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2131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a lower case letter:</a:t>
            </a:r>
          </a:p>
          <a:p>
            <a:r>
              <a:rPr lang="en-US" sz="3200" i="1" dirty="0"/>
              <a:t>t</a:t>
            </a:r>
          </a:p>
          <a:p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511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Convert to UPPER CASE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426102"/>
            <a:ext cx="8229600" cy="1964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a program that reads from the user a lower case letter, and prints it’s corresponding upper case letter.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2131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a lower case letter:</a:t>
            </a:r>
          </a:p>
          <a:p>
            <a:r>
              <a:rPr lang="en-US" sz="3200" i="1" dirty="0"/>
              <a:t>t</a:t>
            </a:r>
          </a:p>
          <a:p>
            <a:r>
              <a:rPr lang="en-US" sz="3200" dirty="0">
                <a:solidFill>
                  <a:srgbClr val="4F81BD"/>
                </a:solidFill>
              </a:rPr>
              <a:t>The upper case of t is T </a:t>
            </a:r>
          </a:p>
        </p:txBody>
      </p:sp>
    </p:spTree>
    <p:extLst>
      <p:ext uri="{BB962C8B-B14F-4D97-AF65-F5344CB8AC3E}">
        <p14:creationId xmlns:p14="http://schemas.microsoft.com/office/powerpoint/2010/main" val="1746641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86400" y="3594100"/>
            <a:ext cx="495300" cy="199390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045700" y="571500"/>
            <a:ext cx="495300" cy="525780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584200"/>
            <a:ext cx="495300" cy="5257800"/>
          </a:xfrm>
          <a:prstGeom prst="ellipse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9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7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  <p:sp>
        <p:nvSpPr>
          <p:cNvPr id="7" name="Right Bracket 6"/>
          <p:cNvSpPr/>
          <p:nvPr/>
        </p:nvSpPr>
        <p:spPr>
          <a:xfrm>
            <a:off x="10337800" y="622300"/>
            <a:ext cx="152400" cy="3949700"/>
          </a:xfrm>
          <a:prstGeom prst="rightBracket">
            <a:avLst/>
          </a:prstGeom>
          <a:ln w="5715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47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  <p:sp>
        <p:nvSpPr>
          <p:cNvPr id="7" name="Right Bracket 6"/>
          <p:cNvSpPr/>
          <p:nvPr/>
        </p:nvSpPr>
        <p:spPr>
          <a:xfrm>
            <a:off x="10337800" y="622300"/>
            <a:ext cx="152400" cy="3949700"/>
          </a:xfrm>
          <a:prstGeom prst="rightBracket">
            <a:avLst/>
          </a:prstGeom>
          <a:ln w="5715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8051800" y="622300"/>
            <a:ext cx="152400" cy="3949700"/>
          </a:xfrm>
          <a:prstGeom prst="rightBracket">
            <a:avLst/>
          </a:prstGeom>
          <a:ln w="5715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4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24465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1629" y="6902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1218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700" y="119379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1672881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682525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50797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29251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3942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8602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br>
              <a:rPr lang="en-US" u="sng" dirty="0">
                <a:solidFill>
                  <a:srgbClr val="F79646"/>
                </a:solidFill>
              </a:rPr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48251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Sequence of characters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46054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Sequence of characters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13694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Sequence of characters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”</a:t>
            </a:r>
            <a:r>
              <a:rPr lang="en-US" dirty="0" err="1"/>
              <a:t>abc</a:t>
            </a:r>
            <a:r>
              <a:rPr lang="en-US" dirty="0"/>
              <a:t>”, ”This is a string\n”, …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49112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Sequence of characters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”</a:t>
            </a:r>
            <a:r>
              <a:rPr lang="en-US" dirty="0" err="1"/>
              <a:t>abc</a:t>
            </a:r>
            <a:r>
              <a:rPr lang="en-US" dirty="0"/>
              <a:t>”, ”This is a string\n”,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1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6902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17477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31218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700" y="119379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3629539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string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Note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 is not a C++ built-in type. To use it you need to have: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latin typeface="Courier New"/>
                <a:cs typeface="Courier New"/>
              </a:rPr>
              <a:t>&lt;string&gt;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 </a:t>
            </a:r>
            <a:br>
              <a:rPr lang="en-US" u="sng" dirty="0">
                <a:solidFill>
                  <a:schemeClr val="accent6"/>
                </a:solidFill>
              </a:rPr>
            </a:b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Strings/Text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Sequence of characters</a:t>
            </a:r>
            <a:endParaRPr lang="he-IL" dirty="0">
              <a:solidFill>
                <a:srgbClr val="F79646"/>
              </a:solidFill>
            </a:endParaRPr>
          </a:p>
          <a:p>
            <a:pPr marL="0" indent="0">
              <a:buNone/>
            </a:pPr>
            <a:br>
              <a:rPr lang="en-US" u="sng" dirty="0">
                <a:solidFill>
                  <a:srgbClr val="F79646"/>
                </a:solidFill>
              </a:rPr>
            </a:b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r>
              <a:rPr lang="en-US" dirty="0"/>
              <a:t>”</a:t>
            </a:r>
            <a:r>
              <a:rPr lang="en-US" dirty="0" err="1"/>
              <a:t>abc</a:t>
            </a:r>
            <a:r>
              <a:rPr lang="en-US" dirty="0"/>
              <a:t>”, ”This is a string\n”, …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=</a:t>
            </a:r>
          </a:p>
        </p:txBody>
      </p:sp>
    </p:spTree>
    <p:extLst>
      <p:ext uri="{BB962C8B-B14F-4D97-AF65-F5344CB8AC3E}">
        <p14:creationId xmlns:p14="http://schemas.microsoft.com/office/powerpoint/2010/main" val="36587321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9976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1524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1277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lang="en-US" sz="2000" b="1" dirty="0">
                <a:latin typeface="Courier New"/>
                <a:cs typeface="Courier New"/>
              </a:rPr>
              <a:t> &lt;string&gt;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390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lang="en-US" sz="2000" b="1" dirty="0">
                <a:latin typeface="Courier New"/>
                <a:cs typeface="Courier New"/>
              </a:rPr>
              <a:t> &lt;string&gt;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string</a:t>
            </a:r>
            <a:r>
              <a:rPr lang="en-US" sz="2000" b="1" dirty="0">
                <a:latin typeface="Courier New"/>
                <a:cs typeface="Courier New"/>
              </a:rPr>
              <a:t> s;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104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lang="en-US" sz="2000" b="1" dirty="0">
                <a:latin typeface="Courier New"/>
                <a:cs typeface="Courier New"/>
              </a:rPr>
              <a:t> &lt;string&gt;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string</a:t>
            </a:r>
            <a:r>
              <a:rPr lang="en-US" sz="2000" b="1" dirty="0">
                <a:latin typeface="Courier New"/>
                <a:cs typeface="Courier New"/>
              </a:rPr>
              <a:t> s;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s = ”Hello”;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9368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lang="en-US" sz="2000" b="1" dirty="0">
                <a:latin typeface="Courier New"/>
                <a:cs typeface="Courier New"/>
              </a:rPr>
              <a:t> &lt;string&gt;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string</a:t>
            </a:r>
            <a:r>
              <a:rPr lang="en-US" sz="2000" b="1" dirty="0">
                <a:latin typeface="Courier New"/>
                <a:cs typeface="Courier New"/>
              </a:rPr>
              <a:t> s;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s = ”Hello”;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&lt;&lt;s&lt;&lt;</a:t>
            </a:r>
            <a:r>
              <a:rPr lang="en-US" sz="2000" b="1" dirty="0" err="1">
                <a:latin typeface="Courier New"/>
                <a:cs typeface="Courier New"/>
              </a:rPr>
              <a:t>endl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0649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lang="en-US" sz="2000" b="1" dirty="0">
                <a:latin typeface="Courier New"/>
                <a:cs typeface="Courier New"/>
              </a:rPr>
              <a:t> &lt;string&gt;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string</a:t>
            </a:r>
            <a:r>
              <a:rPr lang="en-US" sz="2000" b="1" dirty="0">
                <a:latin typeface="Courier New"/>
                <a:cs typeface="Courier New"/>
              </a:rPr>
              <a:t> s;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s = ”Hello”;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&lt;&lt;s&lt;&lt;</a:t>
            </a:r>
            <a:r>
              <a:rPr lang="en-US" sz="2000" b="1" dirty="0" err="1">
                <a:latin typeface="Courier New"/>
                <a:cs typeface="Courier New"/>
              </a:rPr>
              <a:t>endl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&lt;&lt;s + ” world”&lt;&lt;</a:t>
            </a:r>
            <a:r>
              <a:rPr lang="en-US" sz="2000" b="1" dirty="0" err="1">
                <a:latin typeface="Courier New"/>
                <a:cs typeface="Courier New"/>
              </a:rPr>
              <a:t>endl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2176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25401"/>
            <a:ext cx="4953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iostream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#include</a:t>
            </a:r>
            <a:r>
              <a:rPr lang="en-US" sz="2000" b="1" dirty="0">
                <a:latin typeface="Courier New"/>
                <a:cs typeface="Courier New"/>
              </a:rPr>
              <a:t> &lt;string&gt;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using namespace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main(){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x;</a:t>
            </a:r>
          </a:p>
          <a:p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sz="2000" b="1" dirty="0">
                <a:latin typeface="Courier New"/>
                <a:cs typeface="Courier New"/>
              </a:rPr>
              <a:t>y;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string</a:t>
            </a:r>
            <a:r>
              <a:rPr lang="en-US" sz="2000" b="1" dirty="0">
                <a:latin typeface="Courier New"/>
                <a:cs typeface="Courier New"/>
              </a:rPr>
              <a:t> s;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x = 5;</a:t>
            </a:r>
          </a:p>
          <a:p>
            <a:r>
              <a:rPr lang="en-US" sz="2000" b="1" dirty="0">
                <a:latin typeface="Courier New"/>
                <a:cs typeface="Courier New"/>
              </a:rPr>
              <a:t>	y = 7.3;</a:t>
            </a:r>
          </a:p>
          <a:p>
            <a:r>
              <a:rPr lang="en-US" sz="2000" b="1" dirty="0">
                <a:latin typeface="Courier New"/>
                <a:cs typeface="Courier New"/>
              </a:rPr>
              <a:t>	s = ”Hello”;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&lt;&lt;s&lt;&lt;</a:t>
            </a:r>
            <a:r>
              <a:rPr lang="en-US" sz="2000" b="1" dirty="0" err="1">
                <a:latin typeface="Courier New"/>
                <a:cs typeface="Courier New"/>
              </a:rPr>
              <a:t>endl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&lt;&lt;s + ” world”&lt;&lt;</a:t>
            </a:r>
            <a:r>
              <a:rPr lang="en-US" sz="2000" b="1" dirty="0" err="1">
                <a:latin typeface="Courier New"/>
                <a:cs typeface="Courier New"/>
              </a:rPr>
              <a:t>endl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s = s + ” world”;</a:t>
            </a: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latin typeface="Courier New"/>
                <a:cs typeface="Courier New"/>
              </a:rPr>
              <a:t>cout</a:t>
            </a:r>
            <a:r>
              <a:rPr lang="en-US" sz="2000" b="1" dirty="0">
                <a:latin typeface="Courier New"/>
                <a:cs typeface="Courier New"/>
              </a:rPr>
              <a:t>&lt;&lt;s&lt;&lt;</a:t>
            </a:r>
            <a:r>
              <a:rPr lang="en-US" sz="2000" b="1" dirty="0" err="1">
                <a:latin typeface="Courier New"/>
                <a:cs typeface="Courier New"/>
              </a:rPr>
              <a:t>endl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  <a:br>
              <a:rPr lang="en-US" sz="2000" b="1" dirty="0">
                <a:latin typeface="Courier New"/>
                <a:cs typeface="Courier New"/>
              </a:rPr>
            </a:b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0;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54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The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char</a:t>
            </a:r>
            <a:r>
              <a:rPr lang="en-US" sz="4000" dirty="0">
                <a:solidFill>
                  <a:srgbClr val="4F6228"/>
                </a:solidFill>
                <a:cs typeface="Courier New"/>
              </a:rPr>
              <a:t> </a:t>
            </a:r>
            <a:r>
              <a:rPr lang="en-US" sz="4000" dirty="0">
                <a:solidFill>
                  <a:srgbClr val="4F6228"/>
                </a:solidFill>
              </a:rPr>
              <a:t>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234895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Characters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data uses 1 byte (8 bits)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47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cii.jp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9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Microsoft Macintosh PowerPoint</Application>
  <PresentationFormat>Widescreen</PresentationFormat>
  <Paragraphs>742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Guy-Ryan</dc:creator>
  <cp:lastModifiedBy>Jessie Guy-Ryan</cp:lastModifiedBy>
  <cp:revision>1</cp:revision>
  <dcterms:created xsi:type="dcterms:W3CDTF">2021-07-09T15:51:40Z</dcterms:created>
  <dcterms:modified xsi:type="dcterms:W3CDTF">2021-07-09T15:51:59Z</dcterms:modified>
</cp:coreProperties>
</file>