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94" r:id="rId2"/>
    <p:sldId id="595" r:id="rId3"/>
    <p:sldId id="609" r:id="rId4"/>
    <p:sldId id="622" r:id="rId5"/>
    <p:sldId id="621" r:id="rId6"/>
    <p:sldId id="620" r:id="rId7"/>
    <p:sldId id="619" r:id="rId8"/>
    <p:sldId id="618" r:id="rId9"/>
    <p:sldId id="617" r:id="rId10"/>
    <p:sldId id="616" r:id="rId11"/>
    <p:sldId id="615" r:id="rId12"/>
    <p:sldId id="614" r:id="rId13"/>
    <p:sldId id="610" r:id="rId14"/>
    <p:sldId id="638" r:id="rId15"/>
    <p:sldId id="630" r:id="rId16"/>
    <p:sldId id="627" r:id="rId17"/>
    <p:sldId id="629" r:id="rId18"/>
    <p:sldId id="628" r:id="rId19"/>
    <p:sldId id="626" r:id="rId20"/>
    <p:sldId id="613" r:id="rId21"/>
    <p:sldId id="624" r:id="rId22"/>
    <p:sldId id="639" r:id="rId23"/>
    <p:sldId id="612" r:id="rId24"/>
    <p:sldId id="631" r:id="rId25"/>
    <p:sldId id="635" r:id="rId26"/>
    <p:sldId id="636" r:id="rId27"/>
    <p:sldId id="637" r:id="rId28"/>
    <p:sldId id="632" r:id="rId29"/>
    <p:sldId id="623" r:id="rId30"/>
    <p:sldId id="640" r:id="rId31"/>
    <p:sldId id="611" r:id="rId32"/>
    <p:sldId id="633" r:id="rId33"/>
    <p:sldId id="642" r:id="rId34"/>
    <p:sldId id="641" r:id="rId35"/>
    <p:sldId id="634" r:id="rId36"/>
    <p:sldId id="625" r:id="rId37"/>
    <p:sldId id="643" r:id="rId38"/>
    <p:sldId id="644" r:id="rId39"/>
    <p:sldId id="647" r:id="rId40"/>
    <p:sldId id="648" r:id="rId41"/>
    <p:sldId id="650" r:id="rId42"/>
    <p:sldId id="652" r:id="rId43"/>
    <p:sldId id="663" r:id="rId44"/>
    <p:sldId id="653" r:id="rId45"/>
    <p:sldId id="654" r:id="rId46"/>
    <p:sldId id="649" r:id="rId47"/>
    <p:sldId id="657" r:id="rId48"/>
    <p:sldId id="656" r:id="rId49"/>
    <p:sldId id="658" r:id="rId50"/>
    <p:sldId id="659" r:id="rId51"/>
    <p:sldId id="660" r:id="rId52"/>
    <p:sldId id="661" r:id="rId53"/>
    <p:sldId id="655" r:id="rId54"/>
    <p:sldId id="662" r:id="rId55"/>
    <p:sldId id="64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33F4-D939-9F45-A64A-73D621F90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7DB0D-CAFE-2046-898E-CA9F6004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3885D-65C3-3846-B1D3-7824EF0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87A3-5DCC-4640-88F0-32135329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E2BD-75A7-D349-9332-5D0E4DCB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3856-B160-A741-82B7-042D81B8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EFAAA-ED1A-7B44-B3A7-65FD094A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793C-DF2C-8B4E-9628-16A149FC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5F8F-707B-724D-9349-B23F3477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FC8A-4E90-4E46-977B-CB82F16D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14590-A475-214E-AC50-C93E32969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93978-C3D0-624D-A9EF-569A71209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3A36-52EF-164E-A26C-2780D79D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CF82-4FE1-514F-9ECA-F357CE7D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535B-3915-C34B-8B7C-73F0C9E6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8284-A2B2-ED4D-9677-FB24F0CB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B491-5732-EB44-8D8A-5FC9CAA6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5159-43DA-FA47-AE41-03431555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F4EF-8449-F94E-9473-A4FFFDD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766B-2A6C-AB45-A131-C9A8D37B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9255-4B23-A440-AFF0-2CFA55B6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64E3D-FFFD-4849-946A-DDF74B588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F785-59A5-F648-BD66-634BA1CA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4EC3-5733-9040-9B1B-2A3228C3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1F4C-5E52-3C44-87CA-0B8613A9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5D08-07E4-CC45-8EB6-79F8937D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CA44-C2C6-5E4F-9BCD-065B2344D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69497-253F-8D49-857D-83632D0D2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30118-F32B-7B4F-81AB-890E32A1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C72FA-FA0E-4C4C-B3ED-2FF2A444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BB167-883B-2848-95BC-46A6958A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F524-D425-D944-8888-181CBAF9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ACC3-0AC9-3B45-A26D-DE57676F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067C9-601A-C94C-B8E6-DA494F8FC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9DA8-15CB-0444-83B7-69879221D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C1DA4-E6C7-F646-904E-13A817871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CD57A-9E26-3748-8607-CCE0C410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7D16A-995F-E74D-ACB5-D7F77D29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3212B-AC33-8040-BE4A-2FA017D4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3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32EF-732B-3149-81ED-95A43E64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C504B-8A16-F944-9B9D-6C029791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9704F-0E4C-B94F-856C-CA427031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B7DF2-ED54-3240-A459-A8F5359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3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F475C-3B56-D045-AF71-58F9E731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C9D58-7283-BC4B-8F85-B5BFCDA1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CDBB3-F09F-3746-A9CA-16478929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5673-5623-7D4C-AB21-59B7CABF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C53A-C9D3-CE4A-AC64-783A6126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D390-5CF2-8949-80E0-27484784E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708EC-16ED-EC40-A573-86DD738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A5FE8-DD46-F84B-AB3E-F9F0B877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0A524-FA92-7A42-9DEB-1C964B34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B520-5AA6-BC4E-901A-C9465A86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DB9F7-D536-474F-8C39-8DDA7AB44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49856-90D8-A147-810F-AF85C8D4E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8296C-C492-8F40-9893-BBCABBB0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22F6F-D0AC-B040-A584-2F7C1DB4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8C78-5597-B64C-9108-761303BD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3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CF92C-42C5-874F-B251-573D2889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4717-E3F7-A74F-AB88-CAC052E1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AE77-EFCC-C84F-B524-076CDF922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4790-D127-8542-9EEF-4CFD1263E2E1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AE25-CDEE-0341-8828-D6CC39E94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97C5-6988-E941-A5BD-FDEC59E0D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D3B4-C952-384E-AEEA-4B9C4454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847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981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true, false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3329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true, false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Boolean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029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14700" y="5588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228909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43400" y="287020"/>
          <a:ext cx="2057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</a:t>
                      </a:r>
                      <a:r>
                        <a:rPr lang="en-US" b="0" dirty="0"/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287020"/>
          <a:ext cx="2057400" cy="11252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5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14700" y="5588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89420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true, false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Boolean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24709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43400" y="287020"/>
          <a:ext cx="2057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</a:t>
                      </a:r>
                      <a:r>
                        <a:rPr lang="en-US" b="0" dirty="0"/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287020"/>
          <a:ext cx="2057400" cy="11252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5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14700" y="5588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Not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68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43400" y="287020"/>
          <a:ext cx="2057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</a:t>
                      </a:r>
                      <a:r>
                        <a:rPr lang="en-US" b="0" dirty="0"/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287020"/>
          <a:ext cx="2057400" cy="11252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5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14700" y="5588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Not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b1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83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43400" y="287020"/>
          <a:ext cx="2057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</a:t>
                      </a:r>
                      <a:r>
                        <a:rPr lang="en-US" b="0" dirty="0"/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287020"/>
          <a:ext cx="2057400" cy="11252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5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14700" y="5588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Not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b1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b2 = !b1;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516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43400" y="287020"/>
          <a:ext cx="2057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</a:t>
                      </a:r>
                      <a:r>
                        <a:rPr lang="en-US" b="0" dirty="0"/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287020"/>
          <a:ext cx="2057400" cy="11252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5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14700" y="5588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Not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b1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b2 = !b1;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b3 = !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cs typeface="Courier New"/>
              </a:rPr>
              <a:t>bool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048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true, false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Boolean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53194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14700" y="9525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6484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320040"/>
          <a:ext cx="30099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 </a:t>
                      </a:r>
                      <a:r>
                        <a:rPr lang="en-US" b="1" dirty="0"/>
                        <a:t>and</a:t>
                      </a:r>
                      <a:r>
                        <a:rPr lang="en-US" b="0" dirty="0"/>
                        <a:t> q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343400" y="294640"/>
          <a:ext cx="3009900" cy="187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14700" y="9525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69247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true, false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Boolean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!, &amp;&amp;</a:t>
            </a:r>
          </a:p>
        </p:txBody>
      </p:sp>
    </p:spTree>
    <p:extLst>
      <p:ext uri="{BB962C8B-B14F-4D97-AF65-F5344CB8AC3E}">
        <p14:creationId xmlns:p14="http://schemas.microsoft.com/office/powerpoint/2010/main" val="3710196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320040"/>
          <a:ext cx="30099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 </a:t>
                      </a:r>
                      <a:r>
                        <a:rPr lang="en-US" b="1" dirty="0"/>
                        <a:t>and</a:t>
                      </a:r>
                      <a:r>
                        <a:rPr lang="en-US" b="0" dirty="0"/>
                        <a:t> q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343400" y="294640"/>
          <a:ext cx="3009900" cy="187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14700" y="9525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635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320040"/>
          <a:ext cx="30099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 </a:t>
                      </a:r>
                      <a:r>
                        <a:rPr lang="en-US" b="1" dirty="0"/>
                        <a:t>and</a:t>
                      </a:r>
                      <a:r>
                        <a:rPr lang="en-US" b="0" dirty="0"/>
                        <a:t> q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343400" y="294640"/>
          <a:ext cx="3009900" cy="187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14700" y="9525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latin typeface="Courier New"/>
                <a:cs typeface="Courier New"/>
              </a:rPr>
              <a:t>b1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b2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61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320040"/>
          <a:ext cx="30099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 </a:t>
                      </a:r>
                      <a:r>
                        <a:rPr lang="en-US" b="1" dirty="0"/>
                        <a:t>and</a:t>
                      </a:r>
                      <a:r>
                        <a:rPr lang="en-US" b="0" dirty="0"/>
                        <a:t> q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343400" y="294640"/>
          <a:ext cx="3009900" cy="187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14700" y="9525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latin typeface="Courier New"/>
                <a:cs typeface="Courier New"/>
              </a:rPr>
              <a:t>b1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b2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b3 = b1 &amp;&amp; b2;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907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320040"/>
          <a:ext cx="30099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 </a:t>
                      </a:r>
                      <a:r>
                        <a:rPr lang="en-US" b="1" dirty="0"/>
                        <a:t>and</a:t>
                      </a:r>
                      <a:r>
                        <a:rPr lang="en-US" b="0" dirty="0"/>
                        <a:t> q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343400" y="294640"/>
          <a:ext cx="3009900" cy="187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14700" y="952500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latin typeface="Courier New"/>
                <a:cs typeface="Courier New"/>
              </a:rPr>
              <a:t>b1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b2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b3 = b1 &amp;&amp; b2;</a:t>
            </a:r>
          </a:p>
          <a:p>
            <a:r>
              <a:rPr lang="en-US" b="1" dirty="0">
                <a:latin typeface="Courier New"/>
                <a:cs typeface="Courier New"/>
              </a:rPr>
              <a:t>	b3 = b1 &amp;&amp; !b2;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51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true, false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Boolean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!, &amp;&amp;</a:t>
            </a:r>
          </a:p>
        </p:txBody>
      </p:sp>
    </p:spTree>
    <p:extLst>
      <p:ext uri="{BB962C8B-B14F-4D97-AF65-F5344CB8AC3E}">
        <p14:creationId xmlns:p14="http://schemas.microsoft.com/office/powerpoint/2010/main" val="2070568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14700" y="926812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6414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9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287020"/>
          <a:ext cx="30099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  <a:r>
                        <a:rPr lang="en-US" b="1" dirty="0"/>
                        <a:t> or </a:t>
                      </a:r>
                      <a:r>
                        <a:rPr lang="en-US" b="0" dirty="0"/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343400" y="287020"/>
          <a:ext cx="3009900" cy="187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14700" y="926812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14389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true, false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Boolean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!, &amp;&amp;, ||</a:t>
            </a:r>
          </a:p>
        </p:txBody>
      </p:sp>
    </p:spTree>
    <p:extLst>
      <p:ext uri="{BB962C8B-B14F-4D97-AF65-F5344CB8AC3E}">
        <p14:creationId xmlns:p14="http://schemas.microsoft.com/office/powerpoint/2010/main" val="422514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287020"/>
          <a:ext cx="30099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  <a:r>
                        <a:rPr lang="en-US" b="1" dirty="0"/>
                        <a:t> or </a:t>
                      </a:r>
                      <a:r>
                        <a:rPr lang="en-US" b="0" dirty="0"/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343400" y="287020"/>
          <a:ext cx="3009900" cy="187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14700" y="926812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b1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>
                <a:latin typeface="Courier New"/>
                <a:cs typeface="Courier New"/>
              </a:rPr>
              <a:t>	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029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287020"/>
          <a:ext cx="30099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  <a:r>
                        <a:rPr lang="en-US" b="1" dirty="0"/>
                        <a:t> or </a:t>
                      </a:r>
                      <a:r>
                        <a:rPr lang="en-US" b="0" dirty="0"/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343400" y="287020"/>
          <a:ext cx="3009900" cy="187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14700" y="926812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b1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b2 = b1 || !b1;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4543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287020"/>
          <a:ext cx="30099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  <a:r>
                        <a:rPr lang="en-US" b="1" dirty="0"/>
                        <a:t> or </a:t>
                      </a:r>
                      <a:r>
                        <a:rPr lang="en-US" b="0" dirty="0"/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343400" y="287020"/>
          <a:ext cx="3009900" cy="187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rgbClr r="0" g="0" b="0"/>
                      </a:solidFill>
                      <a:prstDash val="solid"/>
                    </a:lnL>
                    <a:lnR w="38100" cmpd="sng">
                      <a:solidFill>
                        <a:scrgbClr r="0" g="0" b="0"/>
                      </a:solidFill>
                      <a:prstDash val="solid"/>
                    </a:lnR>
                    <a:lnT w="38100" cmpd="sng">
                      <a:solidFill>
                        <a:scrgbClr r="0" g="0" b="0"/>
                      </a:solidFill>
                      <a:prstDash val="solid"/>
                    </a:lnT>
                    <a:lnB w="381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14700" y="926812"/>
            <a:ext cx="86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</a:rPr>
              <a:t>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641601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b1, b2, b3;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b1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b2 = b1 || !b1;</a:t>
            </a:r>
          </a:p>
          <a:p>
            <a:r>
              <a:rPr lang="en-US" b="1" dirty="0">
                <a:latin typeface="Courier New"/>
                <a:cs typeface="Courier New"/>
              </a:rPr>
              <a:t>	b3 = b2 &amp;&amp; (b1 ||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b="1" dirty="0">
                <a:latin typeface="Courier New"/>
                <a:cs typeface="Courier New"/>
              </a:rPr>
              <a:t>); 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886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true, false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Boolean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!, &amp;&amp;, ||</a:t>
            </a:r>
          </a:p>
        </p:txBody>
      </p:sp>
    </p:spTree>
    <p:extLst>
      <p:ext uri="{BB962C8B-B14F-4D97-AF65-F5344CB8AC3E}">
        <p14:creationId xmlns:p14="http://schemas.microsoft.com/office/powerpoint/2010/main" val="739026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cs typeface="Courier New"/>
              </a:rPr>
              <a:t>bool</a:t>
            </a:r>
            <a:endParaRPr lang="en-US" sz="2400" dirty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77963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cs typeface="Courier New"/>
              </a:rPr>
              <a:t>bool</a:t>
            </a:r>
            <a:endParaRPr lang="en-US" sz="2400" dirty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Boolean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722141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4199257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Boolean Expressions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Atomic Boolean Expressions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he-IL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he-IL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Compound Boolean Expressions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9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0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Boolean Expressions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Atomic Boolean Expressions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literals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endParaRPr lang="he-IL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Compound Boolean Expressions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3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Boolean Expressions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Atomic Boolean Expressions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literals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endParaRPr lang="he-IL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Compound Boolean Expressions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expressions combined with </a:t>
            </a:r>
            <a:r>
              <a:rPr lang="en-US" dirty="0" err="1"/>
              <a:t>boolean</a:t>
            </a:r>
            <a:r>
              <a:rPr lang="en-US" dirty="0"/>
              <a:t> operators (!, &amp;&amp;, ||)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00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97790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b;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 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419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97790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b;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b = 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 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069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97790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b;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b = 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 &amp;&amp; !b);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 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668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Boolean Expressions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Atomic Boolean Expressions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literals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endParaRPr lang="he-IL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Compound Boolean Expressions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expressions combined with </a:t>
            </a:r>
            <a:r>
              <a:rPr lang="en-US" dirty="0" err="1"/>
              <a:t>boolean</a:t>
            </a:r>
            <a:r>
              <a:rPr lang="en-US" dirty="0"/>
              <a:t> operators (!, &amp;&amp;, ||)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Boolean Expressions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Atomic Boolean Expressions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literals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endParaRPr lang="he-IL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Arithmetic expressions compared with relational operators (&lt;, &gt;, &lt;=, &gt;=,           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Compound Boolean Expressions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expressions combined with </a:t>
            </a:r>
            <a:r>
              <a:rPr lang="en-US" dirty="0" err="1"/>
              <a:t>boolean</a:t>
            </a:r>
            <a:r>
              <a:rPr lang="en-US" dirty="0"/>
              <a:t> operators (!, &amp;&amp;, ||)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72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97790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b;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b = 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 &amp;&amp; !b);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 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896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97790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b;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b = 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 &amp;&amp; !b);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 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188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97790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b;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b = 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 &amp;&amp; !b);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(x &lt; 5);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 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93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07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97790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b;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b = 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 &amp;&amp; !b);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(x &lt; 5);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(x &gt;= 0) &amp;&amp; (x &lt; 5);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 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900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Boolean Expressions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Atomic Boolean Expressions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literals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endParaRPr lang="he-IL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Arithmetic expressions compared with relational operators (&lt;, &gt;, &lt;=, &gt;=</a:t>
            </a:r>
            <a:r>
              <a:rPr lang="en-US" dirty="0">
                <a:solidFill>
                  <a:schemeClr val="bg1"/>
                </a:solidFill>
              </a:rPr>
              <a:t>, ==, !=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Compound Boolean Expressions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expressions combined with </a:t>
            </a:r>
            <a:r>
              <a:rPr lang="en-US" dirty="0" err="1"/>
              <a:t>boolean</a:t>
            </a:r>
            <a:r>
              <a:rPr lang="en-US" dirty="0"/>
              <a:t> operators (!, &amp;&amp;, ||)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15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Boolean Expressions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Atomic Boolean Expressions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literals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endParaRPr lang="he-IL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Arithmetic expressions compared with relational operators (&lt;, &gt;, &lt;=, &gt;=, ==</a:t>
            </a:r>
            <a:r>
              <a:rPr lang="en-US" dirty="0">
                <a:solidFill>
                  <a:srgbClr val="FFFFFF"/>
                </a:solidFill>
              </a:rPr>
              <a:t>, !=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Compound Boolean Expressions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expressions combined with </a:t>
            </a:r>
            <a:r>
              <a:rPr lang="en-US" dirty="0" err="1"/>
              <a:t>boolean</a:t>
            </a:r>
            <a:r>
              <a:rPr lang="en-US" dirty="0"/>
              <a:t> operators (!, &amp;&amp;, ||)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29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Boolean Expressions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Atomic Boolean Expressions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literals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endParaRPr lang="he-IL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Arithmetic expressions compared with relational operators (&lt;, &gt;, &lt;=, &gt;=, ==, !=)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Compound Boolean Expressions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expressions combined with </a:t>
            </a:r>
            <a:r>
              <a:rPr lang="en-US" dirty="0" err="1"/>
              <a:t>boolean</a:t>
            </a:r>
            <a:r>
              <a:rPr lang="en-US" dirty="0"/>
              <a:t> operators (!, &amp;&amp;, ||)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07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97790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b;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b = 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 &amp;&amp; !b);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(x &lt; 5);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(x &gt;= 0) &amp;&amp; (x &lt; 5);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 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752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97790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b;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b = 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000" b="1" dirty="0">
                <a:latin typeface="Courier New"/>
                <a:cs typeface="Courier New"/>
              </a:rPr>
              <a:t> &amp;&amp; !b);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(x &lt; 5);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(x &gt;= 0) &amp;&amp; (x &lt; 5);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b = (x == 3) || (x == 4);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 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64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0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382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bool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Truth value (True/False)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False is represented by a byte of 0s</a:t>
            </a:r>
            <a:br>
              <a:rPr lang="en-US" dirty="0"/>
            </a:br>
            <a:r>
              <a:rPr lang="en-US" dirty="0"/>
              <a:t>True is any non-zero value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7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Microsoft Macintosh PowerPoint</Application>
  <PresentationFormat>Widescreen</PresentationFormat>
  <Paragraphs>596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Guy-Ryan</dc:creator>
  <cp:lastModifiedBy>Jessie Guy-Ryan</cp:lastModifiedBy>
  <cp:revision>1</cp:revision>
  <dcterms:created xsi:type="dcterms:W3CDTF">2021-07-09T15:54:11Z</dcterms:created>
  <dcterms:modified xsi:type="dcterms:W3CDTF">2021-07-09T15:54:32Z</dcterms:modified>
</cp:coreProperties>
</file>