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7" r:id="rId3"/>
    <p:sldId id="258" r:id="rId4"/>
    <p:sldId id="259" r:id="rId5"/>
    <p:sldId id="260" r:id="rId6"/>
    <p:sldId id="261" r:id="rId7"/>
    <p:sldId id="297" r:id="rId8"/>
    <p:sldId id="298" r:id="rId9"/>
    <p:sldId id="299" r:id="rId10"/>
    <p:sldId id="300" r:id="rId11"/>
    <p:sldId id="263" r:id="rId12"/>
  </p:sldIdLst>
  <p:sldSz cx="9144000" cy="5143500" type="screen16x9"/>
  <p:notesSz cx="6858000" cy="9144000"/>
  <p:embeddedFontLst>
    <p:embeddedFont>
      <p:font typeface="Advent Pro SemiBold" panose="020B0604020202020204" charset="0"/>
      <p:regular r:id="rId14"/>
      <p:bold r:id="rId15"/>
      <p:italic r:id="rId16"/>
      <p:boldItalic r:id="rId17"/>
    </p:embeddedFont>
    <p:embeddedFont>
      <p:font typeface="Fira Sans Condensed Medium" panose="020B0603050000020004" pitchFamily="3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Livvic Light" pitchFamily="2" charset="0"/>
      <p:regular r:id="rId26"/>
      <p:italic r:id="rId27"/>
    </p:embeddedFont>
    <p:embeddedFont>
      <p:font typeface="Maven Pro" panose="020B0604020202020204" charset="0"/>
      <p:regular r:id="rId28"/>
      <p:bold r:id="rId29"/>
    </p:embeddedFont>
    <p:embeddedFont>
      <p:font typeface="Maven Pro SemiBold" panose="020B0604020202020204" charset="0"/>
      <p:regular r:id="rId30"/>
      <p:bold r:id="rId31"/>
    </p:embeddedFont>
    <p:embeddedFont>
      <p:font typeface="Nunito Light" pitchFamily="2" charset="0"/>
      <p:regular r:id="rId32"/>
      <p:italic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10E391-8C9E-4207-94F4-333A2F33ACE2}">
  <a:tblStyle styleId="{1810E391-8C9E-4207-94F4-333A2F33A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04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489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03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4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9" r:id="rId6"/>
    <p:sldLayoutId id="2147483663"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101084" y="2804488"/>
            <a:ext cx="4783786"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How can blockchain enable secure and interoperable sharing of healthcare data</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HEALTHCARE </a:t>
            </a:r>
            <a:r>
              <a:rPr lang="en" dirty="0">
                <a:solidFill>
                  <a:schemeClr val="accent2"/>
                </a:solidFill>
              </a:rPr>
              <a:t>DATA</a:t>
            </a:r>
            <a:r>
              <a:rPr lang="en" dirty="0"/>
              <a:t> SHARING</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dirty="0"/>
              <a:t>Future work includes optimizing the app, addressing any limitations, and more comprehensive evaluation of the system. Additionally, further research could investigate the development and use of blockchain in the healthcare industry</a:t>
            </a:r>
            <a:endParaRPr sz="2000" dirty="0">
              <a:latin typeface="Maven Pro SemiBold"/>
              <a:ea typeface="Maven Pro SemiBold"/>
              <a:cs typeface="Maven Pro SemiBold"/>
              <a:sym typeface="Maven Pro SemiBold"/>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WORK</a:t>
            </a:r>
            <a:endParaRPr dirty="0"/>
          </a:p>
        </p:txBody>
      </p:sp>
    </p:spTree>
    <p:extLst>
      <p:ext uri="{BB962C8B-B14F-4D97-AF65-F5344CB8AC3E}">
        <p14:creationId xmlns:p14="http://schemas.microsoft.com/office/powerpoint/2010/main" val="368727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6" y="1992475"/>
            <a:ext cx="2913725"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6213519" y="1442649"/>
            <a:ext cx="2401844" cy="8731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Here’s what you’ll find in this </a:t>
            </a:r>
            <a:r>
              <a:rPr lang="en">
                <a:solidFill>
                  <a:schemeClr val="accent2"/>
                </a:solidFill>
                <a:uFill>
                  <a:noFill/>
                </a:uFill>
                <a:latin typeface="Maven Pro SemiBold"/>
                <a:ea typeface="Maven Pro SemiBold"/>
                <a:cs typeface="Maven Pro SemiBold"/>
                <a:sym typeface="Maven Pro SemiBold"/>
                <a:hlinkClick r:id="rId3">
                  <a:extLst>
                    <a:ext uri="{A12FA001-AC4F-418D-AE19-62706E023703}">
                      <ahyp:hlinkClr xmlns:ahyp="http://schemas.microsoft.com/office/drawing/2018/hyperlinkcolor" val="tx"/>
                    </a:ext>
                  </a:extLst>
                </a:hlinkClick>
              </a:rPr>
              <a:t>Slidesgo</a:t>
            </a:r>
            <a:r>
              <a:rPr lang="en">
                <a:uFill>
                  <a:noFill/>
                </a:uFill>
                <a:latin typeface="Maven Pro SemiBold"/>
                <a:ea typeface="Maven Pro SemiBold"/>
                <a:cs typeface="Maven Pro SemiBold"/>
                <a:sym typeface="Maven Pro SemiBold"/>
                <a:hlinkClick r:id="rId3"/>
              </a:rPr>
              <a:t> </a:t>
            </a:r>
            <a:r>
              <a:rPr lang="en"/>
              <a:t>template:</a:t>
            </a:r>
            <a:endParaRPr/>
          </a:p>
          <a:p>
            <a:pPr marL="0" lvl="0" indent="0" algn="l" rtl="0">
              <a:lnSpc>
                <a:spcPct val="100000"/>
              </a:lnSpc>
              <a:spcBef>
                <a:spcPts val="1600"/>
              </a:spcBef>
              <a:spcAft>
                <a:spcPts val="0"/>
              </a:spcAft>
              <a:buNone/>
            </a:pPr>
            <a:endParaRPr/>
          </a:p>
          <a:p>
            <a:pPr marL="457200" lvl="0" indent="-304800" algn="l" rtl="0">
              <a:lnSpc>
                <a:spcPct val="100000"/>
              </a:lnSpc>
              <a:spcBef>
                <a:spcPts val="0"/>
              </a:spcBef>
              <a:spcAft>
                <a:spcPts val="0"/>
              </a:spcAft>
              <a:buClr>
                <a:schemeClr val="lt1"/>
              </a:buClr>
              <a:buSzPts val="1200"/>
              <a:buFont typeface="Maven Pro"/>
              <a:buAutoNum type="arabicPeriod"/>
            </a:pPr>
            <a:r>
              <a:rPr lang="en"/>
              <a:t>A slide structure based on a consulting sales pitch, which you can easily adapt to your needs. For more info on how to edit the template, please visit </a:t>
            </a:r>
            <a:r>
              <a:rPr lang="en">
                <a:solidFill>
                  <a:schemeClr val="accent2"/>
                </a:solidFill>
                <a:uFill>
                  <a:noFill/>
                </a:uFill>
                <a:latin typeface="Maven Pro SemiBold"/>
                <a:ea typeface="Maven Pro SemiBold"/>
                <a:cs typeface="Maven Pro SemiBold"/>
                <a:sym typeface="Maven Pro SemiBold"/>
                <a:hlinkClick r:id="rId4">
                  <a:extLst>
                    <a:ext uri="{A12FA001-AC4F-418D-AE19-62706E023703}">
                      <ahyp:hlinkClr xmlns:ahyp="http://schemas.microsoft.com/office/drawing/2018/hyperlinkcolor" val="tx"/>
                    </a:ext>
                  </a:extLst>
                </a:hlinkClick>
              </a:rPr>
              <a:t>Slidesgo School</a:t>
            </a:r>
            <a:r>
              <a:rPr lang="en">
                <a:latin typeface="Maven Pro SemiBold"/>
                <a:ea typeface="Maven Pro SemiBold"/>
                <a:cs typeface="Maven Pro SemiBold"/>
                <a:sym typeface="Maven Pro SemiBold"/>
              </a:rPr>
              <a:t> </a:t>
            </a:r>
            <a:r>
              <a:rPr lang="en"/>
              <a:t>or read our </a:t>
            </a:r>
            <a:r>
              <a:rPr lang="en">
                <a:solidFill>
                  <a:schemeClr val="accent2"/>
                </a:solidFill>
                <a:uFill>
                  <a:noFill/>
                </a:uFill>
                <a:latin typeface="Maven Pro SemiBold"/>
                <a:ea typeface="Maven Pro SemiBold"/>
                <a:cs typeface="Maven Pro SemiBold"/>
                <a:sym typeface="Maven Pro SemiBold"/>
                <a:hlinkClick r:id="rId5">
                  <a:extLst>
                    <a:ext uri="{A12FA001-AC4F-418D-AE19-62706E023703}">
                      <ahyp:hlinkClr xmlns:ahyp="http://schemas.microsoft.com/office/drawing/2018/hyperlinkcolor" val="tx"/>
                    </a:ext>
                  </a:extLst>
                </a:hlinkClick>
              </a:rPr>
              <a:t>FAQs</a:t>
            </a:r>
            <a:r>
              <a:rPr lang="en">
                <a:solidFill>
                  <a:schemeClr val="accent2"/>
                </a:solidFill>
              </a:rPr>
              <a:t>.</a:t>
            </a:r>
            <a:endParaRPr>
              <a:solidFill>
                <a:schemeClr val="accent2"/>
              </a:solidFill>
            </a:endParaRPr>
          </a:p>
          <a:p>
            <a:pPr marL="457200" lvl="0" indent="-304800" algn="l" rtl="0">
              <a:lnSpc>
                <a:spcPct val="100000"/>
              </a:lnSpc>
              <a:spcBef>
                <a:spcPts val="0"/>
              </a:spcBef>
              <a:spcAft>
                <a:spcPts val="0"/>
              </a:spcAft>
              <a:buClr>
                <a:schemeClr val="lt1"/>
              </a:buClr>
              <a:buSzPts val="1200"/>
              <a:buFont typeface="Maven Pro"/>
              <a:buAutoNum type="arabicPeriod"/>
            </a:pPr>
            <a:r>
              <a:rPr lang="en"/>
              <a:t>An assortment of illustrations that are suitable for use in the presentation can be found in the </a:t>
            </a:r>
            <a:r>
              <a:rPr lang="en">
                <a:solidFill>
                  <a:schemeClr val="accent2"/>
                </a:solidFill>
                <a:uFill>
                  <a:noFill/>
                </a:uFill>
                <a:latin typeface="Maven Pro SemiBold"/>
                <a:ea typeface="Maven Pro SemiBold"/>
                <a:cs typeface="Maven Pro SemiBold"/>
                <a:sym typeface="Maven Pro SemiBold"/>
                <a:hlinkClick r:id="" action="ppaction://noaction">
                  <a:extLst>
                    <a:ext uri="{A12FA001-AC4F-418D-AE19-62706E023703}">
                      <ahyp:hlinkClr xmlns:ahyp="http://schemas.microsoft.com/office/drawing/2018/hyperlinkcolor" val="tx"/>
                    </a:ext>
                  </a:extLst>
                </a:hlinkClick>
              </a:rPr>
              <a:t>alternative resources</a:t>
            </a:r>
            <a:r>
              <a:rPr lang="en"/>
              <a:t> slide.</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
              <a:t>A </a:t>
            </a:r>
            <a:r>
              <a:rPr lang="en">
                <a:solidFill>
                  <a:schemeClr val="accent2"/>
                </a:solidFill>
                <a:uFill>
                  <a:noFill/>
                </a:uFill>
                <a:latin typeface="Maven Pro SemiBold"/>
                <a:ea typeface="Maven Pro SemiBold"/>
                <a:cs typeface="Maven Pro SemiBold"/>
                <a:sym typeface="Maven Pro SemiBold"/>
                <a:hlinkClick r:id="" action="ppaction://noaction">
                  <a:extLst>
                    <a:ext uri="{A12FA001-AC4F-418D-AE19-62706E023703}">
                      <ahyp:hlinkClr xmlns:ahyp="http://schemas.microsoft.com/office/drawing/2018/hyperlinkcolor" val="tx"/>
                    </a:ext>
                  </a:extLst>
                </a:hlinkClick>
              </a:rPr>
              <a:t>thanks</a:t>
            </a:r>
            <a:r>
              <a:rPr lang="en">
                <a:uFill>
                  <a:noFill/>
                </a:uFill>
                <a:latin typeface="Maven Pro SemiBold"/>
                <a:ea typeface="Maven Pro SemiBold"/>
                <a:cs typeface="Maven Pro SemiBold"/>
                <a:sym typeface="Maven Pro SemiBold"/>
                <a:hlinkClick r:id="" action="ppaction://noaction"/>
              </a:rPr>
              <a:t> </a:t>
            </a:r>
            <a:r>
              <a:rPr lang="en"/>
              <a:t>slide, which you must keep so that proper credits for our design are given.</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
              <a:t>A </a:t>
            </a:r>
            <a:r>
              <a:rPr lang="en">
                <a:solidFill>
                  <a:schemeClr val="accent2"/>
                </a:solidFill>
                <a:uFill>
                  <a:noFill/>
                </a:uFill>
                <a:latin typeface="Maven Pro SemiBold"/>
                <a:ea typeface="Maven Pro SemiBold"/>
                <a:cs typeface="Maven Pro SemiBold"/>
                <a:sym typeface="Maven Pro SemiBold"/>
                <a:hlinkClick r:id="" action="ppaction://noaction">
                  <a:extLst>
                    <a:ext uri="{A12FA001-AC4F-418D-AE19-62706E023703}">
                      <ahyp:hlinkClr xmlns:ahyp="http://schemas.microsoft.com/office/drawing/2018/hyperlinkcolor" val="tx"/>
                    </a:ext>
                  </a:extLst>
                </a:hlinkClick>
              </a:rPr>
              <a:t>resources</a:t>
            </a:r>
            <a:r>
              <a:rPr lang="en">
                <a:uFill>
                  <a:noFill/>
                </a:uFill>
                <a:latin typeface="Maven Pro SemiBold"/>
                <a:ea typeface="Maven Pro SemiBold"/>
                <a:cs typeface="Maven Pro SemiBold"/>
                <a:sym typeface="Maven Pro SemiBold"/>
                <a:hlinkClick r:id="" action="ppaction://noaction"/>
              </a:rPr>
              <a:t> </a:t>
            </a:r>
            <a:r>
              <a:rPr lang="en"/>
              <a:t>slide, where you’ll find links to all the elements used in the template.</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
                <a:solidFill>
                  <a:schemeClr val="accent2"/>
                </a:solidFill>
                <a:uFill>
                  <a:noFill/>
                </a:uFill>
                <a:latin typeface="Maven Pro SemiBold"/>
                <a:ea typeface="Maven Pro SemiBold"/>
                <a:cs typeface="Maven Pro SemiBold"/>
                <a:sym typeface="Maven Pro SemiBold"/>
                <a:hlinkClick r:id="" action="ppaction://noaction">
                  <a:extLst>
                    <a:ext uri="{A12FA001-AC4F-418D-AE19-62706E023703}">
                      <ahyp:hlinkClr xmlns:ahyp="http://schemas.microsoft.com/office/drawing/2018/hyperlinkcolor" val="tx"/>
                    </a:ext>
                  </a:extLst>
                </a:hlinkClick>
              </a:rPr>
              <a:t>Instructions for use</a:t>
            </a:r>
            <a:r>
              <a:rPr lang="en">
                <a:latin typeface="Maven Pro SemiBold"/>
                <a:ea typeface="Maven Pro SemiBold"/>
                <a:cs typeface="Maven Pro SemiBold"/>
                <a:sym typeface="Maven Pro SemiBold"/>
              </a:rPr>
              <a:t>.</a:t>
            </a:r>
            <a:endParaRPr>
              <a:latin typeface="Maven Pro SemiBold"/>
              <a:ea typeface="Maven Pro SemiBold"/>
              <a:cs typeface="Maven Pro SemiBold"/>
              <a:sym typeface="Maven Pro SemiBold"/>
            </a:endParaRPr>
          </a:p>
          <a:p>
            <a:pPr marL="457200" lvl="0" indent="-304800" algn="l" rtl="0">
              <a:lnSpc>
                <a:spcPct val="100000"/>
              </a:lnSpc>
              <a:spcBef>
                <a:spcPts val="0"/>
              </a:spcBef>
              <a:spcAft>
                <a:spcPts val="0"/>
              </a:spcAft>
              <a:buClr>
                <a:schemeClr val="lt1"/>
              </a:buClr>
              <a:buSzPts val="1200"/>
              <a:buFont typeface="Maven Pro"/>
              <a:buAutoNum type="arabicPeriod"/>
            </a:pPr>
            <a:r>
              <a:rPr lang="en"/>
              <a:t>Final slides with: </a:t>
            </a:r>
            <a:endParaRPr/>
          </a:p>
          <a:p>
            <a:pPr marL="914400" lvl="0" indent="-304800" algn="l" rtl="0">
              <a:lnSpc>
                <a:spcPct val="100000"/>
              </a:lnSpc>
              <a:spcBef>
                <a:spcPts val="0"/>
              </a:spcBef>
              <a:spcAft>
                <a:spcPts val="0"/>
              </a:spcAft>
              <a:buClr>
                <a:schemeClr val="lt1"/>
              </a:buClr>
              <a:buSzPts val="1200"/>
              <a:buFont typeface="Maven Pro"/>
              <a:buChar char="●"/>
            </a:pPr>
            <a:r>
              <a:rPr lang="en"/>
              <a:t>The</a:t>
            </a:r>
            <a:r>
              <a:rPr lang="en">
                <a:uFill>
                  <a:noFill/>
                </a:uFill>
                <a:latin typeface="Maven Pro SemiBold"/>
                <a:ea typeface="Maven Pro SemiBold"/>
                <a:cs typeface="Maven Pro SemiBold"/>
                <a:sym typeface="Maven Pro SemiBold"/>
                <a:hlinkClick r:id="" action="ppaction://noaction"/>
              </a:rPr>
              <a:t> </a:t>
            </a:r>
            <a:r>
              <a:rPr lang="en">
                <a:solidFill>
                  <a:schemeClr val="accent2"/>
                </a:solidFill>
                <a:uFill>
                  <a:noFill/>
                </a:uFill>
                <a:latin typeface="Maven Pro SemiBold"/>
                <a:ea typeface="Maven Pro SemiBold"/>
                <a:cs typeface="Maven Pro SemiBold"/>
                <a:sym typeface="Maven Pro SemiBold"/>
                <a:hlinkClick r:id="" action="ppaction://noaction">
                  <a:extLst>
                    <a:ext uri="{A12FA001-AC4F-418D-AE19-62706E023703}">
                      <ahyp:hlinkClr xmlns:ahyp="http://schemas.microsoft.com/office/drawing/2018/hyperlinkcolor" val="tx"/>
                    </a:ext>
                  </a:extLst>
                </a:hlinkClick>
              </a:rPr>
              <a:t>fonts and colors</a:t>
            </a:r>
            <a:r>
              <a:rPr lang="en"/>
              <a:t> used in the template.</a:t>
            </a:r>
            <a:endParaRPr/>
          </a:p>
          <a:p>
            <a:pPr marL="914400" lvl="0" indent="-304800" algn="l" rtl="0">
              <a:lnSpc>
                <a:spcPct val="100000"/>
              </a:lnSpc>
              <a:spcBef>
                <a:spcPts val="0"/>
              </a:spcBef>
              <a:spcAft>
                <a:spcPts val="0"/>
              </a:spcAft>
              <a:buClr>
                <a:schemeClr val="lt1"/>
              </a:buClr>
              <a:buSzPts val="1200"/>
              <a:buFont typeface="Maven Pro"/>
              <a:buChar char="●"/>
            </a:pPr>
            <a:r>
              <a:rPr lang="en"/>
              <a:t>More</a:t>
            </a:r>
            <a:r>
              <a:rPr lang="en">
                <a:uFill>
                  <a:noFill/>
                </a:uFill>
                <a:latin typeface="Maven Pro SemiBold"/>
                <a:ea typeface="Maven Pro SemiBold"/>
                <a:cs typeface="Maven Pro SemiBold"/>
                <a:sym typeface="Maven Pro SemiBold"/>
                <a:hlinkClick r:id="" action="ppaction://noaction"/>
              </a:rPr>
              <a:t> </a:t>
            </a:r>
            <a:r>
              <a:rPr lang="en">
                <a:solidFill>
                  <a:schemeClr val="accent2"/>
                </a:solidFill>
                <a:uFill>
                  <a:noFill/>
                </a:uFill>
                <a:latin typeface="Maven Pro SemiBold"/>
                <a:ea typeface="Maven Pro SemiBold"/>
                <a:cs typeface="Maven Pro SemiBold"/>
                <a:sym typeface="Maven Pro SemiBold"/>
                <a:hlinkClick r:id="" action="ppaction://noaction">
                  <a:extLst>
                    <a:ext uri="{A12FA001-AC4F-418D-AE19-62706E023703}">
                      <ahyp:hlinkClr xmlns:ahyp="http://schemas.microsoft.com/office/drawing/2018/hyperlinkcolor" val="tx"/>
                    </a:ext>
                  </a:extLst>
                </a:hlinkClick>
              </a:rPr>
              <a:t>infographic resources</a:t>
            </a:r>
            <a:r>
              <a:rPr lang="en"/>
              <a:t>, whose size and color can be edited. </a:t>
            </a:r>
            <a:endParaRPr/>
          </a:p>
          <a:p>
            <a:pPr marL="914400" lvl="0" indent="-304800" algn="l" rtl="0">
              <a:lnSpc>
                <a:spcPct val="100000"/>
              </a:lnSpc>
              <a:spcBef>
                <a:spcPts val="0"/>
              </a:spcBef>
              <a:spcAft>
                <a:spcPts val="0"/>
              </a:spcAft>
              <a:buClr>
                <a:schemeClr val="lt1"/>
              </a:buClr>
              <a:buSzPts val="1200"/>
              <a:buFont typeface="Maven Pro"/>
              <a:buChar char="●"/>
            </a:pPr>
            <a:r>
              <a:rPr lang="en"/>
              <a:t>Sets of </a:t>
            </a:r>
            <a:r>
              <a:rPr lang="en">
                <a:solidFill>
                  <a:schemeClr val="accent2"/>
                </a:solidFill>
                <a:uFill>
                  <a:noFill/>
                </a:uFill>
                <a:latin typeface="Maven Pro SemiBold"/>
                <a:ea typeface="Maven Pro SemiBold"/>
                <a:cs typeface="Maven Pro SemiBold"/>
                <a:sym typeface="Maven Pro SemiBold"/>
                <a:hlinkClick r:id="" action="ppaction://noaction">
                  <a:extLst>
                    <a:ext uri="{A12FA001-AC4F-418D-AE19-62706E023703}">
                      <ahyp:hlinkClr xmlns:ahyp="http://schemas.microsoft.com/office/drawing/2018/hyperlinkcolor" val="tx"/>
                    </a:ext>
                  </a:extLst>
                </a:hlinkClick>
              </a:rPr>
              <a:t>customizable icons</a:t>
            </a:r>
            <a:r>
              <a:rPr lang="en"/>
              <a:t> of the following themes: general, business, avatar, creative process, education, help &amp; support, medical, nature, performing arts, SEO &amp; marketing, and teamwork.</a:t>
            </a:r>
            <a:endParaRPr/>
          </a:p>
          <a:p>
            <a:pPr marL="0" lvl="0" indent="0" algn="l" rtl="0">
              <a:lnSpc>
                <a:spcPct val="100000"/>
              </a:lnSpc>
              <a:spcBef>
                <a:spcPts val="1600"/>
              </a:spcBef>
              <a:spcAft>
                <a:spcPts val="0"/>
              </a:spcAft>
              <a:buNone/>
            </a:pPr>
            <a:r>
              <a:rPr lang="en"/>
              <a:t>You can delete this slide when you’re done editing the presentation.</a:t>
            </a:r>
            <a:endParaRPr/>
          </a:p>
          <a:p>
            <a:pPr marL="0" lvl="0" indent="0" algn="l" rtl="0">
              <a:lnSpc>
                <a:spcPct val="100000"/>
              </a:lnSpc>
              <a:spcBef>
                <a:spcPts val="1600"/>
              </a:spcBef>
              <a:spcAft>
                <a:spcPts val="1600"/>
              </a:spcAft>
              <a:buNone/>
            </a:pPr>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 OF THIS TEMPLATE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TARGET</a:t>
            </a:r>
            <a:endParaRPr/>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Patient control, File Storage, Consultation records</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&amp; SOLUTION</a:t>
            </a:r>
            <a:endParaRPr dirty="0"/>
          </a:p>
        </p:txBody>
      </p:sp>
      <p:sp>
        <p:nvSpPr>
          <p:cNvPr id="475" name="Google Shape;475;p27"/>
          <p:cNvSpPr txBox="1">
            <a:spLocks noGrp="1"/>
          </p:cNvSpPr>
          <p:nvPr>
            <p:ph type="subTitle" idx="2"/>
          </p:nvPr>
        </p:nvSpPr>
        <p:spPr>
          <a:xfrm>
            <a:off x="1223300" y="3829680"/>
            <a:ext cx="1905062" cy="572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Revolutionize the healthcare industry by using blockchain technology</a:t>
            </a:r>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3942827" y="3829680"/>
            <a:ext cx="2072813"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 blockchain technology to store and manage patient medical information</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PROPOSED PLAN OF ACTION</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679175"/>
            <a:ext cx="3716037"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medical technology revolutionizes the industry by utilizing blockchain for secure storage and distribution of patient information, promoting patient-centered management and dividing users into five roles.</a:t>
            </a: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sp>
        <p:nvSpPr>
          <p:cNvPr id="572" name="Google Shape;572;p29"/>
          <p:cNvSpPr txBox="1">
            <a:spLocks noGrp="1"/>
          </p:cNvSpPr>
          <p:nvPr>
            <p:ph type="ctrTitle"/>
          </p:nvPr>
        </p:nvSpPr>
        <p:spPr>
          <a:xfrm>
            <a:off x="931234" y="1196026"/>
            <a:ext cx="134762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t>
            </a:r>
            <a:endParaRPr dirty="0"/>
          </a:p>
        </p:txBody>
      </p:sp>
      <p:sp>
        <p:nvSpPr>
          <p:cNvPr id="573" name="Google Shape;573;p29"/>
          <p:cNvSpPr txBox="1">
            <a:spLocks noGrp="1"/>
          </p:cNvSpPr>
          <p:nvPr>
            <p:ph type="subTitle" idx="1"/>
          </p:nvPr>
        </p:nvSpPr>
        <p:spPr>
          <a:xfrm>
            <a:off x="931245" y="1684093"/>
            <a:ext cx="2762589"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Technology is revolutionizing medical practices by enhancing patient privacy and security, thereby enhancing the efficiency and effectiveness of healthcare services.</a:t>
            </a:r>
          </a:p>
        </p:txBody>
      </p:sp>
      <p:sp>
        <p:nvSpPr>
          <p:cNvPr id="574" name="Google Shape;574;p29"/>
          <p:cNvSpPr txBox="1">
            <a:spLocks noGrp="1"/>
          </p:cNvSpPr>
          <p:nvPr>
            <p:ph type="ctrTitle" idx="2"/>
          </p:nvPr>
        </p:nvSpPr>
        <p:spPr>
          <a:xfrm>
            <a:off x="6772425" y="1196025"/>
            <a:ext cx="1415254"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PROPOSAL</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The project solves these problems by using blockchain technology to create a patient-centered system that allows individuals to manage their medical information. </a:t>
            </a:r>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843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20366" y="3587568"/>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SOLUTION</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HOSPITALS</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DOCTORS</a:t>
            </a:r>
            <a:endParaRPr dirty="0"/>
          </a:p>
        </p:txBody>
      </p:sp>
      <p:sp>
        <p:nvSpPr>
          <p:cNvPr id="603" name="Google Shape;603;p30"/>
          <p:cNvSpPr txBox="1">
            <a:spLocks noGrp="1"/>
          </p:cNvSpPr>
          <p:nvPr>
            <p:ph type="subTitle" idx="7"/>
          </p:nvPr>
        </p:nvSpPr>
        <p:spPr>
          <a:xfrm>
            <a:off x="6054555" y="3411300"/>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Can give out insurance money as and when requested by hospitals</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PATIENTS</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Can add files to their profile like medical records and book appointments</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Can manage contact between patients and doctors</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Can accepts appointment requests from patients and prescribe medications</a:t>
            </a:r>
            <a:endParaRPr dirty="0"/>
          </a:p>
        </p:txBody>
      </p:sp>
      <p:sp>
        <p:nvSpPr>
          <p:cNvPr id="608" name="Google Shape;608;p30"/>
          <p:cNvSpPr txBox="1">
            <a:spLocks noGrp="1"/>
          </p:cNvSpPr>
          <p:nvPr>
            <p:ph type="ctrTitle" idx="6"/>
          </p:nvPr>
        </p:nvSpPr>
        <p:spPr>
          <a:xfrm>
            <a:off x="6054555" y="2855559"/>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INSURANCE COMPANIES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600" dirty="0"/>
              <a:t>The project achieved the following features</a:t>
            </a:r>
            <a:r>
              <a:rPr lang="en" sz="1600" dirty="0"/>
              <a:t>:</a:t>
            </a:r>
            <a:endParaRPr sz="1600" dirty="0"/>
          </a:p>
          <a:p>
            <a:pPr marL="0" lvl="0" indent="0" algn="l" rtl="0">
              <a:lnSpc>
                <a:spcPct val="100000"/>
              </a:lnSpc>
              <a:spcBef>
                <a:spcPts val="1600"/>
              </a:spcBef>
              <a:spcAft>
                <a:spcPts val="0"/>
              </a:spcAft>
              <a:buNone/>
            </a:pPr>
            <a:endParaRPr sz="1600" dirty="0"/>
          </a:p>
          <a:p>
            <a:pPr marL="457200" lvl="0" indent="-304800" algn="l" rtl="0">
              <a:lnSpc>
                <a:spcPct val="100000"/>
              </a:lnSpc>
              <a:spcBef>
                <a:spcPts val="0"/>
              </a:spcBef>
              <a:spcAft>
                <a:spcPts val="0"/>
              </a:spcAft>
              <a:buClr>
                <a:schemeClr val="lt1"/>
              </a:buClr>
              <a:buSzPts val="1200"/>
              <a:buFont typeface="Maven Pro"/>
              <a:buAutoNum type="arabicPeriod"/>
            </a:pPr>
            <a:r>
              <a:rPr lang="en-US" sz="1600" dirty="0"/>
              <a:t>Patient Control: Can allow or revoke access to their data for patients, doctors and other relevant areas.</a:t>
            </a:r>
          </a:p>
          <a:p>
            <a:pPr marL="457200" lvl="0" indent="-304800" algn="l" rtl="0">
              <a:lnSpc>
                <a:spcPct val="100000"/>
              </a:lnSpc>
              <a:spcBef>
                <a:spcPts val="0"/>
              </a:spcBef>
              <a:spcAft>
                <a:spcPts val="0"/>
              </a:spcAft>
              <a:buClr>
                <a:schemeClr val="lt1"/>
              </a:buClr>
              <a:buSzPts val="1200"/>
              <a:buFont typeface="Maven Pro"/>
              <a:buAutoNum type="arabicPeriod"/>
            </a:pPr>
            <a:r>
              <a:rPr lang="en-US" sz="1600" dirty="0"/>
              <a:t>File Storage: Use IPFS to securely store health-related information and provide access to authorized healthcare providers.</a:t>
            </a:r>
          </a:p>
          <a:p>
            <a:pPr marL="457200" lvl="0" indent="-304800" algn="l" rtl="0">
              <a:lnSpc>
                <a:spcPct val="100000"/>
              </a:lnSpc>
              <a:spcBef>
                <a:spcPts val="0"/>
              </a:spcBef>
              <a:spcAft>
                <a:spcPts val="0"/>
              </a:spcAft>
              <a:buClr>
                <a:schemeClr val="lt1"/>
              </a:buClr>
              <a:buSzPts val="1200"/>
              <a:buFont typeface="Maven Pro"/>
              <a:buAutoNum type="arabicPeriod"/>
            </a:pPr>
            <a:r>
              <a:rPr lang="en-US" sz="1600" dirty="0"/>
              <a:t>Consultation Records: Patients can gain a better understanding of their medical history by viewing previous consultation records. </a:t>
            </a:r>
          </a:p>
          <a:p>
            <a:pPr marL="457200" lvl="0" indent="-304800" algn="l" rtl="0">
              <a:lnSpc>
                <a:spcPct val="100000"/>
              </a:lnSpc>
              <a:spcBef>
                <a:spcPts val="0"/>
              </a:spcBef>
              <a:spcAft>
                <a:spcPts val="0"/>
              </a:spcAft>
              <a:buClr>
                <a:schemeClr val="lt1"/>
              </a:buClr>
              <a:buSzPts val="1200"/>
              <a:buFont typeface="Maven Pro"/>
              <a:buAutoNum type="arabicPeriod"/>
            </a:pPr>
            <a:r>
              <a:rPr lang="en-US" sz="1600" dirty="0"/>
              <a:t>Doctor Control: Doctors can prescribe medications, verify appointments, answer health related queries.</a:t>
            </a:r>
          </a:p>
          <a:p>
            <a:pPr marL="457200" lvl="0" indent="-304800" algn="l" rtl="0">
              <a:lnSpc>
                <a:spcPct val="100000"/>
              </a:lnSpc>
              <a:spcBef>
                <a:spcPts val="0"/>
              </a:spcBef>
              <a:spcAft>
                <a:spcPts val="0"/>
              </a:spcAft>
              <a:buClr>
                <a:schemeClr val="lt1"/>
              </a:buClr>
              <a:buSzPts val="1200"/>
              <a:buFont typeface="Maven Pro"/>
              <a:buAutoNum type="arabicPeriod"/>
            </a:pPr>
            <a:r>
              <a:rPr lang="en-US" sz="1600" dirty="0">
                <a:latin typeface="Maven Pro SemiBold"/>
                <a:ea typeface="Maven Pro SemiBold"/>
                <a:cs typeface="Maven Pro SemiBold"/>
                <a:sym typeface="Maven Pro SemiBold"/>
              </a:rPr>
              <a:t>Insurance Companies: Can give out the money to hospitals when hospitals make a request</a:t>
            </a:r>
          </a:p>
          <a:p>
            <a:pPr marL="457200" lvl="0" indent="-304800" algn="l" rtl="0">
              <a:lnSpc>
                <a:spcPct val="100000"/>
              </a:lnSpc>
              <a:spcBef>
                <a:spcPts val="0"/>
              </a:spcBef>
              <a:spcAft>
                <a:spcPts val="0"/>
              </a:spcAft>
              <a:buClr>
                <a:schemeClr val="lt1"/>
              </a:buClr>
              <a:buSzPts val="1200"/>
              <a:buFont typeface="Maven Pro"/>
              <a:buAutoNum type="arabicPeriod"/>
            </a:pPr>
            <a:r>
              <a:rPr lang="en-US" sz="1600" dirty="0">
                <a:latin typeface="Maven Pro SemiBold"/>
                <a:ea typeface="Maven Pro SemiBold"/>
                <a:cs typeface="Maven Pro SemiBold"/>
                <a:sym typeface="Maven Pro SemiBold"/>
              </a:rPr>
              <a:t>Hospitals: Act as coordinator between the patient and doctor</a:t>
            </a:r>
            <a:endParaRPr sz="1600" dirty="0">
              <a:latin typeface="Maven Pro SemiBold"/>
              <a:ea typeface="Maven Pro SemiBold"/>
              <a:cs typeface="Maven Pro SemiBold"/>
              <a:sym typeface="Maven Pro SemiBold"/>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Tree>
    <p:extLst>
      <p:ext uri="{BB962C8B-B14F-4D97-AF65-F5344CB8AC3E}">
        <p14:creationId xmlns:p14="http://schemas.microsoft.com/office/powerpoint/2010/main" val="370793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dirty="0"/>
              <a:t>The results prove the effectiveness of blockchain-based medical information sharing. By prioritizing patient management and data security, the system increases patient confidence and ensures that doctors have the timely information they need to provide the right care. </a:t>
            </a:r>
            <a:endParaRPr lang="en-IN" sz="20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DISCUSSION</a:t>
            </a:r>
            <a:endParaRPr dirty="0"/>
          </a:p>
        </p:txBody>
      </p:sp>
    </p:spTree>
    <p:extLst>
      <p:ext uri="{BB962C8B-B14F-4D97-AF65-F5344CB8AC3E}">
        <p14:creationId xmlns:p14="http://schemas.microsoft.com/office/powerpoint/2010/main" val="306506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dirty="0">
                <a:latin typeface="Maven Pro SemiBold"/>
                <a:ea typeface="Maven Pro SemiBold"/>
                <a:cs typeface="Maven Pro SemiBold"/>
                <a:sym typeface="Maven Pro SemiBold"/>
              </a:rPr>
              <a:t>In summary, “Healthcare Data Sharing Using Blockchain" is an important step forward in medical technology. It empowers patients to manage their data, improves data security, and makes it easier to share important medical information between doctors. This initiative has the potential to benefit both patients and doctors by revolutionizing the way medical information is managed and shared. </a:t>
            </a:r>
          </a:p>
          <a:p>
            <a:pPr marL="0" lvl="0" indent="0" algn="l" rtl="0">
              <a:lnSpc>
                <a:spcPct val="100000"/>
              </a:lnSpc>
              <a:spcBef>
                <a:spcPts val="0"/>
              </a:spcBef>
              <a:spcAft>
                <a:spcPts val="0"/>
              </a:spcAft>
              <a:buNone/>
            </a:pPr>
            <a:endParaRPr lang="en-US" sz="1600" dirty="0">
              <a:latin typeface="Maven Pro SemiBold"/>
              <a:ea typeface="Maven Pro SemiBold"/>
              <a:cs typeface="Maven Pro SemiBold"/>
              <a:sym typeface="Maven Pro SemiBold"/>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extLst>
      <p:ext uri="{BB962C8B-B14F-4D97-AF65-F5344CB8AC3E}">
        <p14:creationId xmlns:p14="http://schemas.microsoft.com/office/powerpoint/2010/main" val="1529057150"/>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617</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Maven Pro SemiBold</vt:lpstr>
      <vt:lpstr>Maven Pro</vt:lpstr>
      <vt:lpstr>Livvic Light</vt:lpstr>
      <vt:lpstr>Share Tech</vt:lpstr>
      <vt:lpstr>Arial</vt:lpstr>
      <vt:lpstr>Fira Sans Extra Condensed Medium</vt:lpstr>
      <vt:lpstr>Advent Pro SemiBold</vt:lpstr>
      <vt:lpstr>Fira Sans Condensed Medium</vt:lpstr>
      <vt:lpstr>Nunito Light</vt:lpstr>
      <vt:lpstr>Data Science Consulting by Slidesgo</vt:lpstr>
      <vt:lpstr>HEALTHCARE DATA SHARING</vt:lpstr>
      <vt:lpstr>CONTENTS OF THIS TEMPLATE</vt:lpstr>
      <vt:lpstr>TARGET</vt:lpstr>
      <vt:lpstr>INTRODUCTION</vt:lpstr>
      <vt:lpstr>UNDERSTANDING THE PROBLEM</vt:lpstr>
      <vt:lpstr>OUR SOLUTION</vt:lpstr>
      <vt:lpstr>RESULTS</vt:lpstr>
      <vt:lpstr>DISCUSSION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DATA SHARING</dc:title>
  <cp:lastModifiedBy>Souptik Ghosh</cp:lastModifiedBy>
  <cp:revision>18</cp:revision>
  <dcterms:modified xsi:type="dcterms:W3CDTF">2023-10-07T06:35:06Z</dcterms:modified>
</cp:coreProperties>
</file>