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  <p:sldMasterId id="2147483804" r:id="rId2"/>
  </p:sldMasterIdLst>
  <p:notesMasterIdLst>
    <p:notesMasterId r:id="rId23"/>
  </p:notesMasterIdLst>
  <p:handoutMasterIdLst>
    <p:handoutMasterId r:id="rId24"/>
  </p:handoutMasterIdLst>
  <p:sldIdLst>
    <p:sldId id="781" r:id="rId3"/>
    <p:sldId id="785" r:id="rId4"/>
    <p:sldId id="794" r:id="rId5"/>
    <p:sldId id="795" r:id="rId6"/>
    <p:sldId id="796" r:id="rId7"/>
    <p:sldId id="797" r:id="rId8"/>
    <p:sldId id="780" r:id="rId9"/>
    <p:sldId id="782" r:id="rId10"/>
    <p:sldId id="783" r:id="rId11"/>
    <p:sldId id="788" r:id="rId12"/>
    <p:sldId id="790" r:id="rId13"/>
    <p:sldId id="789" r:id="rId14"/>
    <p:sldId id="798" r:id="rId15"/>
    <p:sldId id="779" r:id="rId16"/>
    <p:sldId id="784" r:id="rId17"/>
    <p:sldId id="787" r:id="rId18"/>
    <p:sldId id="786" r:id="rId19"/>
    <p:sldId id="791" r:id="rId20"/>
    <p:sldId id="792" r:id="rId21"/>
    <p:sldId id="793" r:id="rId22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C544406-7610-4353-A423-9F13BCB85839}">
          <p14:sldIdLst>
            <p14:sldId id="781"/>
            <p14:sldId id="785"/>
            <p14:sldId id="794"/>
          </p14:sldIdLst>
        </p14:section>
        <p14:section name="ESP개발계처리" id="{A33F55BD-5956-4A8A-B76B-DB2611F341E9}">
          <p14:sldIdLst>
            <p14:sldId id="795"/>
            <p14:sldId id="796"/>
            <p14:sldId id="797"/>
          </p14:sldIdLst>
        </p14:section>
        <p14:section name="인사질의처리방식" id="{2D811B15-29AA-4A5F-BB00-96A7EB514C31}">
          <p14:sldIdLst>
            <p14:sldId id="780"/>
            <p14:sldId id="782"/>
            <p14:sldId id="783"/>
          </p14:sldIdLst>
        </p14:section>
        <p14:section name=" 기타 체크" id="{7A04B959-E106-4599-B70A-338B7F665CEA}">
          <p14:sldIdLst>
            <p14:sldId id="788"/>
            <p14:sldId id="790"/>
          </p14:sldIdLst>
        </p14:section>
        <p14:section name="역방향인사처리" id="{BCE4ED7F-2684-48AF-8F14-1813C856F338}">
          <p14:sldIdLst>
            <p14:sldId id="789"/>
            <p14:sldId id="798"/>
          </p14:sldIdLst>
        </p14:section>
        <p14:section name="DB초기화방법" id="{D9948C30-390B-4623-858C-739C8CC016A4}">
          <p14:sldIdLst>
            <p14:sldId id="779"/>
          </p14:sldIdLst>
        </p14:section>
        <p14:section name="주요 설정값" id="{8F043B66-FDAF-486B-9A5D-F225AE770823}">
          <p14:sldIdLst>
            <p14:sldId id="784"/>
            <p14:sldId id="787"/>
          </p14:sldIdLst>
        </p14:section>
        <p14:section name="ALERT 프로세스" id="{88D28BC0-1ADD-4933-84D0-EBCFF5BBD364}">
          <p14:sldIdLst>
            <p14:sldId id="786"/>
            <p14:sldId id="791"/>
            <p14:sldId id="792"/>
            <p14:sldId id="7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3DB"/>
    <a:srgbClr val="CAFBED"/>
    <a:srgbClr val="C9FAFC"/>
    <a:srgbClr val="D9D9D9"/>
    <a:srgbClr val="C4EFFF"/>
    <a:srgbClr val="F2F2F2"/>
    <a:srgbClr val="F6F8FA"/>
    <a:srgbClr val="B9B9B9"/>
    <a:srgbClr val="FFFFFF"/>
    <a:srgbClr val="BB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2121" autoAdjust="0"/>
  </p:normalViewPr>
  <p:slideViewPr>
    <p:cSldViewPr snapToGrid="0">
      <p:cViewPr varScale="1">
        <p:scale>
          <a:sx n="117" d="100"/>
          <a:sy n="117" d="100"/>
        </p:scale>
        <p:origin x="11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0BDFEF-5B15-42D4-ADA1-406F436BB3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668AD-4117-47C4-86D4-68673ACBE1B2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8DF8BC-7FF8-494F-87BE-BC65B5D134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E02B0-47F0-4718-89DA-04B4EE425C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AA4A8-D31C-41C9-9388-92D9D725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8043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CCDC0-A10D-4416-B907-14D1321A94CA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75AAA-7480-4B47-A1D9-DD50C02A6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788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24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606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그래픽, 폰트, 상징, 로고이(가) 표시된 사진&#10;&#10;자동 생성된 설명">
            <a:extLst>
              <a:ext uri="{FF2B5EF4-FFF2-40B4-BE49-F238E27FC236}">
                <a16:creationId xmlns:a16="http://schemas.microsoft.com/office/drawing/2014/main" id="{C75B4374-0801-8D1C-A1FF-9E54867035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57" y="6264329"/>
            <a:ext cx="858287" cy="18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3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그래픽, 폰트, 상징, 로고이(가) 표시된 사진&#10;&#10;자동 생성된 설명">
            <a:extLst>
              <a:ext uri="{FF2B5EF4-FFF2-40B4-BE49-F238E27FC236}">
                <a16:creationId xmlns:a16="http://schemas.microsoft.com/office/drawing/2014/main" id="{03FA0EB6-F2AB-9394-E24F-FE6FB8152E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57" y="6264329"/>
            <a:ext cx="858287" cy="18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3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253C338-F561-EDFB-9FFB-D9D832CECAC4}"/>
              </a:ext>
            </a:extLst>
          </p:cNvPr>
          <p:cNvCxnSpPr/>
          <p:nvPr userDrawn="1"/>
        </p:nvCxnSpPr>
        <p:spPr>
          <a:xfrm>
            <a:off x="116464" y="492220"/>
            <a:ext cx="966761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02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1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91298CD-9CF1-59AC-D9A1-0446549B6B97}"/>
              </a:ext>
            </a:extLst>
          </p:cNvPr>
          <p:cNvSpPr txBox="1"/>
          <p:nvPr userDrawn="1"/>
        </p:nvSpPr>
        <p:spPr>
          <a:xfrm>
            <a:off x="737356" y="2384704"/>
            <a:ext cx="3648628" cy="67710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spcAft>
                <a:spcPts val="2500"/>
              </a:spcAft>
            </a:pPr>
            <a:r>
              <a:rPr lang="ko-KR" altLang="en-US" sz="4400" spc="-100" dirty="0">
                <a:ln>
                  <a:noFill/>
                </a:ln>
                <a:solidFill>
                  <a:srgbClr val="326CA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인사동기화</a:t>
            </a:r>
            <a:r>
              <a:rPr lang="en-US" altLang="ko-KR" sz="1800" spc="-100" dirty="0">
                <a:ln>
                  <a:noFill/>
                </a:ln>
                <a:solidFill>
                  <a:srgbClr val="326CA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(ECS_HR_V6)</a:t>
            </a:r>
            <a:endParaRPr lang="en-US" altLang="ko-KR" sz="4000" spc="-150" dirty="0">
              <a:ln>
                <a:noFill/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4BD266B-144D-C04B-DEB8-90CD5940CD99}"/>
              </a:ext>
            </a:extLst>
          </p:cNvPr>
          <p:cNvCxnSpPr>
            <a:cxnSpLocks/>
          </p:cNvCxnSpPr>
          <p:nvPr userDrawn="1"/>
        </p:nvCxnSpPr>
        <p:spPr>
          <a:xfrm>
            <a:off x="737356" y="3150843"/>
            <a:ext cx="4376810" cy="0"/>
          </a:xfrm>
          <a:prstGeom prst="line">
            <a:avLst/>
          </a:prstGeom>
          <a:ln w="12700">
            <a:solidFill>
              <a:srgbClr val="326C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0D9D224-4E56-7E50-C8AF-B99FF47CC659}"/>
              </a:ext>
            </a:extLst>
          </p:cNvPr>
          <p:cNvSpPr txBox="1"/>
          <p:nvPr userDrawn="1"/>
        </p:nvSpPr>
        <p:spPr>
          <a:xfrm>
            <a:off x="676275" y="3244334"/>
            <a:ext cx="443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457200" rtl="0" eaLnBrk="1" latinLnBrk="0" hangingPunct="1">
              <a:defRPr/>
            </a:pPr>
            <a:r>
              <a:rPr lang="ko-KR" altLang="en-US" sz="1800" kern="1200" spc="-100" dirty="0">
                <a:solidFill>
                  <a:srgbClr val="3494E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이씨에스 </a:t>
            </a:r>
            <a:r>
              <a:rPr lang="en-US" altLang="ko-KR" sz="1800" kern="1200" spc="-100" dirty="0">
                <a:solidFill>
                  <a:srgbClr val="3494E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R5</a:t>
            </a:r>
            <a:endParaRPr lang="ko-KR" altLang="en-US" sz="1800" kern="1200" spc="-100" dirty="0">
              <a:solidFill>
                <a:srgbClr val="3494E4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7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10.0.55.142:5444/Phone.d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10.0.55.142:5444/Phone.d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6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8BD97C-5CA1-383E-379A-F2F2B0F78FD9}"/>
              </a:ext>
            </a:extLst>
          </p:cNvPr>
          <p:cNvSpPr txBox="1"/>
          <p:nvPr/>
        </p:nvSpPr>
        <p:spPr>
          <a:xfrm>
            <a:off x="175932" y="113927"/>
            <a:ext cx="6771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실시간 파일 인사 동기화 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 내선번호 갱신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내선 중복 체크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6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PhoneDo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체크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C7EF876-C645-71D8-1166-74DCFF8D7ECE}"/>
              </a:ext>
            </a:extLst>
          </p:cNvPr>
          <p:cNvSpPr/>
          <p:nvPr/>
        </p:nvSpPr>
        <p:spPr>
          <a:xfrm>
            <a:off x="1890563" y="1033441"/>
            <a:ext cx="3519699" cy="2556352"/>
          </a:xfrm>
          <a:prstGeom prst="roundRect">
            <a:avLst>
              <a:gd name="adj" fmla="val 3901"/>
            </a:avLst>
          </a:prstGeom>
          <a:solidFill>
            <a:srgbClr val="C9FAFC">
              <a:alpha val="50196"/>
            </a:srgb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B18FF8-BB11-459E-D9D1-CA0446BA173E}"/>
              </a:ext>
            </a:extLst>
          </p:cNvPr>
          <p:cNvSpPr/>
          <p:nvPr/>
        </p:nvSpPr>
        <p:spPr>
          <a:xfrm>
            <a:off x="3997408" y="1378658"/>
            <a:ext cx="1354574" cy="425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HDBWorker</a:t>
            </a:r>
            <a:endParaRPr lang="ko-KR" altLang="en-US" sz="1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011BF0-D2FA-BE77-E844-EF4F136508C9}"/>
              </a:ext>
            </a:extLst>
          </p:cNvPr>
          <p:cNvSpPr/>
          <p:nvPr/>
        </p:nvSpPr>
        <p:spPr>
          <a:xfrm>
            <a:off x="2049198" y="1378658"/>
            <a:ext cx="1499052" cy="425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RestServerWorker</a:t>
            </a:r>
            <a:endParaRPr lang="ko-KR" altLang="en-US" sz="1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9EA19B8-8BA9-1CA2-7A54-79BB2576BE94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548250" y="1591244"/>
            <a:ext cx="44915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EE3D8C-E934-8175-154A-56962BC0D9E0}"/>
              </a:ext>
            </a:extLst>
          </p:cNvPr>
          <p:cNvSpPr/>
          <p:nvPr/>
        </p:nvSpPr>
        <p:spPr>
          <a:xfrm>
            <a:off x="3997408" y="2686548"/>
            <a:ext cx="1354574" cy="425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HRRestWorker</a:t>
            </a:r>
            <a:endParaRPr lang="ko-KR" altLang="en-US" sz="1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436D8C4-90FC-10C5-BB71-A33A7E1F8C1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674695" y="1803830"/>
            <a:ext cx="0" cy="882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639565D-6CDD-4698-8580-EF9925AF0CCB}"/>
              </a:ext>
            </a:extLst>
          </p:cNvPr>
          <p:cNvSpPr/>
          <p:nvPr/>
        </p:nvSpPr>
        <p:spPr>
          <a:xfrm>
            <a:off x="2021266" y="2683776"/>
            <a:ext cx="1499052" cy="425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RealTimeMonitorWorker</a:t>
            </a:r>
            <a:endParaRPr lang="ko-KR" altLang="en-US" sz="1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A4C3CD-18B3-F633-E36E-6E951E7AF332}"/>
              </a:ext>
            </a:extLst>
          </p:cNvPr>
          <p:cNvSpPr/>
          <p:nvPr/>
        </p:nvSpPr>
        <p:spPr>
          <a:xfrm>
            <a:off x="5485323" y="1288187"/>
            <a:ext cx="336543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사용자 내선번호 갱신</a:t>
            </a:r>
            <a:r>
              <a:rPr lang="en-US" altLang="ko-KR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 </a:t>
            </a:r>
            <a:r>
              <a:rPr lang="ko-KR" altLang="en-US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웹에서 강제로 하고 한번 더 수행함 </a:t>
            </a:r>
            <a:r>
              <a:rPr lang="en-US" altLang="ko-KR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r>
              <a:rPr lang="en-US" altLang="ko-KR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내선중복 체크     </a:t>
            </a:r>
            <a:r>
              <a:rPr lang="en-US" altLang="ko-KR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메신저 알림 전송</a:t>
            </a:r>
            <a:r>
              <a:rPr lang="en-US" altLang="ko-KR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(ALERT)</a:t>
            </a:r>
          </a:p>
          <a:p>
            <a:r>
              <a:rPr lang="en-US" altLang="ko-KR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en-US" altLang="ko-KR" sz="1050" b="1" dirty="0" err="1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PhoneDo</a:t>
            </a:r>
            <a:r>
              <a:rPr lang="en-US" altLang="ko-KR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체크   </a:t>
            </a:r>
            <a:r>
              <a:rPr lang="en-US" altLang="ko-KR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교환기 적용</a:t>
            </a:r>
            <a:r>
              <a:rPr lang="en-US" altLang="ko-KR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(CLABEL)</a:t>
            </a:r>
            <a:endParaRPr lang="en-US" altLang="ko-KR" sz="1050" b="1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7ED3463-7BD8-C289-7F4D-D859C55BC865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082598" y="1591244"/>
            <a:ext cx="914810" cy="10925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F0FD1F6-17B2-FC65-882C-574E5C24E4DC}"/>
              </a:ext>
            </a:extLst>
          </p:cNvPr>
          <p:cNvSpPr txBox="1"/>
          <p:nvPr/>
        </p:nvSpPr>
        <p:spPr>
          <a:xfrm>
            <a:off x="1970063" y="3111720"/>
            <a:ext cx="25862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EAI FILE</a:t>
            </a:r>
          </a:p>
          <a:p>
            <a:r>
              <a:rPr lang="en-US" altLang="ko-KR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SE06020 |</a:t>
            </a:r>
            <a:r>
              <a:rPr lang="ko-KR" altLang="en-US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이장희 </a:t>
            </a:r>
            <a:r>
              <a:rPr lang="en-US" altLang="ko-KR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|069|</a:t>
            </a:r>
            <a:r>
              <a:rPr lang="ko-KR" altLang="en-US" sz="8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가산디지탈</a:t>
            </a:r>
            <a:r>
              <a:rPr lang="ko-KR" altLang="en-US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|306911 |25|</a:t>
            </a:r>
            <a:r>
              <a:rPr lang="ko-KR" altLang="en-US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관리</a:t>
            </a:r>
            <a:r>
              <a:rPr lang="en-US" altLang="ko-KR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…</a:t>
            </a:r>
            <a:endParaRPr lang="ko-KR" altLang="en-US" sz="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3C883DB-8868-AEE4-681A-C12A7F5263DB}"/>
              </a:ext>
            </a:extLst>
          </p:cNvPr>
          <p:cNvSpPr/>
          <p:nvPr/>
        </p:nvSpPr>
        <p:spPr>
          <a:xfrm>
            <a:off x="7431932" y="2677661"/>
            <a:ext cx="733867" cy="425172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ALERT</a:t>
            </a:r>
            <a:endParaRPr lang="ko-KR" altLang="en-US" sz="1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277CAA37-68AF-5664-E3F0-DF080D306268}"/>
              </a:ext>
            </a:extLst>
          </p:cNvPr>
          <p:cNvCxnSpPr>
            <a:cxnSpLocks/>
            <a:stCxn id="7" idx="3"/>
            <a:endCxn id="98" idx="1"/>
          </p:cNvCxnSpPr>
          <p:nvPr/>
        </p:nvCxnSpPr>
        <p:spPr>
          <a:xfrm flipV="1">
            <a:off x="5351982" y="2890247"/>
            <a:ext cx="2079950" cy="88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3DB1A04-AB72-6835-B60A-94115F1FC58C}"/>
              </a:ext>
            </a:extLst>
          </p:cNvPr>
          <p:cNvSpPr txBox="1"/>
          <p:nvPr/>
        </p:nvSpPr>
        <p:spPr>
          <a:xfrm>
            <a:off x="5488360" y="2587357"/>
            <a:ext cx="1735493" cy="4420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>
              <a:defRPr sz="800"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r>
              <a:rPr lang="ko-KR" altLang="en-US" dirty="0"/>
              <a:t>내선중복시 알림 통보</a:t>
            </a:r>
            <a:endParaRPr lang="fr-FR" altLang="ko-KR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altLang="ko-KR" dirty="0"/>
              <a:t>http://10.0.55.142:5444/Phone.do</a:t>
            </a:r>
          </a:p>
          <a:p>
            <a:r>
              <a:rPr lang="fr-FR" altLang="ko-KR" dirty="0"/>
              <a:t> {"DEVICE":"8562","ID":"12345678"}</a:t>
            </a:r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7D9E2C9-54F6-963B-16FD-CDA6CA93FB0E}"/>
              </a:ext>
            </a:extLst>
          </p:cNvPr>
          <p:cNvSpPr/>
          <p:nvPr/>
        </p:nvSpPr>
        <p:spPr>
          <a:xfrm>
            <a:off x="425211" y="1378658"/>
            <a:ext cx="913362" cy="425172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Nginx</a:t>
            </a:r>
            <a:endParaRPr lang="ko-KR" altLang="en-US" sz="1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9B1172A-34C4-6DB7-0D4D-665B2A1FD260}"/>
              </a:ext>
            </a:extLst>
          </p:cNvPr>
          <p:cNvCxnSpPr>
            <a:cxnSpLocks/>
            <a:stCxn id="110" idx="3"/>
            <a:endCxn id="5" idx="1"/>
          </p:cNvCxnSpPr>
          <p:nvPr/>
        </p:nvCxnSpPr>
        <p:spPr>
          <a:xfrm>
            <a:off x="1338573" y="1591244"/>
            <a:ext cx="71062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66CF51D-6C32-7226-B460-2A5D9D2B5FC0}"/>
              </a:ext>
            </a:extLst>
          </p:cNvPr>
          <p:cNvSpPr txBox="1"/>
          <p:nvPr/>
        </p:nvSpPr>
        <p:spPr>
          <a:xfrm>
            <a:off x="1325563" y="1374372"/>
            <a:ext cx="67504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내선변경시</a:t>
            </a: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F9173103-DA14-9C59-97E4-674AA6831D4A}"/>
              </a:ext>
            </a:extLst>
          </p:cNvPr>
          <p:cNvGrpSpPr/>
          <p:nvPr/>
        </p:nvGrpSpPr>
        <p:grpSpPr>
          <a:xfrm>
            <a:off x="508872" y="2647696"/>
            <a:ext cx="746039" cy="493255"/>
            <a:chOff x="260811" y="1888400"/>
            <a:chExt cx="746039" cy="493255"/>
          </a:xfrm>
        </p:grpSpPr>
        <p:pic>
          <p:nvPicPr>
            <p:cNvPr id="123" name="Picture 4" descr="데이터베이스 시스템 아이콘 - ico,png,icns,무료 아이콘 다운로드">
              <a:extLst>
                <a:ext uri="{FF2B5EF4-FFF2-40B4-BE49-F238E27FC236}">
                  <a16:creationId xmlns:a16="http://schemas.microsoft.com/office/drawing/2014/main" id="{BA933FFF-CD7F-70F5-97AC-E0B92CE15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11" y="1888400"/>
              <a:ext cx="746039" cy="49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E2217F3F-4B6D-0125-19CB-6C395C4B3053}"/>
                </a:ext>
              </a:extLst>
            </p:cNvPr>
            <p:cNvSpPr/>
            <p:nvPr/>
          </p:nvSpPr>
          <p:spPr>
            <a:xfrm>
              <a:off x="292721" y="2042968"/>
              <a:ext cx="68800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LOCAL DB</a:t>
              </a:r>
              <a:endParaRPr lang="ko-KR" altLang="en-US" b="1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9A5A6D23-4D7A-DB27-C3B3-1FF087AF2D64}"/>
              </a:ext>
            </a:extLst>
          </p:cNvPr>
          <p:cNvCxnSpPr>
            <a:cxnSpLocks/>
            <a:stCxn id="110" idx="2"/>
            <a:endCxn id="123" idx="0"/>
          </p:cNvCxnSpPr>
          <p:nvPr/>
        </p:nvCxnSpPr>
        <p:spPr>
          <a:xfrm>
            <a:off x="881892" y="1803830"/>
            <a:ext cx="0" cy="84386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AFA8090-0FAB-7827-490B-8EBCC8ED86C7}"/>
              </a:ext>
            </a:extLst>
          </p:cNvPr>
          <p:cNvSpPr txBox="1"/>
          <p:nvPr/>
        </p:nvSpPr>
        <p:spPr>
          <a:xfrm>
            <a:off x="90738" y="1843365"/>
            <a:ext cx="9133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내선 중복 체크</a:t>
            </a:r>
            <a:r>
              <a:rPr lang="en-US" altLang="ko-KR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</a:p>
          <a:p>
            <a:r>
              <a:rPr lang="ko-KR" altLang="en-US" sz="8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중복알림</a:t>
            </a:r>
            <a:r>
              <a:rPr lang="en-US" altLang="ko-KR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  <a:endParaRPr lang="ko-KR" altLang="en-US" sz="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A93B864-4D61-11FB-F44D-63CE52660057}"/>
              </a:ext>
            </a:extLst>
          </p:cNvPr>
          <p:cNvSpPr txBox="1"/>
          <p:nvPr/>
        </p:nvSpPr>
        <p:spPr>
          <a:xfrm>
            <a:off x="1080362" y="979135"/>
            <a:ext cx="1908960" cy="3189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36000" tIns="36000" rIns="36000" bIns="36000">
            <a:spAutoFit/>
          </a:bodyPr>
          <a:lstStyle/>
          <a:p>
            <a:r>
              <a:rPr lang="fr-FR" altLang="ko-KR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POST http://10.0.55.142:5444/v3/user</a:t>
            </a:r>
          </a:p>
          <a:p>
            <a:r>
              <a:rPr lang="fr-FR" altLang="ko-KR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{"DEVICE":"8562","ID":"12345678"}</a:t>
            </a:r>
            <a:endParaRPr lang="ko-KR" altLang="en-US" sz="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25BAC38-9574-A89F-3539-E5CC35B5295C}"/>
              </a:ext>
            </a:extLst>
          </p:cNvPr>
          <p:cNvSpPr txBox="1"/>
          <p:nvPr/>
        </p:nvSpPr>
        <p:spPr>
          <a:xfrm>
            <a:off x="843591" y="2118041"/>
            <a:ext cx="67504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내선변경</a:t>
            </a: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50655533-A933-EA0B-CE90-482CD31E1084}"/>
              </a:ext>
            </a:extLst>
          </p:cNvPr>
          <p:cNvGrpSpPr/>
          <p:nvPr/>
        </p:nvGrpSpPr>
        <p:grpSpPr>
          <a:xfrm>
            <a:off x="385024" y="790493"/>
            <a:ext cx="586849" cy="611020"/>
            <a:chOff x="-977873" y="3329030"/>
            <a:chExt cx="586849" cy="611020"/>
          </a:xfrm>
        </p:grpSpPr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CA074931-7B9B-CD3D-2771-4D94799DA3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905889" y="3329030"/>
              <a:ext cx="480776" cy="411766"/>
              <a:chOff x="665386" y="4139877"/>
              <a:chExt cx="900100" cy="719854"/>
            </a:xfrm>
          </p:grpSpPr>
          <p:pic>
            <p:nvPicPr>
              <p:cNvPr id="139" name="그림 138">
                <a:extLst>
                  <a:ext uri="{FF2B5EF4-FFF2-40B4-BE49-F238E27FC236}">
                    <a16:creationId xmlns:a16="http://schemas.microsoft.com/office/drawing/2014/main" id="{61C5A36A-7185-A965-F1BF-B917F1A2A4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386" y="4139877"/>
                <a:ext cx="600217" cy="719309"/>
              </a:xfrm>
              <a:prstGeom prst="rect">
                <a:avLst/>
              </a:prstGeom>
            </p:spPr>
          </p:pic>
          <p:pic>
            <p:nvPicPr>
              <p:cNvPr id="140" name="그림 139">
                <a:extLst>
                  <a:ext uri="{FF2B5EF4-FFF2-40B4-BE49-F238E27FC236}">
                    <a16:creationId xmlns:a16="http://schemas.microsoft.com/office/drawing/2014/main" id="{D9A8C7AC-098C-4937-C3E2-FE6379727B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7434" y="4535921"/>
                <a:ext cx="468052" cy="323810"/>
              </a:xfrm>
              <a:prstGeom prst="rect">
                <a:avLst/>
              </a:prstGeom>
            </p:spPr>
          </p:pic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632C820-1AC8-CDF4-3454-CF3D0CCA5AEE}"/>
                </a:ext>
              </a:extLst>
            </p:cNvPr>
            <p:cNvSpPr txBox="1"/>
            <p:nvPr/>
          </p:nvSpPr>
          <p:spPr>
            <a:xfrm>
              <a:off x="-977873" y="3693829"/>
              <a:ext cx="58684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사용자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8BE842F2-54A0-D966-EC82-58386762674C}"/>
              </a:ext>
            </a:extLst>
          </p:cNvPr>
          <p:cNvSpPr txBox="1"/>
          <p:nvPr/>
        </p:nvSpPr>
        <p:spPr>
          <a:xfrm>
            <a:off x="1930769" y="2503738"/>
            <a:ext cx="12000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디렉토리 실시간 감시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91A33593-E0B4-045B-262E-72589E1D26B3}"/>
              </a:ext>
            </a:extLst>
          </p:cNvPr>
          <p:cNvSpPr/>
          <p:nvPr/>
        </p:nvSpPr>
        <p:spPr>
          <a:xfrm>
            <a:off x="7431932" y="3464985"/>
            <a:ext cx="733867" cy="425172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CLABEL</a:t>
            </a:r>
            <a:endParaRPr lang="ko-KR" altLang="en-US" sz="1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99EC31DD-8EAC-A18D-D974-F151818FAC2B}"/>
              </a:ext>
            </a:extLst>
          </p:cNvPr>
          <p:cNvCxnSpPr>
            <a:cxnSpLocks/>
            <a:stCxn id="7" idx="2"/>
            <a:endCxn id="159" idx="1"/>
          </p:cNvCxnSpPr>
          <p:nvPr/>
        </p:nvCxnSpPr>
        <p:spPr>
          <a:xfrm rot="16200000" flipH="1">
            <a:off x="5770388" y="2016026"/>
            <a:ext cx="565851" cy="2757237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D74FFCF8-3E91-9497-DC34-F6C6D303C463}"/>
              </a:ext>
            </a:extLst>
          </p:cNvPr>
          <p:cNvCxnSpPr>
            <a:cxnSpLocks/>
            <a:stCxn id="7" idx="2"/>
            <a:endCxn id="205" idx="1"/>
          </p:cNvCxnSpPr>
          <p:nvPr/>
        </p:nvCxnSpPr>
        <p:spPr>
          <a:xfrm rot="16200000" flipH="1">
            <a:off x="6159902" y="1626512"/>
            <a:ext cx="1353175" cy="4323589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25943FAC-38DE-D3A5-8D1A-5505ED937E41}"/>
              </a:ext>
            </a:extLst>
          </p:cNvPr>
          <p:cNvSpPr txBox="1"/>
          <p:nvPr/>
        </p:nvSpPr>
        <p:spPr>
          <a:xfrm>
            <a:off x="5488360" y="4162404"/>
            <a:ext cx="1735493" cy="4420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>
              <a:defRPr sz="800"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r>
              <a:rPr lang="ko-KR" altLang="en-US" dirty="0"/>
              <a:t>인사변경 알림</a:t>
            </a:r>
            <a:endParaRPr lang="fr-FR" altLang="ko-KR" dirty="0"/>
          </a:p>
          <a:p>
            <a:r>
              <a:rPr lang="fr-FR" altLang="ko-KR" dirty="0"/>
              <a:t>https://xxxxxxxx</a:t>
            </a:r>
          </a:p>
          <a:p>
            <a:r>
              <a:rPr lang="fr-FR" altLang="ko-KR" dirty="0"/>
              <a:t> {"DEVICE":"8562","ID":"12345678"}</a:t>
            </a:r>
            <a:endParaRPr lang="ko-KR" alt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188B898-C443-046A-FCDE-126FCDF8B042}"/>
              </a:ext>
            </a:extLst>
          </p:cNvPr>
          <p:cNvSpPr txBox="1"/>
          <p:nvPr/>
        </p:nvSpPr>
        <p:spPr>
          <a:xfrm>
            <a:off x="5488360" y="3368775"/>
            <a:ext cx="1735493" cy="4420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>
              <a:defRPr sz="800"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r>
              <a:rPr lang="fr-FR" altLang="ko-KR" dirty="0"/>
              <a:t>PhoneDo </a:t>
            </a:r>
            <a:r>
              <a:rPr lang="ko-KR" altLang="en-US" dirty="0"/>
              <a:t>호출</a:t>
            </a:r>
            <a:endParaRPr lang="fr-FR" altLang="ko-KR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altLang="ko-KR" dirty="0"/>
              <a:t>http://10.0.55.142:5444/Phone.do</a:t>
            </a:r>
          </a:p>
          <a:p>
            <a:r>
              <a:rPr lang="fr-FR" altLang="ko-KR" dirty="0"/>
              <a:t> {"DEVICE":"8562","ID":"12345678"}</a:t>
            </a:r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D044E8F-2B01-A62B-F61D-88706FAAD605}"/>
              </a:ext>
            </a:extLst>
          </p:cNvPr>
          <p:cNvSpPr txBox="1"/>
          <p:nvPr/>
        </p:nvSpPr>
        <p:spPr>
          <a:xfrm>
            <a:off x="205162" y="4178680"/>
            <a:ext cx="42614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개별 건으로 처리되기 때문에 수정된 </a:t>
            </a:r>
            <a:r>
              <a:rPr lang="ko-KR" altLang="en-US" sz="10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단건으로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요청 </a:t>
            </a:r>
            <a:endParaRPr lang="en-US" altLang="ko-KR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최대 수량의 제한이 필요함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(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너무 많으면 안됨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질의문을 통해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Alert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수신자를 지정하며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수신자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관리자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는 최대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5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명까지</a:t>
            </a:r>
            <a:endParaRPr lang="en-US" altLang="ko-KR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AAF62CA-6043-FA53-0111-5595A68F6627}"/>
              </a:ext>
            </a:extLst>
          </p:cNvPr>
          <p:cNvSpPr/>
          <p:nvPr/>
        </p:nvSpPr>
        <p:spPr>
          <a:xfrm>
            <a:off x="8998284" y="2677215"/>
            <a:ext cx="733867" cy="425172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메신저</a:t>
            </a:r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7422A1B9-A7AB-81A1-7389-2B3379C18BC0}"/>
              </a:ext>
            </a:extLst>
          </p:cNvPr>
          <p:cNvCxnSpPr>
            <a:cxnSpLocks/>
            <a:stCxn id="98" idx="3"/>
            <a:endCxn id="199" idx="1"/>
          </p:cNvCxnSpPr>
          <p:nvPr/>
        </p:nvCxnSpPr>
        <p:spPr>
          <a:xfrm flipV="1">
            <a:off x="8165799" y="2889801"/>
            <a:ext cx="832485" cy="4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3835422B-78F4-8352-B0DC-93E628CCC84C}"/>
              </a:ext>
            </a:extLst>
          </p:cNvPr>
          <p:cNvSpPr/>
          <p:nvPr/>
        </p:nvSpPr>
        <p:spPr>
          <a:xfrm>
            <a:off x="8998284" y="4252309"/>
            <a:ext cx="733867" cy="425172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메신저</a:t>
            </a:r>
            <a:r>
              <a:rPr lang="en-US" altLang="ko-KR" sz="10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DB</a:t>
            </a:r>
            <a:endParaRPr lang="ko-KR" altLang="en-US" sz="1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F5A201EC-1B5A-BD8B-D10D-B6C088C1757E}"/>
              </a:ext>
            </a:extLst>
          </p:cNvPr>
          <p:cNvSpPr/>
          <p:nvPr/>
        </p:nvSpPr>
        <p:spPr>
          <a:xfrm>
            <a:off x="7431931" y="6115166"/>
            <a:ext cx="733867" cy="425172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수협인사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D51A845-722A-323F-03BB-C4A0A90DF16E}"/>
              </a:ext>
            </a:extLst>
          </p:cNvPr>
          <p:cNvSpPr txBox="1"/>
          <p:nvPr/>
        </p:nvSpPr>
        <p:spPr>
          <a:xfrm>
            <a:off x="8461255" y="4947756"/>
            <a:ext cx="48261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일배치</a:t>
            </a:r>
            <a:endParaRPr lang="ko-KR" altLang="en-US" sz="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18957BC-D9ED-7661-C1C6-36B74BFD3F25}"/>
              </a:ext>
            </a:extLst>
          </p:cNvPr>
          <p:cNvSpPr txBox="1"/>
          <p:nvPr/>
        </p:nvSpPr>
        <p:spPr>
          <a:xfrm>
            <a:off x="8231830" y="4089060"/>
            <a:ext cx="61391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실시간</a:t>
            </a:r>
            <a:r>
              <a:rPr lang="en-US" altLang="ko-KR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 ? )</a:t>
            </a:r>
            <a:endParaRPr lang="ko-KR" altLang="en-US" sz="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7021C1A-960B-6EF8-D91C-9D9F18E07425}"/>
              </a:ext>
            </a:extLst>
          </p:cNvPr>
          <p:cNvSpPr txBox="1"/>
          <p:nvPr/>
        </p:nvSpPr>
        <p:spPr>
          <a:xfrm>
            <a:off x="7223853" y="4735171"/>
            <a:ext cx="14183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실시간 배치 반영</a:t>
            </a:r>
            <a:endParaRPr lang="en-US" altLang="ko-KR" sz="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8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일배치</a:t>
            </a:r>
            <a:r>
              <a:rPr lang="ko-KR" altLang="en-US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검증 후</a:t>
            </a:r>
            <a:r>
              <a:rPr lang="en-US" altLang="ko-KR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차이 분석</a:t>
            </a:r>
            <a:endParaRPr lang="en-US" altLang="ko-KR" sz="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8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일배치</a:t>
            </a:r>
            <a:r>
              <a:rPr lang="ko-KR" altLang="en-US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갱신</a:t>
            </a:r>
          </a:p>
        </p:txBody>
      </p:sp>
      <p:pic>
        <p:nvPicPr>
          <p:cNvPr id="218" name="Picture 11" descr="C:\Users\ecoffey\AppData\Local\Temp\Rar$DRa0.117\30017__Device_CUCM_default_64.png">
            <a:extLst>
              <a:ext uri="{FF2B5EF4-FFF2-40B4-BE49-F238E27FC236}">
                <a16:creationId xmlns:a16="http://schemas.microsoft.com/office/drawing/2014/main" id="{ED8CDF00-A743-E94D-32BE-C2424EB1E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697" y="3483676"/>
            <a:ext cx="380773" cy="38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FC8A1A4-2254-F014-3069-8E4B7871DCDC}"/>
              </a:ext>
            </a:extLst>
          </p:cNvPr>
          <p:cNvCxnSpPr>
            <a:cxnSpLocks/>
          </p:cNvCxnSpPr>
          <p:nvPr/>
        </p:nvCxnSpPr>
        <p:spPr>
          <a:xfrm flipV="1">
            <a:off x="8165799" y="3676679"/>
            <a:ext cx="832485" cy="4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322D17CE-8165-CAB1-73A0-7696B7F84DD6}"/>
              </a:ext>
            </a:extLst>
          </p:cNvPr>
          <p:cNvSpPr txBox="1"/>
          <p:nvPr/>
        </p:nvSpPr>
        <p:spPr>
          <a:xfrm>
            <a:off x="8357316" y="3457447"/>
            <a:ext cx="50736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AXL</a:t>
            </a:r>
            <a:endParaRPr lang="ko-KR" altLang="en-US" sz="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A44372CA-C91F-F892-2AEE-5AA306C3C24A}"/>
              </a:ext>
            </a:extLst>
          </p:cNvPr>
          <p:cNvSpPr txBox="1"/>
          <p:nvPr/>
        </p:nvSpPr>
        <p:spPr>
          <a:xfrm>
            <a:off x="8193393" y="2700974"/>
            <a:ext cx="8171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REST(http(s))</a:t>
            </a:r>
            <a:endParaRPr lang="ko-KR" altLang="en-US" sz="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A182B5-2A5D-BE00-24B8-FB8DAD4B30E6}"/>
              </a:ext>
            </a:extLst>
          </p:cNvPr>
          <p:cNvSpPr/>
          <p:nvPr/>
        </p:nvSpPr>
        <p:spPr>
          <a:xfrm>
            <a:off x="7431932" y="5357227"/>
            <a:ext cx="733867" cy="425172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EKP(DB)</a:t>
            </a:r>
            <a:endParaRPr lang="ko-KR" altLang="en-US" sz="1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DF727E-EA0F-0C97-A7F4-96E2B4BCBBF1}"/>
              </a:ext>
            </a:extLst>
          </p:cNvPr>
          <p:cNvSpPr/>
          <p:nvPr/>
        </p:nvSpPr>
        <p:spPr>
          <a:xfrm>
            <a:off x="3997408" y="5373968"/>
            <a:ext cx="1354574" cy="425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DBWorker</a:t>
            </a:r>
            <a:r>
              <a:rPr lang="en-US" altLang="ko-KR" sz="10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?</a:t>
            </a:r>
            <a:endParaRPr lang="ko-KR" altLang="en-US" sz="1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3F3A60-93A7-422A-83C2-406663B9BB18}"/>
              </a:ext>
            </a:extLst>
          </p:cNvPr>
          <p:cNvCxnSpPr>
            <a:cxnSpLocks/>
          </p:cNvCxnSpPr>
          <p:nvPr/>
        </p:nvCxnSpPr>
        <p:spPr>
          <a:xfrm flipV="1">
            <a:off x="8193393" y="4640531"/>
            <a:ext cx="777297" cy="9292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0040960-3F17-1B7E-D3F2-6B474DBF4FE8}"/>
              </a:ext>
            </a:extLst>
          </p:cNvPr>
          <p:cNvCxnSpPr>
            <a:cxnSpLocks/>
          </p:cNvCxnSpPr>
          <p:nvPr/>
        </p:nvCxnSpPr>
        <p:spPr>
          <a:xfrm>
            <a:off x="5485323" y="5569813"/>
            <a:ext cx="182426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4FFECE-DE10-9AE5-F579-0ED392205A58}"/>
              </a:ext>
            </a:extLst>
          </p:cNvPr>
          <p:cNvSpPr txBox="1"/>
          <p:nvPr/>
        </p:nvSpPr>
        <p:spPr>
          <a:xfrm>
            <a:off x="5849911" y="5247685"/>
            <a:ext cx="10123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전체갱신은 </a:t>
            </a:r>
            <a:r>
              <a:rPr lang="en-US" altLang="ko-KR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EKP</a:t>
            </a:r>
            <a:r>
              <a:rPr lang="ko-KR" altLang="en-US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 가져가는 방향으로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E607D3B-5245-A192-27E0-4900F110483A}"/>
              </a:ext>
            </a:extLst>
          </p:cNvPr>
          <p:cNvCxnSpPr>
            <a:cxnSpLocks/>
            <a:stCxn id="11" idx="2"/>
            <a:endCxn id="206" idx="0"/>
          </p:cNvCxnSpPr>
          <p:nvPr/>
        </p:nvCxnSpPr>
        <p:spPr>
          <a:xfrm flipH="1">
            <a:off x="7798865" y="5782399"/>
            <a:ext cx="1" cy="33276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FC21BE1-9492-EEEF-BB16-01D242A6C0A9}"/>
              </a:ext>
            </a:extLst>
          </p:cNvPr>
          <p:cNvSpPr txBox="1"/>
          <p:nvPr/>
        </p:nvSpPr>
        <p:spPr>
          <a:xfrm>
            <a:off x="7798864" y="5813534"/>
            <a:ext cx="48261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일배치</a:t>
            </a:r>
            <a:endParaRPr lang="ko-KR" altLang="en-US" sz="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230216-627B-4C8F-91E2-CA387281A491}"/>
              </a:ext>
            </a:extLst>
          </p:cNvPr>
          <p:cNvSpPr/>
          <p:nvPr/>
        </p:nvSpPr>
        <p:spPr>
          <a:xfrm>
            <a:off x="1151698" y="5357227"/>
            <a:ext cx="733867" cy="425172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EKP(DB)</a:t>
            </a:r>
            <a:endParaRPr lang="ko-KR" altLang="en-US" sz="1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8DC8C01-7B04-3AA4-1B58-5872153F28BC}"/>
              </a:ext>
            </a:extLst>
          </p:cNvPr>
          <p:cNvCxnSpPr>
            <a:cxnSpLocks/>
          </p:cNvCxnSpPr>
          <p:nvPr/>
        </p:nvCxnSpPr>
        <p:spPr>
          <a:xfrm flipV="1">
            <a:off x="1543199" y="3697835"/>
            <a:ext cx="1565144" cy="16686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274EA08-B83E-3494-9A6A-1949A0569DDF}"/>
              </a:ext>
            </a:extLst>
          </p:cNvPr>
          <p:cNvSpPr txBox="1"/>
          <p:nvPr/>
        </p:nvSpPr>
        <p:spPr>
          <a:xfrm>
            <a:off x="1338573" y="4732678"/>
            <a:ext cx="5073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내선번호제외</a:t>
            </a:r>
            <a:endParaRPr lang="ko-KR" altLang="en-US" sz="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9E6DE38-D8C5-C843-9987-D0D02EA4F5FA}"/>
              </a:ext>
            </a:extLst>
          </p:cNvPr>
          <p:cNvCxnSpPr>
            <a:cxnSpLocks/>
          </p:cNvCxnSpPr>
          <p:nvPr/>
        </p:nvCxnSpPr>
        <p:spPr>
          <a:xfrm>
            <a:off x="5485323" y="5763175"/>
            <a:ext cx="182426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76C7F62-C584-5201-2CC1-A6EC314A77C2}"/>
              </a:ext>
            </a:extLst>
          </p:cNvPr>
          <p:cNvGrpSpPr/>
          <p:nvPr/>
        </p:nvGrpSpPr>
        <p:grpSpPr>
          <a:xfrm>
            <a:off x="8004755" y="3355487"/>
            <a:ext cx="309623" cy="215444"/>
            <a:chOff x="3090159" y="5146775"/>
            <a:chExt cx="309623" cy="215444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259DBDC-1338-BC42-BD3B-FD84B8357BE1}"/>
                </a:ext>
              </a:extLst>
            </p:cNvPr>
            <p:cNvSpPr/>
            <p:nvPr/>
          </p:nvSpPr>
          <p:spPr>
            <a:xfrm>
              <a:off x="3171873" y="5213524"/>
              <a:ext cx="141096" cy="81946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 dirty="0">
                <a:solidFill>
                  <a:srgbClr val="FF0000"/>
                </a:solidFill>
                <a:highlight>
                  <a:srgbClr val="800000"/>
                </a:highligh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2F79B7-AE67-4371-892A-AED61DE7C65C}"/>
                </a:ext>
              </a:extLst>
            </p:cNvPr>
            <p:cNvSpPr txBox="1"/>
            <p:nvPr/>
          </p:nvSpPr>
          <p:spPr>
            <a:xfrm flipH="1">
              <a:off x="3090159" y="5146775"/>
              <a:ext cx="30962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EP</a:t>
              </a:r>
              <a:endParaRPr lang="ko-KR" altLang="en-US" sz="8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9A00BAF-26AE-8AC8-F30F-F12902839492}"/>
              </a:ext>
            </a:extLst>
          </p:cNvPr>
          <p:cNvGrpSpPr/>
          <p:nvPr/>
        </p:nvGrpSpPr>
        <p:grpSpPr>
          <a:xfrm>
            <a:off x="7977860" y="2562237"/>
            <a:ext cx="404558" cy="215444"/>
            <a:chOff x="3043590" y="5691418"/>
            <a:chExt cx="404558" cy="215444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D32D151-4E23-6032-04E1-C9F58202BDD1}"/>
                </a:ext>
              </a:extLst>
            </p:cNvPr>
            <p:cNvSpPr/>
            <p:nvPr/>
          </p:nvSpPr>
          <p:spPr>
            <a:xfrm>
              <a:off x="3171873" y="5758167"/>
              <a:ext cx="141096" cy="81946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 dirty="0">
                <a:solidFill>
                  <a:srgbClr val="FF0000"/>
                </a:solidFill>
                <a:highlight>
                  <a:srgbClr val="800000"/>
                </a:highligh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9CC054-1A95-BA24-3153-F91242FD3B40}"/>
                </a:ext>
              </a:extLst>
            </p:cNvPr>
            <p:cNvSpPr txBox="1"/>
            <p:nvPr/>
          </p:nvSpPr>
          <p:spPr>
            <a:xfrm flipH="1">
              <a:off x="3043590" y="5691418"/>
              <a:ext cx="40455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HR</a:t>
              </a:r>
              <a:endParaRPr lang="ko-KR" altLang="en-US" sz="8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82704BF-9B02-0261-49DE-40011B1F7A19}"/>
              </a:ext>
            </a:extLst>
          </p:cNvPr>
          <p:cNvGrpSpPr/>
          <p:nvPr/>
        </p:nvGrpSpPr>
        <p:grpSpPr>
          <a:xfrm>
            <a:off x="5216948" y="927734"/>
            <a:ext cx="404558" cy="215444"/>
            <a:chOff x="3043590" y="5691418"/>
            <a:chExt cx="404558" cy="21544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4F012F4-1DC8-FF29-DE6D-7DDF44DB6B4C}"/>
                </a:ext>
              </a:extLst>
            </p:cNvPr>
            <p:cNvSpPr/>
            <p:nvPr/>
          </p:nvSpPr>
          <p:spPr>
            <a:xfrm>
              <a:off x="3171873" y="5758167"/>
              <a:ext cx="141096" cy="81946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 dirty="0">
                <a:solidFill>
                  <a:srgbClr val="FF0000"/>
                </a:solidFill>
                <a:highlight>
                  <a:srgbClr val="800000"/>
                </a:highligh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00E173A-9565-223B-EE96-8CB585FF604B}"/>
                </a:ext>
              </a:extLst>
            </p:cNvPr>
            <p:cNvSpPr txBox="1"/>
            <p:nvPr/>
          </p:nvSpPr>
          <p:spPr>
            <a:xfrm flipH="1">
              <a:off x="3043590" y="5691418"/>
              <a:ext cx="40455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HR</a:t>
              </a:r>
              <a:endParaRPr lang="ko-KR" altLang="en-US" sz="8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23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8BD97C-5CA1-383E-379A-F2F2B0F78FD9}"/>
              </a:ext>
            </a:extLst>
          </p:cNvPr>
          <p:cNvSpPr txBox="1"/>
          <p:nvPr/>
        </p:nvSpPr>
        <p:spPr>
          <a:xfrm>
            <a:off x="175932" y="113927"/>
            <a:ext cx="4741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PhoneDo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동기화 처리 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  CLABEL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프로세스로 이관함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C7EF876-C645-71D8-1166-74DCFF8D7ECE}"/>
              </a:ext>
            </a:extLst>
          </p:cNvPr>
          <p:cNvSpPr/>
          <p:nvPr/>
        </p:nvSpPr>
        <p:spPr>
          <a:xfrm>
            <a:off x="699796" y="706869"/>
            <a:ext cx="6089780" cy="3811343"/>
          </a:xfrm>
          <a:prstGeom prst="roundRect">
            <a:avLst>
              <a:gd name="adj" fmla="val 390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B18FF8-BB11-459E-D9D1-CA0446BA173E}"/>
              </a:ext>
            </a:extLst>
          </p:cNvPr>
          <p:cNvSpPr/>
          <p:nvPr/>
        </p:nvSpPr>
        <p:spPr>
          <a:xfrm>
            <a:off x="4161595" y="1052087"/>
            <a:ext cx="1633598" cy="425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HDBWorker</a:t>
            </a:r>
            <a:endParaRPr lang="ko-KR" altLang="en-US" sz="1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011BF0-D2FA-BE77-E844-EF4F136508C9}"/>
              </a:ext>
            </a:extLst>
          </p:cNvPr>
          <p:cNvSpPr/>
          <p:nvPr/>
        </p:nvSpPr>
        <p:spPr>
          <a:xfrm>
            <a:off x="838267" y="1052087"/>
            <a:ext cx="1633598" cy="425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RestServerWorker</a:t>
            </a:r>
            <a:endParaRPr lang="ko-KR" altLang="en-US" sz="1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9EA19B8-8BA9-1CA2-7A54-79BB2576BE94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471865" y="1264673"/>
            <a:ext cx="16897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EE3D8C-E934-8175-154A-56962BC0D9E0}"/>
              </a:ext>
            </a:extLst>
          </p:cNvPr>
          <p:cNvSpPr/>
          <p:nvPr/>
        </p:nvSpPr>
        <p:spPr>
          <a:xfrm>
            <a:off x="4161595" y="2359977"/>
            <a:ext cx="1633598" cy="425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HRRestWorker</a:t>
            </a:r>
            <a:endParaRPr lang="ko-KR" altLang="en-US" sz="1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436D8C4-90FC-10C5-BB71-A33A7E1F8C1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978394" y="1477259"/>
            <a:ext cx="0" cy="882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50506F-A184-30E5-1DC1-2151B2814A4C}"/>
              </a:ext>
            </a:extLst>
          </p:cNvPr>
          <p:cNvSpPr/>
          <p:nvPr/>
        </p:nvSpPr>
        <p:spPr>
          <a:xfrm>
            <a:off x="8621627" y="2373934"/>
            <a:ext cx="733867" cy="425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CEPM</a:t>
            </a:r>
            <a:endParaRPr lang="ko-KR" altLang="en-US" sz="1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0F8E0C1-67B3-12AA-FC72-D23019069646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5795193" y="2572563"/>
            <a:ext cx="2826434" cy="139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4EACDE-C333-59E1-38C1-E3DDD641BDC6}"/>
              </a:ext>
            </a:extLst>
          </p:cNvPr>
          <p:cNvSpPr txBox="1"/>
          <p:nvPr/>
        </p:nvSpPr>
        <p:spPr>
          <a:xfrm>
            <a:off x="6099112" y="2189311"/>
            <a:ext cx="2202611" cy="38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fr-FR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http://10.0.55.142:5444/Phone.do</a:t>
            </a:r>
            <a:endParaRPr lang="fr-FR" altLang="ko-KR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fr-FR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{"DEVICE":"8562","ID":"12345678"}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639565D-6CDD-4698-8580-EF9925AF0CCB}"/>
              </a:ext>
            </a:extLst>
          </p:cNvPr>
          <p:cNvSpPr/>
          <p:nvPr/>
        </p:nvSpPr>
        <p:spPr>
          <a:xfrm>
            <a:off x="838267" y="2357205"/>
            <a:ext cx="1633598" cy="425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RealTimeMonitorWorker</a:t>
            </a:r>
            <a:endParaRPr lang="ko-KR" altLang="en-US" sz="1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A4C3CD-18B3-F633-E36E-6E951E7AF332}"/>
              </a:ext>
            </a:extLst>
          </p:cNvPr>
          <p:cNvSpPr/>
          <p:nvPr/>
        </p:nvSpPr>
        <p:spPr>
          <a:xfrm>
            <a:off x="5795193" y="961616"/>
            <a:ext cx="994183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전체 동기화시</a:t>
            </a:r>
            <a:endParaRPr lang="en-US" altLang="ko-KR" sz="1050" b="1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유효성 검사 후</a:t>
            </a:r>
            <a:r>
              <a:rPr lang="en-US" altLang="ko-KR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</a:p>
          <a:p>
            <a:r>
              <a:rPr lang="ko-KR" altLang="en-US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동기화</a:t>
            </a:r>
            <a:endParaRPr lang="en-US" altLang="ko-KR" sz="1050" b="1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7ED3463-7BD8-C289-7F4D-D859C55BC865}"/>
              </a:ext>
            </a:extLst>
          </p:cNvPr>
          <p:cNvCxnSpPr>
            <a:cxnSpLocks/>
            <a:stCxn id="29" idx="0"/>
            <a:endCxn id="4" idx="1"/>
          </p:cNvCxnSpPr>
          <p:nvPr/>
        </p:nvCxnSpPr>
        <p:spPr>
          <a:xfrm flipV="1">
            <a:off x="1655066" y="1264673"/>
            <a:ext cx="2506529" cy="10925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5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8BD97C-5CA1-383E-379A-F2F2B0F78FD9}"/>
              </a:ext>
            </a:extLst>
          </p:cNvPr>
          <p:cNvSpPr txBox="1"/>
          <p:nvPr/>
        </p:nvSpPr>
        <p:spPr>
          <a:xfrm>
            <a:off x="175932" y="113927"/>
            <a:ext cx="5272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변경된 정보만을 파일로 받아서 처리하는 경우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6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PhoneDo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처리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50506F-A184-30E5-1DC1-2151B2814A4C}"/>
              </a:ext>
            </a:extLst>
          </p:cNvPr>
          <p:cNvSpPr/>
          <p:nvPr/>
        </p:nvSpPr>
        <p:spPr>
          <a:xfrm>
            <a:off x="6158204" y="1246762"/>
            <a:ext cx="733867" cy="425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인사서버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91EFD5-ADA2-A20C-E261-8CD663C33D5E}"/>
              </a:ext>
            </a:extLst>
          </p:cNvPr>
          <p:cNvSpPr/>
          <p:nvPr/>
        </p:nvSpPr>
        <p:spPr>
          <a:xfrm>
            <a:off x="2348199" y="1246762"/>
            <a:ext cx="1098183" cy="425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Nginx</a:t>
            </a:r>
            <a:endParaRPr lang="ko-KR" altLang="en-US" sz="1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B0DB70A-F57D-CB3A-86D0-40F7F0325B4E}"/>
              </a:ext>
            </a:extLst>
          </p:cNvPr>
          <p:cNvCxnSpPr>
            <a:cxnSpLocks/>
          </p:cNvCxnSpPr>
          <p:nvPr/>
        </p:nvCxnSpPr>
        <p:spPr>
          <a:xfrm>
            <a:off x="3446382" y="1318216"/>
            <a:ext cx="271182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CB4F869-1022-4D1C-15B5-E519863A8A72}"/>
              </a:ext>
            </a:extLst>
          </p:cNvPr>
          <p:cNvGrpSpPr/>
          <p:nvPr/>
        </p:nvGrpSpPr>
        <p:grpSpPr>
          <a:xfrm>
            <a:off x="2524270" y="2875799"/>
            <a:ext cx="746039" cy="493255"/>
            <a:chOff x="20287" y="3044185"/>
            <a:chExt cx="746039" cy="493255"/>
          </a:xfrm>
        </p:grpSpPr>
        <p:pic>
          <p:nvPicPr>
            <p:cNvPr id="19" name="Picture 4" descr="데이터베이스 시스템 아이콘 - ico,png,icns,무료 아이콘 다운로드">
              <a:extLst>
                <a:ext uri="{FF2B5EF4-FFF2-40B4-BE49-F238E27FC236}">
                  <a16:creationId xmlns:a16="http://schemas.microsoft.com/office/drawing/2014/main" id="{82946678-A632-A05A-D636-9A9B401C0A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7" y="3044185"/>
              <a:ext cx="746039" cy="49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90E1A84-EEA1-81DF-8234-B35AC6DCA592}"/>
                </a:ext>
              </a:extLst>
            </p:cNvPr>
            <p:cNvSpPr/>
            <p:nvPr/>
          </p:nvSpPr>
          <p:spPr>
            <a:xfrm>
              <a:off x="52197" y="3198753"/>
              <a:ext cx="68800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LOCAL DB</a:t>
              </a:r>
              <a:endParaRPr lang="ko-KR" altLang="en-US" b="1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9D55359-6F5E-E7F5-D411-D6705D515496}"/>
              </a:ext>
            </a:extLst>
          </p:cNvPr>
          <p:cNvCxnSpPr>
            <a:cxnSpLocks/>
          </p:cNvCxnSpPr>
          <p:nvPr/>
        </p:nvCxnSpPr>
        <p:spPr>
          <a:xfrm>
            <a:off x="3446382" y="1599582"/>
            <a:ext cx="271182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FA14EBE-13ED-F929-F809-091D5F4DD4C5}"/>
              </a:ext>
            </a:extLst>
          </p:cNvPr>
          <p:cNvCxnSpPr>
            <a:cxnSpLocks/>
          </p:cNvCxnSpPr>
          <p:nvPr/>
        </p:nvCxnSpPr>
        <p:spPr>
          <a:xfrm>
            <a:off x="2710886" y="1696071"/>
            <a:ext cx="0" cy="11797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89AEE6A-E016-F34A-8F36-0EEA02F4B8D6}"/>
              </a:ext>
            </a:extLst>
          </p:cNvPr>
          <p:cNvCxnSpPr>
            <a:cxnSpLocks/>
          </p:cNvCxnSpPr>
          <p:nvPr/>
        </p:nvCxnSpPr>
        <p:spPr>
          <a:xfrm>
            <a:off x="3066797" y="1696071"/>
            <a:ext cx="0" cy="11797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AB6008-61F3-9BDD-CE38-D619F5794261}"/>
              </a:ext>
            </a:extLst>
          </p:cNvPr>
          <p:cNvSpPr txBox="1"/>
          <p:nvPr/>
        </p:nvSpPr>
        <p:spPr>
          <a:xfrm>
            <a:off x="3065207" y="1752233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U_USER</a:t>
            </a:r>
          </a:p>
          <a:p>
            <a:r>
              <a:rPr lang="en-US" altLang="ko-KR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USER_NO(</a:t>
            </a:r>
            <a:r>
              <a:rPr lang="ko-KR" altLang="en-US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사번</a:t>
            </a:r>
            <a:r>
              <a:rPr lang="en-US" altLang="ko-KR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r>
              <a:rPr lang="en-US" altLang="ko-KR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DN(</a:t>
            </a:r>
            <a:r>
              <a:rPr lang="ko-KR" altLang="en-US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내선</a:t>
            </a:r>
            <a:r>
              <a:rPr lang="en-US" altLang="ko-KR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endParaRPr lang="ko-KR" altLang="en-US" sz="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92CDCD-3B30-7226-DE1C-F859469B575D}"/>
              </a:ext>
            </a:extLst>
          </p:cNvPr>
          <p:cNvSpPr txBox="1"/>
          <p:nvPr/>
        </p:nvSpPr>
        <p:spPr>
          <a:xfrm>
            <a:off x="1546161" y="1752233"/>
            <a:ext cx="12426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C_USER_DN_HISTORY</a:t>
            </a:r>
            <a:endParaRPr lang="ko-KR" altLang="en-US" sz="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E9991F2-A07E-49DE-5F23-7A584294B758}"/>
              </a:ext>
            </a:extLst>
          </p:cNvPr>
          <p:cNvSpPr/>
          <p:nvPr/>
        </p:nvSpPr>
        <p:spPr>
          <a:xfrm>
            <a:off x="2588102" y="2026091"/>
            <a:ext cx="245568" cy="2542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BF9F3D9-4471-FB57-94A5-0757342CDFCC}"/>
              </a:ext>
            </a:extLst>
          </p:cNvPr>
          <p:cNvSpPr/>
          <p:nvPr/>
        </p:nvSpPr>
        <p:spPr>
          <a:xfrm>
            <a:off x="4015515" y="1191082"/>
            <a:ext cx="245568" cy="2542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861157F-31F4-F856-323D-AD8EC8FB580E}"/>
              </a:ext>
            </a:extLst>
          </p:cNvPr>
          <p:cNvSpPr/>
          <p:nvPr/>
        </p:nvSpPr>
        <p:spPr>
          <a:xfrm>
            <a:off x="4830216" y="1472448"/>
            <a:ext cx="245568" cy="2542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0CF7F9F-24D5-8EF7-8CCF-D3840BFD6884}"/>
              </a:ext>
            </a:extLst>
          </p:cNvPr>
          <p:cNvSpPr/>
          <p:nvPr/>
        </p:nvSpPr>
        <p:spPr>
          <a:xfrm>
            <a:off x="2947186" y="2333835"/>
            <a:ext cx="245568" cy="2542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44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8326D4-0789-EEE5-5A57-18E2BD8DB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8" y="884465"/>
            <a:ext cx="7603672" cy="562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99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103207-2B61-4DFF-0F87-FDD3B4F0F7C5}"/>
              </a:ext>
            </a:extLst>
          </p:cNvPr>
          <p:cNvSpPr txBox="1"/>
          <p:nvPr/>
        </p:nvSpPr>
        <p:spPr>
          <a:xfrm>
            <a:off x="175932" y="113927"/>
            <a:ext cx="148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DB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초기화 방식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982270-D3EB-49CD-86F1-67D324808952}"/>
              </a:ext>
            </a:extLst>
          </p:cNvPr>
          <p:cNvSpPr txBox="1"/>
          <p:nvPr/>
        </p:nvSpPr>
        <p:spPr>
          <a:xfrm>
            <a:off x="65890" y="706869"/>
            <a:ext cx="9784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DB</a:t>
            </a:r>
            <a:r>
              <a:rPr lang="ko-KR" altLang="en-US" sz="10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초기화 한 후</a:t>
            </a:r>
            <a:r>
              <a:rPr lang="en-US" altLang="ko-KR" sz="10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0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백업 파일을 이용해서 </a:t>
            </a:r>
            <a:r>
              <a:rPr lang="en-US" altLang="ko-KR" sz="10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rpm  </a:t>
            </a:r>
            <a:r>
              <a:rPr lang="ko-KR" altLang="en-US" sz="10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프로세스 생성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3478C-E0EC-56EF-41E3-34558D328249}"/>
              </a:ext>
            </a:extLst>
          </p:cNvPr>
          <p:cNvSpPr txBox="1"/>
          <p:nvPr/>
        </p:nvSpPr>
        <p:spPr>
          <a:xfrm>
            <a:off x="175932" y="997565"/>
            <a:ext cx="9554135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인사초기화</a:t>
            </a:r>
            <a:endParaRPr lang="en-US" altLang="ko-KR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delete from </a:t>
            </a:r>
            <a:r>
              <a:rPr lang="en-US" altLang="ko-KR" sz="1200" dirty="0" err="1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u_user</a:t>
            </a: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ALTER SEQUENCE </a:t>
            </a:r>
            <a:r>
              <a:rPr lang="en-US" altLang="ko-KR" sz="1200" dirty="0" err="1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u_user_id_seq</a:t>
            </a: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RESTART WITH 1;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delete from </a:t>
            </a:r>
            <a:r>
              <a:rPr lang="en-US" altLang="ko-KR" sz="1200" dirty="0" err="1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u_member</a:t>
            </a: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where </a:t>
            </a:r>
            <a:r>
              <a:rPr lang="en-US" altLang="ko-KR" sz="1200" dirty="0" err="1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login_id</a:t>
            </a: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&lt;&gt; '</a:t>
            </a:r>
            <a:r>
              <a:rPr lang="en-US" altLang="ko-KR" sz="1200" dirty="0" err="1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ecstel</a:t>
            </a: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';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ALTER SEQUENCE </a:t>
            </a:r>
            <a:r>
              <a:rPr lang="en-US" altLang="ko-KR" sz="1200" dirty="0" err="1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u_member_id_seq</a:t>
            </a: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RESTART WITH 2;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delete from </a:t>
            </a:r>
            <a:r>
              <a:rPr lang="en-US" altLang="ko-KR" sz="1200" dirty="0" err="1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u_grade</a:t>
            </a: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ALTER SEQUENCE </a:t>
            </a:r>
            <a:r>
              <a:rPr lang="en-US" altLang="ko-KR" sz="1200" dirty="0" err="1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u_grade_id_seq</a:t>
            </a: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RESTART WITH 1;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delete from </a:t>
            </a:r>
            <a:r>
              <a:rPr lang="en-US" altLang="ko-KR" sz="1200" dirty="0" err="1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u_position</a:t>
            </a: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ALTER SEQUENCE </a:t>
            </a:r>
            <a:r>
              <a:rPr lang="en-US" altLang="ko-KR" sz="1200" dirty="0" err="1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u_position_id_seq</a:t>
            </a: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RESTART WITH 1;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delete from </a:t>
            </a:r>
            <a:r>
              <a:rPr lang="en-US" altLang="ko-KR" sz="1200" dirty="0" err="1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u_dept</a:t>
            </a: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ALTER SEQUENCE </a:t>
            </a:r>
            <a:r>
              <a:rPr lang="en-US" altLang="ko-KR" sz="1200" dirty="0" err="1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u_dept_id_seq</a:t>
            </a: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RESTART WITH 1;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delete from </a:t>
            </a:r>
            <a:r>
              <a:rPr lang="en-US" altLang="ko-KR" sz="1200" dirty="0" err="1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u_tenant</a:t>
            </a: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ALTER SEQUENCE </a:t>
            </a:r>
            <a:r>
              <a:rPr lang="en-US" altLang="ko-KR" sz="1200" dirty="0" err="1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u_tenant_id_seq</a:t>
            </a: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RESTART WITH 1;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delete from </a:t>
            </a:r>
            <a:r>
              <a:rPr lang="en-US" altLang="ko-KR" sz="1200" dirty="0" err="1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u_site</a:t>
            </a: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ALTER SEQUENCE </a:t>
            </a:r>
            <a:r>
              <a:rPr lang="en-US" altLang="ko-KR" sz="1200" dirty="0" err="1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u_site_id_seq</a:t>
            </a: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RESTART WITH 1;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effectLst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effectLst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delete from </a:t>
            </a:r>
            <a:r>
              <a:rPr lang="en-US" altLang="ko-KR" sz="1200" dirty="0" err="1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esp_uc.u_user_service</a:t>
            </a: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ALTER SEQUENCE </a:t>
            </a:r>
            <a:r>
              <a:rPr lang="en-US" altLang="ko-KR" sz="1200" dirty="0" err="1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esp_uc.u_user_service_id_seq</a:t>
            </a: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RESTART WITH 1;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effectLst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9C187-F5B8-13D5-6F1A-17D8845C864A}"/>
              </a:ext>
            </a:extLst>
          </p:cNvPr>
          <p:cNvSpPr txBox="1"/>
          <p:nvPr/>
        </p:nvSpPr>
        <p:spPr>
          <a:xfrm>
            <a:off x="175931" y="5603990"/>
            <a:ext cx="95541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update </a:t>
            </a:r>
            <a:r>
              <a:rPr lang="en-US" altLang="ko-KR" sz="1200" dirty="0" err="1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u_code</a:t>
            </a: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set </a:t>
            </a:r>
            <a:r>
              <a:rPr lang="en-US" altLang="ko-KR" sz="1200" dirty="0" err="1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edit_id</a:t>
            </a: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=null, </a:t>
            </a:r>
            <a:r>
              <a:rPr lang="en-US" altLang="ko-KR" sz="1200" dirty="0" err="1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edit_dt</a:t>
            </a: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= null, </a:t>
            </a:r>
            <a:r>
              <a:rPr lang="en-US" altLang="ko-KR" sz="1200" dirty="0" err="1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reg_id</a:t>
            </a: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= '</a:t>
            </a:r>
            <a:r>
              <a:rPr lang="en-US" altLang="ko-KR" sz="1200" dirty="0" err="1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ecstel</a:t>
            </a: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', </a:t>
            </a:r>
            <a:r>
              <a:rPr lang="en-US" altLang="ko-KR" sz="1200" dirty="0" err="1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reg_dt</a:t>
            </a: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= </a:t>
            </a:r>
            <a:r>
              <a:rPr lang="en-US" altLang="ko-KR" sz="1200" dirty="0" err="1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current_timestamp</a:t>
            </a:r>
            <a:r>
              <a:rPr lang="en-US" altLang="ko-KR" sz="12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;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82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103207-2B61-4DFF-0F87-FDD3B4F0F7C5}"/>
              </a:ext>
            </a:extLst>
          </p:cNvPr>
          <p:cNvSpPr txBox="1"/>
          <p:nvPr/>
        </p:nvSpPr>
        <p:spPr>
          <a:xfrm>
            <a:off x="175932" y="113927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주요 </a:t>
            </a:r>
            <a:r>
              <a:rPr lang="ko-KR" altLang="en-US" sz="16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설정값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7CEDD-C483-B996-E485-1CAAECB5C07A}"/>
              </a:ext>
            </a:extLst>
          </p:cNvPr>
          <p:cNvSpPr txBox="1"/>
          <p:nvPr/>
        </p:nvSpPr>
        <p:spPr>
          <a:xfrm>
            <a:off x="151139" y="683831"/>
            <a:ext cx="9784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개별 프로세스별 주요 </a:t>
            </a:r>
            <a:r>
              <a:rPr lang="ko-KR" altLang="en-US" sz="1000" b="1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설정값</a:t>
            </a:r>
            <a:endParaRPr lang="en-US" altLang="ko-KR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C91B99A-4E42-10D9-89C0-5655D46F4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068518"/>
              </p:ext>
            </p:extLst>
          </p:nvPr>
        </p:nvGraphicFramePr>
        <p:xfrm>
          <a:off x="151139" y="930052"/>
          <a:ext cx="9524706" cy="439026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50418">
                  <a:extLst>
                    <a:ext uri="{9D8B030D-6E8A-4147-A177-3AD203B41FA5}">
                      <a16:colId xmlns:a16="http://schemas.microsoft.com/office/drawing/2014/main" val="1229470749"/>
                    </a:ext>
                  </a:extLst>
                </a:gridCol>
                <a:gridCol w="643289">
                  <a:extLst>
                    <a:ext uri="{9D8B030D-6E8A-4147-A177-3AD203B41FA5}">
                      <a16:colId xmlns:a16="http://schemas.microsoft.com/office/drawing/2014/main" val="2779598969"/>
                    </a:ext>
                  </a:extLst>
                </a:gridCol>
                <a:gridCol w="1419140">
                  <a:extLst>
                    <a:ext uri="{9D8B030D-6E8A-4147-A177-3AD203B41FA5}">
                      <a16:colId xmlns:a16="http://schemas.microsoft.com/office/drawing/2014/main" val="3856226906"/>
                    </a:ext>
                  </a:extLst>
                </a:gridCol>
                <a:gridCol w="7111859">
                  <a:extLst>
                    <a:ext uri="{9D8B030D-6E8A-4147-A177-3AD203B41FA5}">
                      <a16:colId xmlns:a16="http://schemas.microsoft.com/office/drawing/2014/main" val="86449842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항목</a:t>
                      </a:r>
                      <a:endParaRPr kumimoji="0" lang="ko-KR" altLang="ko-KR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설정</a:t>
                      </a:r>
                      <a:endParaRPr kumimoji="0" lang="ko-KR" altLang="ko-KR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설명</a:t>
                      </a:r>
                      <a:endParaRPr kumimoji="0" lang="ko-KR" altLang="ko-KR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313509"/>
                  </a:ext>
                </a:extLst>
              </a:tr>
              <a:tr h="0">
                <a:tc rowSpan="1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HR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기본설정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SYNC_TIME=[17:27]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동기화 시각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679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SITE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SITE 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영문으로 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DB2DB 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질의의 </a:t>
                      </a:r>
                      <a:r>
                        <a:rPr kumimoji="0" lang="ko-KR" altLang="en-US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단건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 </a:t>
                      </a:r>
                      <a:r>
                        <a:rPr kumimoji="0" lang="ko-KR" altLang="en-US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질의시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 사용하는 </a:t>
                      </a:r>
                      <a:r>
                        <a:rPr kumimoji="0" lang="ko-KR" altLang="en-US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프리픽스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9704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RDB_QUERY_FILE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원격지 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DB </a:t>
                      </a:r>
                      <a:r>
                        <a:rPr kumimoji="0" lang="ko-KR" altLang="en-US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질의문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, 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원격지 </a:t>
                      </a:r>
                      <a:r>
                        <a:rPr kumimoji="0" lang="ko-KR" altLang="en-US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다건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 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USER, DEPT, GRADE </a:t>
                      </a:r>
                      <a:r>
                        <a:rPr kumimoji="0" lang="ko-KR" altLang="en-US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질의문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 또는 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SITE </a:t>
                      </a:r>
                      <a:r>
                        <a:rPr kumimoji="0" lang="ko-KR" altLang="en-US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단건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 </a:t>
                      </a:r>
                      <a:r>
                        <a:rPr kumimoji="0" lang="ko-KR" altLang="en-US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질의문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3899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LDB_QUERY_FILE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로컬 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DB </a:t>
                      </a:r>
                      <a:r>
                        <a:rPr kumimoji="0" lang="ko-KR" altLang="en-US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질의문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, 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로컬 인사 동기화 </a:t>
                      </a:r>
                      <a:r>
                        <a:rPr kumimoji="0" lang="ko-KR" altLang="en-US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질의문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33137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DB_WORKER_ETHREADS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처리 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Thread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의 수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7126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SEPARATOR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부서 처리시 사용할 </a:t>
                      </a:r>
                      <a:r>
                        <a:rPr kumimoji="0" lang="ko-KR" altLang="en-US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구분자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 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( 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기본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: </a:t>
                      </a: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‡)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9562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MIN_USERS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인사 처리를 위한 최소 사용자 수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(0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이면 체크하지 않음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)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5228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LOCAL_HR_ENABLE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로컬 </a:t>
                      </a:r>
                      <a:r>
                        <a:rPr kumimoji="0" lang="en-US" altLang="ko-KR" sz="8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DB</a:t>
                      </a:r>
                      <a:r>
                        <a:rPr kumimoji="0" lang="ko-KR" altLang="en-US" sz="8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에 대한 동기화 처리 여부</a:t>
                      </a:r>
                      <a:r>
                        <a:rPr kumimoji="0" lang="en-US" altLang="ko-KR" sz="8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(</a:t>
                      </a:r>
                      <a:r>
                        <a:rPr kumimoji="0" lang="ko-KR" altLang="en-US" sz="8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기본</a:t>
                      </a:r>
                      <a:r>
                        <a:rPr kumimoji="0" lang="en-US" altLang="ko-KR" sz="8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:Y, N</a:t>
                      </a:r>
                      <a:r>
                        <a:rPr kumimoji="0" lang="ko-KR" altLang="en-US" sz="8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으로 설정할 경우 </a:t>
                      </a:r>
                      <a:r>
                        <a:rPr kumimoji="0" lang="en-US" altLang="ko-KR" sz="8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HR_XXXX </a:t>
                      </a:r>
                      <a:r>
                        <a:rPr kumimoji="0" lang="ko-KR" altLang="en-US" sz="8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테이블만 생성하고 이후 처리는 하지 않음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309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CREATE_MEMBER_ENABLE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인사 동기화 시</a:t>
                      </a: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 Web Account(U_MEMBER) </a:t>
                      </a:r>
                      <a:r>
                        <a:rPr lang="ko-KR" altLang="en-US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생성 여부</a:t>
                      </a: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(Y:</a:t>
                      </a:r>
                      <a:r>
                        <a:rPr lang="ko-KR" altLang="en-US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생성</a:t>
                      </a: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 N:</a:t>
                      </a:r>
                      <a:r>
                        <a:rPr lang="ko-KR" altLang="en-US" sz="80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미생성</a:t>
                      </a: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8495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파일 </a:t>
                      </a:r>
                      <a:r>
                        <a:rPr kumimoji="0" lang="ko-KR" altLang="en-US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일배치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FILE_DIR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파일이 저장되는 디렉토리</a:t>
                      </a: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</a:t>
                      </a:r>
                      <a:r>
                        <a:rPr lang="ko-KR" altLang="en-US" sz="80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주석시</a:t>
                      </a:r>
                      <a:r>
                        <a:rPr lang="ko-KR" altLang="en-US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실시간 처리 기능 </a:t>
                      </a: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Disable </a:t>
                      </a:r>
                      <a:r>
                        <a:rPr lang="ko-KR" altLang="en-US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처리</a:t>
                      </a: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8022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FILE_CHARSET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FILE</a:t>
                      </a:r>
                      <a:r>
                        <a:rPr lang="ko-KR" altLang="en-US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의 </a:t>
                      </a:r>
                      <a:r>
                        <a:rPr lang="en-US" altLang="ko-KR" sz="80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CharSet</a:t>
                      </a: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ko-KR" altLang="en-US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처리</a:t>
                      </a: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(EUC-KR, UTF-8), CHECK </a:t>
                      </a:r>
                      <a:r>
                        <a:rPr lang="ko-KR" altLang="en-US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값을 사용할 경우 </a:t>
                      </a:r>
                      <a:r>
                        <a:rPr lang="ko-KR" altLang="en-US" sz="80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체크값</a:t>
                      </a:r>
                      <a:r>
                        <a:rPr lang="ko-KR" altLang="en-US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확인 후</a:t>
                      </a: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 </a:t>
                      </a:r>
                      <a:r>
                        <a:rPr lang="ko-KR" altLang="en-US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종료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9863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FILE_DELIMITER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파일의 </a:t>
                      </a:r>
                      <a:r>
                        <a:rPr lang="ko-KR" altLang="en-US" sz="80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구분자</a:t>
                      </a: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(CSV</a:t>
                      </a:r>
                      <a:r>
                        <a:rPr lang="ko-KR" altLang="en-US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의 경우에는 </a:t>
                      </a: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",")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158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FILE_VALID_FILE_SIZE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파일의 유효한 파일 사이즈 구간 또는 최소값</a:t>
                      </a: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(0:</a:t>
                      </a:r>
                      <a:r>
                        <a:rPr lang="ko-KR" altLang="en-US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사이즈 유효성 미처리</a:t>
                      </a: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 n:</a:t>
                      </a:r>
                      <a:r>
                        <a:rPr lang="ko-KR" altLang="en-US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해당 사이즈 이상만 유효함</a:t>
                      </a: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 </a:t>
                      </a:r>
                      <a:r>
                        <a:rPr lang="en-US" altLang="ko-KR" sz="80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n~y:n</a:t>
                      </a:r>
                      <a:r>
                        <a:rPr lang="ko-KR" altLang="en-US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에서 </a:t>
                      </a: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y</a:t>
                      </a:r>
                      <a:r>
                        <a:rPr lang="ko-KR" altLang="en-US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사이즈 사이만 유효함</a:t>
                      </a: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4978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SOURCE_CHARSET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CharSet</a:t>
                      </a: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</a:t>
                      </a:r>
                      <a:r>
                        <a:rPr lang="ko-KR" altLang="en-US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주석 사용시 변경하지 않음</a:t>
                      </a: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 CHECK </a:t>
                      </a:r>
                      <a:r>
                        <a:rPr lang="ko-KR" altLang="en-US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값을 사용할 경우</a:t>
                      </a: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 </a:t>
                      </a:r>
                      <a:r>
                        <a:rPr lang="ko-KR" altLang="en-US" sz="80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체크값</a:t>
                      </a:r>
                      <a:r>
                        <a:rPr lang="ko-KR" altLang="en-US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확인 후</a:t>
                      </a: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 </a:t>
                      </a:r>
                      <a:r>
                        <a:rPr lang="ko-KR" altLang="en-US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종료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4653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TARGET_CHARSET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CharSet</a:t>
                      </a: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</a:t>
                      </a:r>
                      <a:r>
                        <a:rPr lang="ko-KR" altLang="en-US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주석 사용시 변경하지 않음</a:t>
                      </a:r>
                      <a:r>
                        <a:rPr lang="en-US" altLang="ko-KR" sz="8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1372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FILEnn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일배치에서만 사용하는 필드들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defTabSz="914400" latinLnBrk="1">
                        <a:lnSpc>
                          <a:spcPct val="115000"/>
                        </a:lnSpc>
                        <a:defRPr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파일명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 #yyyyMMdd#(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년월일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</a:t>
                      </a:r>
                    </a:p>
                    <a:p>
                      <a:pPr defTabSz="914400" latinLnBrk="1">
                        <a:lnSpc>
                          <a:spcPct val="115000"/>
                        </a:lnSpc>
                        <a:defRPr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생성테이블명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생성 테이블명</a:t>
                      </a:r>
                    </a:p>
                    <a:p>
                      <a:pPr defTabSz="914400" latinLnBrk="1">
                        <a:lnSpc>
                          <a:spcPct val="115000"/>
                        </a:lnSpc>
                        <a:defRPr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질의 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필드문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 GET_SOURCE_XXXX(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예시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:GET_SOURCE_HR_USER)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15000"/>
                        </a:lnSpc>
                        <a:defRPr/>
                      </a:pP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예시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 FILE00=PHAISJBM.#yyyyMMdd#.csv  ;  HR_PHAISJBM  ;  HR_USER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225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797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103207-2B61-4DFF-0F87-FDD3B4F0F7C5}"/>
              </a:ext>
            </a:extLst>
          </p:cNvPr>
          <p:cNvSpPr txBox="1"/>
          <p:nvPr/>
        </p:nvSpPr>
        <p:spPr>
          <a:xfrm>
            <a:off x="175932" y="113927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주요 </a:t>
            </a:r>
            <a:r>
              <a:rPr lang="ko-KR" altLang="en-US" sz="16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설정값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7CEDD-C483-B996-E485-1CAAECB5C07A}"/>
              </a:ext>
            </a:extLst>
          </p:cNvPr>
          <p:cNvSpPr txBox="1"/>
          <p:nvPr/>
        </p:nvSpPr>
        <p:spPr>
          <a:xfrm>
            <a:off x="151139" y="683831"/>
            <a:ext cx="9784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개별 프로세스별 주요 </a:t>
            </a:r>
            <a:r>
              <a:rPr lang="ko-KR" altLang="en-US" sz="1000" b="1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설정값</a:t>
            </a:r>
            <a:endParaRPr lang="en-US" altLang="ko-KR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C91B99A-4E42-10D9-89C0-5655D46F4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038206"/>
              </p:ext>
            </p:extLst>
          </p:nvPr>
        </p:nvGraphicFramePr>
        <p:xfrm>
          <a:off x="116910" y="930052"/>
          <a:ext cx="9672179" cy="200723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61302">
                  <a:extLst>
                    <a:ext uri="{9D8B030D-6E8A-4147-A177-3AD203B41FA5}">
                      <a16:colId xmlns:a16="http://schemas.microsoft.com/office/drawing/2014/main" val="1229470749"/>
                    </a:ext>
                  </a:extLst>
                </a:gridCol>
                <a:gridCol w="566103">
                  <a:extLst>
                    <a:ext uri="{9D8B030D-6E8A-4147-A177-3AD203B41FA5}">
                      <a16:colId xmlns:a16="http://schemas.microsoft.com/office/drawing/2014/main" val="2779598969"/>
                    </a:ext>
                  </a:extLst>
                </a:gridCol>
                <a:gridCol w="1732915">
                  <a:extLst>
                    <a:ext uri="{9D8B030D-6E8A-4147-A177-3AD203B41FA5}">
                      <a16:colId xmlns:a16="http://schemas.microsoft.com/office/drawing/2014/main" val="3856226906"/>
                    </a:ext>
                  </a:extLst>
                </a:gridCol>
                <a:gridCol w="7111859">
                  <a:extLst>
                    <a:ext uri="{9D8B030D-6E8A-4147-A177-3AD203B41FA5}">
                      <a16:colId xmlns:a16="http://schemas.microsoft.com/office/drawing/2014/main" val="86449842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항목</a:t>
                      </a:r>
                      <a:endParaRPr kumimoji="0" lang="ko-KR" altLang="ko-KR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설정</a:t>
                      </a:r>
                      <a:endParaRPr kumimoji="0" lang="ko-KR" altLang="ko-KR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설명</a:t>
                      </a:r>
                      <a:endParaRPr kumimoji="0" lang="ko-KR" altLang="ko-KR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313509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HR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실시간배치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REALTIME_FILE_DIR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파일이 저장되는 디렉토리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주석시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실시간 처리 기능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Disable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처리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679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REALTIME_FILE_CHARSET 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파일의 </a:t>
                      </a:r>
                      <a:r>
                        <a:rPr lang="en-US" altLang="ko-KR" sz="800" dirty="0" err="1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CharSet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처리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(EUC-KR, UTF-8), CHECK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값을 사용할 경우 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체크값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확인 후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종료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9704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REALTIME_FILE_DELIMITER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파일의 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구분자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(CSV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의 경우에는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",")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3899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REALTIME_FILE_FIELD </a:t>
                      </a:r>
                      <a:endParaRPr lang="ko-KR" altLang="ko-KR" sz="800" kern="1200" noProof="0" dirty="0">
                        <a:solidFill>
                          <a:schemeClr val="dk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파일에서 구분자로 구분되는 순차적인 필드 명칭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(USER_TEL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은 무조건 </a:t>
                      </a:r>
                      <a:r>
                        <a:rPr lang="ko-KR" altLang="en-US" sz="800" kern="1200" dirty="0" err="1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존재하여야함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noProof="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예시</a:t>
                      </a:r>
                      <a:r>
                        <a:rPr lang="en-US" altLang="ko-KR" sz="800" kern="1200" noProof="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 KB</a:t>
                      </a:r>
                      <a:r>
                        <a:rPr lang="ko-KR" altLang="en-US" sz="800" kern="1200" noProof="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증권의 경우</a:t>
                      </a:r>
                      <a:endParaRPr lang="en-US" altLang="ko-KR" sz="800" kern="1200" noProof="0" dirty="0">
                        <a:solidFill>
                          <a:schemeClr val="dk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USER_ID|USER_NAME|DEPT_FI_CODE|DEPT_NAME|USER_TEL|WORK_CODE|WORK_NAME|DUTY_CODE|DUTY_NAME|GRADE_CODE|GRADE_NAME|POSITION_CODE|POSITION_NAME|</a:t>
                      </a:r>
                      <a:endParaRPr lang="ko-KR" altLang="ko-KR" sz="800" kern="1200" noProof="0" dirty="0">
                        <a:solidFill>
                          <a:schemeClr val="dk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33137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REALTIME_FILE_DISABLE_TIME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실시간 파일 처리 시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해당 시간에 수신되는 파일들은 처리하지 않음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주석 처리시 모든 시간에 대해서 처리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7126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REALTIME_FILE_VALID_FILE_SIZE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파일의 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유요한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파일 사이즈 구간 또는 최소값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(0: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사이즈 유효성 미처리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 n: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해당 사이즈 이상만 유효함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 </a:t>
                      </a:r>
                      <a:r>
                        <a:rPr lang="en-US" altLang="ko-KR" sz="800" dirty="0" err="1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n~y:n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에서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y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사이즈 사이만 유효함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956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632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103207-2B61-4DFF-0F87-FDD3B4F0F7C5}"/>
              </a:ext>
            </a:extLst>
          </p:cNvPr>
          <p:cNvSpPr txBox="1"/>
          <p:nvPr/>
        </p:nvSpPr>
        <p:spPr>
          <a:xfrm>
            <a:off x="175932" y="113927"/>
            <a:ext cx="2297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ALERT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연계 메시지 연계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D99868-3CD5-AF1E-8499-48A52F1EC20E}"/>
              </a:ext>
            </a:extLst>
          </p:cNvPr>
          <p:cNvSpPr txBox="1"/>
          <p:nvPr/>
        </p:nvSpPr>
        <p:spPr>
          <a:xfrm>
            <a:off x="175932" y="597012"/>
            <a:ext cx="3738591" cy="293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내선 중복</a:t>
            </a:r>
            <a:r>
              <a:rPr kumimoji="0" lang="en-US" altLang="ko-KR" sz="1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, </a:t>
            </a:r>
            <a:r>
              <a:rPr kumimoji="0" lang="ko-KR" altLang="en-US" sz="1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전화관리 요청</a:t>
            </a:r>
            <a:r>
              <a:rPr kumimoji="0" lang="en-US" altLang="ko-KR" sz="1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/</a:t>
            </a:r>
            <a:r>
              <a:rPr kumimoji="0" lang="ko-KR" altLang="en-US" sz="1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승인</a:t>
            </a:r>
            <a:r>
              <a:rPr kumimoji="0" lang="en-US" altLang="ko-KR" sz="1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/</a:t>
            </a:r>
            <a:r>
              <a:rPr kumimoji="0" lang="ko-KR" altLang="en-US" sz="1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완료 요청</a:t>
            </a:r>
            <a:r>
              <a:rPr kumimoji="0" lang="en-US" altLang="ko-KR" sz="1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, </a:t>
            </a:r>
            <a:r>
              <a:rPr kumimoji="0" lang="ko-KR" altLang="en-US" sz="1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녹취 요청</a:t>
            </a:r>
            <a:endParaRPr kumimoji="0" lang="ko-KR" altLang="ko-KR" sz="12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Times New Roman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2B5457-32E6-A261-9AE0-85AFBB4EB6E0}"/>
              </a:ext>
            </a:extLst>
          </p:cNvPr>
          <p:cNvSpPr/>
          <p:nvPr/>
        </p:nvSpPr>
        <p:spPr>
          <a:xfrm>
            <a:off x="2312150" y="1933212"/>
            <a:ext cx="1098183" cy="425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Nginx</a:t>
            </a:r>
            <a:endParaRPr lang="ko-KR" altLang="en-US" sz="1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82CBE3-146C-E679-EC2A-D2262678538B}"/>
              </a:ext>
            </a:extLst>
          </p:cNvPr>
          <p:cNvSpPr/>
          <p:nvPr/>
        </p:nvSpPr>
        <p:spPr>
          <a:xfrm>
            <a:off x="4598056" y="1090052"/>
            <a:ext cx="1098183" cy="425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HR</a:t>
            </a:r>
            <a:endParaRPr lang="ko-KR" altLang="en-US" sz="1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0BC720-F666-60A0-A0AB-4B3BEB874720}"/>
              </a:ext>
            </a:extLst>
          </p:cNvPr>
          <p:cNvSpPr/>
          <p:nvPr/>
        </p:nvSpPr>
        <p:spPr>
          <a:xfrm>
            <a:off x="4598056" y="1933212"/>
            <a:ext cx="1098183" cy="425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Alert</a:t>
            </a:r>
            <a:endParaRPr lang="ko-KR" altLang="en-US" sz="1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36190DA-E392-860D-EBFE-5C3518B255CF}"/>
              </a:ext>
            </a:extLst>
          </p:cNvPr>
          <p:cNvGrpSpPr/>
          <p:nvPr/>
        </p:nvGrpSpPr>
        <p:grpSpPr>
          <a:xfrm>
            <a:off x="802576" y="1884055"/>
            <a:ext cx="586849" cy="611020"/>
            <a:chOff x="-977873" y="3329030"/>
            <a:chExt cx="586849" cy="61102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D5AAB61-EB75-450E-1847-3CCE897ABF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905889" y="3329030"/>
              <a:ext cx="480776" cy="411766"/>
              <a:chOff x="665386" y="4139877"/>
              <a:chExt cx="900100" cy="719854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5BAFDB6A-FB00-1E9F-09C2-9B928FD5C1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386" y="4139877"/>
                <a:ext cx="600217" cy="719309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EFA6C831-468E-B2BC-7847-4B7523A7A1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7434" y="4535921"/>
                <a:ext cx="468052" cy="323810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530CA0-1F69-86C8-F24D-79BF6D770928}"/>
                </a:ext>
              </a:extLst>
            </p:cNvPr>
            <p:cNvSpPr txBox="1"/>
            <p:nvPr/>
          </p:nvSpPr>
          <p:spPr>
            <a:xfrm>
              <a:off x="-977873" y="3693829"/>
              <a:ext cx="58684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관리자</a:t>
              </a:r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8A5993B-0FC5-85DB-2C15-92B59A8B28B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423651" y="2145798"/>
            <a:ext cx="888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A2C57FA-45F7-C93D-2F30-C4989B89B0A6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410333" y="2145798"/>
            <a:ext cx="1187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588E264-65A5-3CE5-49AA-1EABC0DB6BB9}"/>
              </a:ext>
            </a:extLst>
          </p:cNvPr>
          <p:cNvGrpSpPr/>
          <p:nvPr/>
        </p:nvGrpSpPr>
        <p:grpSpPr>
          <a:xfrm>
            <a:off x="2476359" y="1073626"/>
            <a:ext cx="769763" cy="493255"/>
            <a:chOff x="4572" y="3044185"/>
            <a:chExt cx="769763" cy="493255"/>
          </a:xfrm>
        </p:grpSpPr>
        <p:pic>
          <p:nvPicPr>
            <p:cNvPr id="23" name="Picture 4" descr="데이터베이스 시스템 아이콘 - ico,png,icns,무료 아이콘 다운로드">
              <a:extLst>
                <a:ext uri="{FF2B5EF4-FFF2-40B4-BE49-F238E27FC236}">
                  <a16:creationId xmlns:a16="http://schemas.microsoft.com/office/drawing/2014/main" id="{CC72528D-40F5-6F49-B781-B01F9C6646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7" y="3044185"/>
              <a:ext cx="746039" cy="49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F996D33-ACC7-91E2-F16E-4575D78EAB73}"/>
                </a:ext>
              </a:extLst>
            </p:cNvPr>
            <p:cNvSpPr/>
            <p:nvPr/>
          </p:nvSpPr>
          <p:spPr>
            <a:xfrm>
              <a:off x="4572" y="3198753"/>
              <a:ext cx="76976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REMOTE DB</a:t>
              </a:r>
              <a:endParaRPr lang="ko-KR" altLang="en-US" b="1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D25BA5A-4CA7-ADE7-68E7-3638BD8171F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147148" y="1515224"/>
            <a:ext cx="0" cy="41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46711BD-316C-30F7-7069-EDDA8DB12B4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410333" y="1302638"/>
            <a:ext cx="118772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5E91B6D-1064-BC63-7BF0-D80C907BF0A1}"/>
              </a:ext>
            </a:extLst>
          </p:cNvPr>
          <p:cNvSpPr/>
          <p:nvPr/>
        </p:nvSpPr>
        <p:spPr>
          <a:xfrm>
            <a:off x="6883962" y="1933212"/>
            <a:ext cx="682251" cy="425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WorkB</a:t>
            </a:r>
            <a:endParaRPr lang="en-US" altLang="ko-KR" sz="1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메신저서버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5295D6D-817D-FB67-A68F-F37FE76A04DA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5696239" y="2145798"/>
            <a:ext cx="1187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A6C657C-CE58-2F6B-1596-A2432F91E5BA}"/>
              </a:ext>
            </a:extLst>
          </p:cNvPr>
          <p:cNvCxnSpPr>
            <a:cxnSpLocks/>
          </p:cNvCxnSpPr>
          <p:nvPr/>
        </p:nvCxnSpPr>
        <p:spPr>
          <a:xfrm flipH="1" flipV="1">
            <a:off x="3410333" y="1380630"/>
            <a:ext cx="1187723" cy="5525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D87F3C5-88E6-0C2B-6F8F-BE2D0CF09C63}"/>
              </a:ext>
            </a:extLst>
          </p:cNvPr>
          <p:cNvGrpSpPr/>
          <p:nvPr/>
        </p:nvGrpSpPr>
        <p:grpSpPr>
          <a:xfrm>
            <a:off x="8229710" y="1949410"/>
            <a:ext cx="837121" cy="408971"/>
            <a:chOff x="2097116" y="5320766"/>
            <a:chExt cx="837121" cy="408971"/>
          </a:xfrm>
        </p:grpSpPr>
        <p:pic>
          <p:nvPicPr>
            <p:cNvPr id="61" name="Google Shape;586;p9" descr="8">
              <a:extLst>
                <a:ext uri="{FF2B5EF4-FFF2-40B4-BE49-F238E27FC236}">
                  <a16:creationId xmlns:a16="http://schemas.microsoft.com/office/drawing/2014/main" id="{D03FCAD5-A74A-C715-62BE-6DACD85366AC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14827" t="3891" r="15180" b="10010"/>
            <a:stretch/>
          </p:blipFill>
          <p:spPr>
            <a:xfrm>
              <a:off x="2356284" y="5320766"/>
              <a:ext cx="291917" cy="2699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텍스트 개체 틀 4">
              <a:extLst>
                <a:ext uri="{FF2B5EF4-FFF2-40B4-BE49-F238E27FC236}">
                  <a16:creationId xmlns:a16="http://schemas.microsoft.com/office/drawing/2014/main" id="{8F4737D7-8146-1E76-0158-D470D00FF8EF}"/>
                </a:ext>
              </a:extLst>
            </p:cNvPr>
            <p:cNvSpPr txBox="1">
              <a:spLocks/>
            </p:cNvSpPr>
            <p:nvPr/>
          </p:nvSpPr>
          <p:spPr>
            <a:xfrm>
              <a:off x="2097116" y="5598336"/>
              <a:ext cx="837121" cy="131401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200" b="0" kern="1200" baseline="0">
                  <a:ln w="3175">
                    <a:solidFill>
                      <a:schemeClr val="bg1">
                        <a:lumMod val="9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latin typeface="KB금융 본문체 Medium" panose="020B0603000000000000" pitchFamily="50" charset="-127"/>
                  <a:ea typeface="KB금융 본문체 Medium" panose="020B0603000000000000" pitchFamily="50" charset="-127"/>
                </a:rPr>
                <a:t>직원 메신저</a:t>
              </a:r>
              <a:endParaRPr lang="en-US" altLang="ko-KR" sz="800" b="1" dirty="0">
                <a:latin typeface="KB금융 본문체 Medium" panose="020B0603000000000000" pitchFamily="50" charset="-127"/>
                <a:ea typeface="KB금융 본문체 Medium" panose="020B0603000000000000" pitchFamily="50" charset="-127"/>
              </a:endParaRPr>
            </a:p>
          </p:txBody>
        </p:sp>
      </p:grp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38940A4-8F12-D937-A6DE-47C193148F6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7566213" y="2145798"/>
            <a:ext cx="84659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C633D68D-B95D-EB6C-C42D-4898A79A2AEE}"/>
              </a:ext>
            </a:extLst>
          </p:cNvPr>
          <p:cNvSpPr/>
          <p:nvPr/>
        </p:nvSpPr>
        <p:spPr>
          <a:xfrm>
            <a:off x="6226574" y="2062033"/>
            <a:ext cx="188435" cy="1884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02BA4CC-13E6-EBD7-0D64-F28D8213A31D}"/>
              </a:ext>
            </a:extLst>
          </p:cNvPr>
          <p:cNvSpPr txBox="1"/>
          <p:nvPr/>
        </p:nvSpPr>
        <p:spPr>
          <a:xfrm>
            <a:off x="187307" y="4184446"/>
            <a:ext cx="9494573" cy="688256"/>
          </a:xfrm>
          <a:prstGeom prst="rect">
            <a:avLst/>
          </a:prstGeom>
          <a:solidFill>
            <a:srgbClr val="CAFBED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>
              <a:defRPr sz="800"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r>
              <a:rPr lang="en-US" altLang="ko-KR" dirty="0"/>
              <a:t>KB </a:t>
            </a:r>
            <a:r>
              <a:rPr lang="ko-KR" altLang="en-US" dirty="0"/>
              <a:t>증권</a:t>
            </a:r>
            <a:endParaRPr lang="en-US" altLang="ko-KR" dirty="0"/>
          </a:p>
          <a:p>
            <a:r>
              <a:rPr lang="ko-KR" altLang="en-US" dirty="0"/>
              <a:t>POST  </a:t>
            </a:r>
            <a:endParaRPr lang="en-US" altLang="ko-KR" dirty="0"/>
          </a:p>
          <a:p>
            <a:r>
              <a:rPr lang="en-US" altLang="ko-KR" dirty="0"/>
              <a:t>/HMemoServiceUtf8</a:t>
            </a:r>
          </a:p>
          <a:p>
            <a:r>
              <a:rPr lang="ko-KR" altLang="en-US" dirty="0"/>
              <a:t>RECIPIENT=SI24028&amp;SAVEOPTION=0&amp;SENDER_ALIAS=</a:t>
            </a:r>
            <a:r>
              <a:rPr lang="ko-KR" altLang="en-US" dirty="0" err="1"/>
              <a:t>전화관리시스템&amp;TITLE</a:t>
            </a:r>
            <a:r>
              <a:rPr lang="ko-KR" altLang="en-US" dirty="0"/>
              <a:t>=전화관리 승인 </a:t>
            </a:r>
            <a:r>
              <a:rPr lang="ko-KR" altLang="en-US" dirty="0" err="1"/>
              <a:t>요청&amp;BODY</a:t>
            </a:r>
            <a:r>
              <a:rPr lang="ko-KR" altLang="en-US" dirty="0"/>
              <a:t>=전화 신청과 관련된 승인 요청이 접수되었습니다.&lt;/</a:t>
            </a:r>
            <a:r>
              <a:rPr lang="ko-KR" altLang="en-US" dirty="0" err="1"/>
              <a:t>br</a:t>
            </a:r>
            <a:r>
              <a:rPr lang="ko-KR" altLang="en-US" dirty="0"/>
              <a:t>&gt;.&lt;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href</a:t>
            </a:r>
            <a:r>
              <a:rPr lang="ko-KR" altLang="en-US" dirty="0"/>
              <a:t>="https://10.0.55.142/euc/phone/approval/request?requestId=1%26loginId=6f474152664f54705259486a4a78565568776d316f773d3d"&gt;전화관리시스템 바로가기&lt;/</a:t>
            </a:r>
            <a:r>
              <a:rPr lang="ko-KR" altLang="en-US" dirty="0" err="1"/>
              <a:t>a</a:t>
            </a:r>
            <a:r>
              <a:rPr lang="ko-KR" altLang="en-US" dirty="0"/>
              <a:t>&gt;.&amp;SRV_CODE=IPT001&amp;SEND=SI24029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4B7F84D-7B1A-8655-5C5F-90985F5A28A2}"/>
              </a:ext>
            </a:extLst>
          </p:cNvPr>
          <p:cNvSpPr txBox="1"/>
          <p:nvPr/>
        </p:nvSpPr>
        <p:spPr>
          <a:xfrm>
            <a:off x="185902" y="2557010"/>
            <a:ext cx="9495979" cy="1569660"/>
          </a:xfrm>
          <a:prstGeom prst="rect">
            <a:avLst/>
          </a:prstGeom>
          <a:solidFill>
            <a:srgbClr val="EDF3DB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POST</a:t>
            </a:r>
          </a:p>
          <a:p>
            <a:r>
              <a:rPr lang="en-US" altLang="ko-KR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/v3/</a:t>
            </a:r>
            <a:r>
              <a:rPr lang="en-US" altLang="ko-KR" sz="8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ecs</a:t>
            </a:r>
            <a:r>
              <a:rPr lang="en-US" altLang="ko-KR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/talk/alert</a:t>
            </a:r>
          </a:p>
          <a:p>
            <a:r>
              <a:rPr lang="ko-KR" altLang="en-US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{</a:t>
            </a:r>
          </a:p>
          <a:p>
            <a:r>
              <a:rPr lang="ko-KR" altLang="en-US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"SITE": "KBSC",</a:t>
            </a:r>
            <a:endParaRPr lang="en-US" altLang="ko-KR" sz="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“</a:t>
            </a:r>
            <a:r>
              <a:rPr lang="en-US" altLang="ko-KR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LOGIN_ID</a:t>
            </a:r>
            <a:r>
              <a:rPr lang="ko-KR" altLang="en-US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": “</a:t>
            </a:r>
            <a:r>
              <a:rPr lang="en-US" altLang="ko-KR" sz="8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ecstel</a:t>
            </a:r>
            <a:r>
              <a:rPr lang="ko-KR" altLang="en-US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",</a:t>
            </a:r>
          </a:p>
          <a:p>
            <a:r>
              <a:rPr lang="ko-KR" altLang="en-US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"JOBID": "4b5860ee3c05694e",</a:t>
            </a:r>
          </a:p>
          <a:p>
            <a:r>
              <a:rPr lang="ko-KR" altLang="en-US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"SENDER": "SI24029",</a:t>
            </a:r>
          </a:p>
          <a:p>
            <a:r>
              <a:rPr lang="ko-KR" altLang="en-US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"RECEIVER": "SI24028",</a:t>
            </a:r>
          </a:p>
          <a:p>
            <a:r>
              <a:rPr lang="ko-KR" altLang="en-US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"TITLE": "전화관리 승인 요청",</a:t>
            </a:r>
          </a:p>
          <a:p>
            <a:r>
              <a:rPr lang="ko-KR" altLang="en-US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"CONTENT": "전화 신청과 관련된 승인 요청이 접수되었습니다.&lt;/</a:t>
            </a:r>
            <a:r>
              <a:rPr lang="ko-KR" altLang="en-US" sz="8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br</a:t>
            </a:r>
            <a:r>
              <a:rPr lang="ko-KR" altLang="en-US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&gt;\</a:t>
            </a:r>
            <a:r>
              <a:rPr lang="ko-KR" altLang="en-US" sz="8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</a:t>
            </a:r>
            <a:endParaRPr lang="en-US" altLang="ko-KR" sz="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</a:t>
            </a:r>
            <a:r>
              <a:rPr lang="ko-KR" altLang="en-US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&lt;</a:t>
            </a:r>
            <a:r>
              <a:rPr lang="ko-KR" altLang="en-US" sz="8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</a:t>
            </a:r>
            <a:r>
              <a:rPr lang="ko-KR" altLang="en-US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8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href</a:t>
            </a:r>
            <a:r>
              <a:rPr lang="ko-KR" altLang="en-US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=\"https://10.0.55.142/euc/phone/approval/request?requestId=1&amp;loginId=6f474152664f54705259486a4a78565568776d316f773d3d\"&gt;전화관리시스템 바로가기&lt;/</a:t>
            </a:r>
            <a:r>
              <a:rPr lang="ko-KR" altLang="en-US" sz="8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</a:t>
            </a:r>
            <a:r>
              <a:rPr lang="ko-KR" altLang="en-US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&gt;\</a:t>
            </a:r>
            <a:r>
              <a:rPr lang="ko-KR" altLang="en-US" sz="8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</a:t>
            </a:r>
            <a:r>
              <a:rPr lang="ko-KR" altLang="en-US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"</a:t>
            </a:r>
          </a:p>
          <a:p>
            <a:r>
              <a:rPr lang="ko-KR" altLang="en-US" sz="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}</a:t>
            </a:r>
          </a:p>
        </p:txBody>
      </p:sp>
      <p:graphicFrame>
        <p:nvGraphicFramePr>
          <p:cNvPr id="86" name="표 86">
            <a:extLst>
              <a:ext uri="{FF2B5EF4-FFF2-40B4-BE49-F238E27FC236}">
                <a16:creationId xmlns:a16="http://schemas.microsoft.com/office/drawing/2014/main" id="{81A64E6E-4CC4-63E7-9052-42B935E95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090583"/>
              </p:ext>
            </p:extLst>
          </p:nvPr>
        </p:nvGraphicFramePr>
        <p:xfrm>
          <a:off x="196712" y="4930370"/>
          <a:ext cx="949457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688">
                  <a:extLst>
                    <a:ext uri="{9D8B030D-6E8A-4147-A177-3AD203B41FA5}">
                      <a16:colId xmlns:a16="http://schemas.microsoft.com/office/drawing/2014/main" val="1265193278"/>
                    </a:ext>
                  </a:extLst>
                </a:gridCol>
                <a:gridCol w="3406588">
                  <a:extLst>
                    <a:ext uri="{9D8B030D-6E8A-4147-A177-3AD203B41FA5}">
                      <a16:colId xmlns:a16="http://schemas.microsoft.com/office/drawing/2014/main" val="351502601"/>
                    </a:ext>
                  </a:extLst>
                </a:gridCol>
                <a:gridCol w="4608297">
                  <a:extLst>
                    <a:ext uri="{9D8B030D-6E8A-4147-A177-3AD203B41FA5}">
                      <a16:colId xmlns:a16="http://schemas.microsoft.com/office/drawing/2014/main" val="25883733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ko-KR" altLang="en-US" sz="900" kern="120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필드명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예시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147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SITE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영문사이트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사이트명에 따라  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url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및 처리 형식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함수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이 다름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KBSC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4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JOBID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임의의 작업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ID(DB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기록을 위한 유일한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KEY)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195fd85a8cef9449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667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LOGIN_ID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로그인 사용자 사번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전송 주체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ecstel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81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SENDER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ko-KR" altLang="en-US" sz="900" kern="120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전송자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ko-KR" altLang="en-US" sz="9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SI24029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27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ko-KR" altLang="en-US" sz="9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RECEIVER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수신자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ko-KR" altLang="en-US" sz="9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SI24028 </a:t>
                      </a:r>
                      <a:r>
                        <a:rPr lang="en-US" altLang="ko-KR" sz="9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</a:t>
                      </a:r>
                      <a:r>
                        <a:rPr lang="ko-KR" altLang="en-US" sz="90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다건의</a:t>
                      </a:r>
                      <a:r>
                        <a:rPr lang="ko-KR" altLang="en-US" sz="9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경우 콤마</a:t>
                      </a:r>
                      <a:r>
                        <a:rPr lang="en-US" altLang="ko-KR" sz="9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(,)</a:t>
                      </a:r>
                      <a:r>
                        <a:rPr lang="ko-KR" altLang="en-US" sz="9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로 구분함</a:t>
                      </a:r>
                      <a:r>
                        <a:rPr lang="en-US" altLang="ko-KR" sz="9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684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TITLE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제목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전화관리 승인 요청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057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CONTENT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내용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ko-KR" altLang="en-US" sz="9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전화 신청과 관련된 승인 요청이 접수되었습니다.&lt;/</a:t>
                      </a:r>
                      <a:r>
                        <a:rPr lang="ko-KR" altLang="en-US" sz="90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br</a:t>
                      </a:r>
                      <a:r>
                        <a:rPr lang="ko-KR" altLang="en-US" sz="9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&gt;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923936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4C9F6480-4BF7-D637-7442-96866C2D6231}"/>
              </a:ext>
            </a:extLst>
          </p:cNvPr>
          <p:cNvSpPr txBox="1"/>
          <p:nvPr/>
        </p:nvSpPr>
        <p:spPr>
          <a:xfrm>
            <a:off x="3785261" y="1565595"/>
            <a:ext cx="462888" cy="15093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1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이력 저장</a:t>
            </a:r>
            <a:endParaRPr kumimoji="0" lang="ko-KR" altLang="ko-KR" sz="90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Times New Roman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44EAF5-3DE5-3C7F-4C1F-7888357BFCC9}"/>
              </a:ext>
            </a:extLst>
          </p:cNvPr>
          <p:cNvSpPr txBox="1"/>
          <p:nvPr/>
        </p:nvSpPr>
        <p:spPr>
          <a:xfrm>
            <a:off x="3785261" y="1190695"/>
            <a:ext cx="462888" cy="15093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1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이력 저장</a:t>
            </a:r>
            <a:endParaRPr kumimoji="0" lang="ko-KR" altLang="ko-KR" sz="90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Times New Roman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D61C97-9624-C717-0DED-1DE82C6311B5}"/>
              </a:ext>
            </a:extLst>
          </p:cNvPr>
          <p:cNvSpPr txBox="1"/>
          <p:nvPr/>
        </p:nvSpPr>
        <p:spPr>
          <a:xfrm>
            <a:off x="3740431" y="1225289"/>
            <a:ext cx="547505" cy="15093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1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인사동기화</a:t>
            </a:r>
            <a:endParaRPr kumimoji="0" lang="ko-KR" altLang="ko-KR" sz="90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Times New Roman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C98C39-E6FF-7E67-F25A-45F791CB66E7}"/>
              </a:ext>
            </a:extLst>
          </p:cNvPr>
          <p:cNvSpPr txBox="1"/>
          <p:nvPr/>
        </p:nvSpPr>
        <p:spPr>
          <a:xfrm>
            <a:off x="4837537" y="1602223"/>
            <a:ext cx="624481" cy="150939"/>
          </a:xfrm>
          <a:prstGeom prst="rect">
            <a:avLst/>
          </a:prstGeom>
          <a:solidFill>
            <a:srgbClr val="EDF3DB"/>
          </a:solidFill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내선중복알림</a:t>
            </a:r>
            <a:endParaRPr kumimoji="0" lang="ko-KR" altLang="ko-KR" sz="90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Times New Roman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9D01C5F-1309-166B-8182-F9DDCDCE0620}"/>
              </a:ext>
            </a:extLst>
          </p:cNvPr>
          <p:cNvCxnSpPr>
            <a:cxnSpLocks/>
          </p:cNvCxnSpPr>
          <p:nvPr/>
        </p:nvCxnSpPr>
        <p:spPr>
          <a:xfrm flipV="1">
            <a:off x="5698982" y="1380630"/>
            <a:ext cx="1190466" cy="6420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17B68CC-6B8C-A0F6-F156-1480CCCEF5CF}"/>
              </a:ext>
            </a:extLst>
          </p:cNvPr>
          <p:cNvGrpSpPr/>
          <p:nvPr/>
        </p:nvGrpSpPr>
        <p:grpSpPr>
          <a:xfrm>
            <a:off x="6883962" y="1262257"/>
            <a:ext cx="2251620" cy="425172"/>
            <a:chOff x="6883962" y="1163642"/>
            <a:chExt cx="2251620" cy="42517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418EB84-D218-620D-57B9-C5033BDD3B6E}"/>
                </a:ext>
              </a:extLst>
            </p:cNvPr>
            <p:cNvSpPr/>
            <p:nvPr/>
          </p:nvSpPr>
          <p:spPr>
            <a:xfrm>
              <a:off x="6883962" y="1163642"/>
              <a:ext cx="682251" cy="4251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타 사이트</a:t>
              </a:r>
              <a:endParaRPr lang="en-US" altLang="ko-KR" sz="10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메신저서버</a:t>
              </a: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C550B6C0-85B0-9EB4-6E11-7D12FD18BAA9}"/>
                </a:ext>
              </a:extLst>
            </p:cNvPr>
            <p:cNvGrpSpPr/>
            <p:nvPr/>
          </p:nvGrpSpPr>
          <p:grpSpPr>
            <a:xfrm>
              <a:off x="8214749" y="1179104"/>
              <a:ext cx="920833" cy="408971"/>
              <a:chOff x="2082155" y="5320766"/>
              <a:chExt cx="920833" cy="408971"/>
            </a:xfrm>
          </p:grpSpPr>
          <p:pic>
            <p:nvPicPr>
              <p:cNvPr id="99" name="Google Shape;586;p9" descr="8">
                <a:extLst>
                  <a:ext uri="{FF2B5EF4-FFF2-40B4-BE49-F238E27FC236}">
                    <a16:creationId xmlns:a16="http://schemas.microsoft.com/office/drawing/2014/main" id="{B2A97D11-EFC8-54BB-90B0-1E767AC35317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l="14827" t="3891" r="15180" b="10010"/>
              <a:stretch/>
            </p:blipFill>
            <p:spPr>
              <a:xfrm>
                <a:off x="2356284" y="5320766"/>
                <a:ext cx="291917" cy="2699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0" name="텍스트 개체 틀 4">
                <a:extLst>
                  <a:ext uri="{FF2B5EF4-FFF2-40B4-BE49-F238E27FC236}">
                    <a16:creationId xmlns:a16="http://schemas.microsoft.com/office/drawing/2014/main" id="{D315863B-B06A-9C94-0E87-BB8E05C7F6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2155" y="5598336"/>
                <a:ext cx="920833" cy="131401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200" b="0" kern="1200" baseline="0">
                    <a:ln w="3175">
                      <a:solidFill>
                        <a:schemeClr val="bg1">
                          <a:lumMod val="95000"/>
                          <a:alpha val="2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latin typeface="KB금융 본문체 Medium" panose="020B0603000000000000" pitchFamily="50" charset="-127"/>
                    <a:ea typeface="KB금융 본문체 Medium" panose="020B0603000000000000" pitchFamily="50" charset="-127"/>
                  </a:rPr>
                  <a:t>타 사이트 직원 메신저</a:t>
                </a:r>
                <a:endParaRPr lang="en-US" altLang="ko-KR" sz="800" b="1" dirty="0">
                  <a:latin typeface="KB금융 본문체 Medium" panose="020B0603000000000000" pitchFamily="50" charset="-127"/>
                  <a:ea typeface="KB금융 본문체 Medium" panose="020B0603000000000000" pitchFamily="50" charset="-127"/>
                </a:endParaRPr>
              </a:p>
            </p:txBody>
          </p:sp>
        </p:grp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E7619B51-B77C-D2B4-8C24-312DB431F231}"/>
                </a:ext>
              </a:extLst>
            </p:cNvPr>
            <p:cNvCxnSpPr>
              <a:cxnSpLocks/>
            </p:cNvCxnSpPr>
            <p:nvPr/>
          </p:nvCxnSpPr>
          <p:spPr>
            <a:xfrm>
              <a:off x="7566213" y="1375492"/>
              <a:ext cx="846597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87888998-5D90-62E5-80B2-EA3EF2F14C3C}"/>
              </a:ext>
            </a:extLst>
          </p:cNvPr>
          <p:cNvSpPr txBox="1"/>
          <p:nvPr/>
        </p:nvSpPr>
        <p:spPr>
          <a:xfrm>
            <a:off x="3482579" y="2074922"/>
            <a:ext cx="974180" cy="150939"/>
          </a:xfrm>
          <a:prstGeom prst="rect">
            <a:avLst/>
          </a:prstGeom>
          <a:solidFill>
            <a:srgbClr val="EDF3DB"/>
          </a:solidFill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전화신청</a:t>
            </a:r>
            <a:r>
              <a:rPr kumimoji="0" lang="en-US" altLang="ko-KR" sz="9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/</a:t>
            </a:r>
            <a:r>
              <a:rPr kumimoji="0" lang="ko-KR" altLang="en-US" sz="9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승인</a:t>
            </a:r>
            <a:r>
              <a:rPr kumimoji="0" lang="en-US" altLang="ko-KR" sz="9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/</a:t>
            </a:r>
            <a:r>
              <a:rPr kumimoji="0" lang="ko-KR" altLang="en-US" sz="9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완료</a:t>
            </a:r>
            <a:endParaRPr kumimoji="0" lang="ko-KR" altLang="ko-KR" sz="90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Times New Roman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D937017-5C08-5F98-35AA-836AAEBFDD99}"/>
              </a:ext>
            </a:extLst>
          </p:cNvPr>
          <p:cNvSpPr txBox="1"/>
          <p:nvPr/>
        </p:nvSpPr>
        <p:spPr>
          <a:xfrm>
            <a:off x="3482579" y="2251770"/>
            <a:ext cx="974180" cy="150939"/>
          </a:xfrm>
          <a:prstGeom prst="rect">
            <a:avLst/>
          </a:prstGeom>
          <a:solidFill>
            <a:srgbClr val="EDF3DB"/>
          </a:solidFill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녹취 설정</a:t>
            </a:r>
            <a:endParaRPr kumimoji="0" lang="ko-KR" altLang="ko-KR" sz="90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62CA2-FC5D-DB21-9620-0695F37AB4A0}"/>
              </a:ext>
            </a:extLst>
          </p:cNvPr>
          <p:cNvSpPr txBox="1"/>
          <p:nvPr/>
        </p:nvSpPr>
        <p:spPr>
          <a:xfrm>
            <a:off x="6167248" y="1877776"/>
            <a:ext cx="352504" cy="150939"/>
          </a:xfrm>
          <a:prstGeom prst="rect">
            <a:avLst/>
          </a:prstGeom>
          <a:solidFill>
            <a:srgbClr val="EDF3DB"/>
          </a:solidFill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http(s)</a:t>
            </a:r>
            <a:endParaRPr kumimoji="0" lang="ko-KR" altLang="ko-KR" sz="90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Times New Roman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AAF0F1D-0AA8-89E9-CEC2-8713AFE5AFF0}"/>
              </a:ext>
            </a:extLst>
          </p:cNvPr>
          <p:cNvGrpSpPr/>
          <p:nvPr/>
        </p:nvGrpSpPr>
        <p:grpSpPr>
          <a:xfrm>
            <a:off x="6883962" y="563076"/>
            <a:ext cx="2251620" cy="425172"/>
            <a:chOff x="6883962" y="563076"/>
            <a:chExt cx="2251620" cy="42517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68DD0F6-EFA3-C0EF-3BF2-6B67C938D482}"/>
                </a:ext>
              </a:extLst>
            </p:cNvPr>
            <p:cNvSpPr/>
            <p:nvPr/>
          </p:nvSpPr>
          <p:spPr>
            <a:xfrm>
              <a:off x="6883962" y="563076"/>
              <a:ext cx="682251" cy="4251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타 사이트</a:t>
              </a:r>
              <a:endParaRPr lang="en-US" altLang="ko-KR" sz="10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메신저서버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B624A50-BA96-C997-B308-638766E4D2C3}"/>
                </a:ext>
              </a:extLst>
            </p:cNvPr>
            <p:cNvGrpSpPr/>
            <p:nvPr/>
          </p:nvGrpSpPr>
          <p:grpSpPr>
            <a:xfrm>
              <a:off x="8214749" y="578538"/>
              <a:ext cx="920833" cy="408971"/>
              <a:chOff x="2082155" y="5320766"/>
              <a:chExt cx="920833" cy="408971"/>
            </a:xfrm>
          </p:grpSpPr>
          <p:pic>
            <p:nvPicPr>
              <p:cNvPr id="15" name="Google Shape;586;p9" descr="8">
                <a:extLst>
                  <a:ext uri="{FF2B5EF4-FFF2-40B4-BE49-F238E27FC236}">
                    <a16:creationId xmlns:a16="http://schemas.microsoft.com/office/drawing/2014/main" id="{A2B8B80A-18E8-540E-C19A-C8B908A827C1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l="14827" t="3891" r="15180" b="10010"/>
              <a:stretch/>
            </p:blipFill>
            <p:spPr>
              <a:xfrm>
                <a:off x="2356284" y="5320766"/>
                <a:ext cx="291917" cy="2699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" name="텍스트 개체 틀 4">
                <a:extLst>
                  <a:ext uri="{FF2B5EF4-FFF2-40B4-BE49-F238E27FC236}">
                    <a16:creationId xmlns:a16="http://schemas.microsoft.com/office/drawing/2014/main" id="{71D61E7E-99AD-E087-47E8-9F30E17BAD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2155" y="5598336"/>
                <a:ext cx="920833" cy="131401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200" b="0" kern="1200" baseline="0">
                    <a:ln w="3175">
                      <a:solidFill>
                        <a:schemeClr val="bg1">
                          <a:lumMod val="95000"/>
                          <a:alpha val="2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latin typeface="KB금융 본문체 Medium" panose="020B0603000000000000" pitchFamily="50" charset="-127"/>
                    <a:ea typeface="KB금융 본문체 Medium" panose="020B0603000000000000" pitchFamily="50" charset="-127"/>
                  </a:rPr>
                  <a:t>타 사이트 직원 메신저</a:t>
                </a:r>
                <a:endParaRPr lang="en-US" altLang="ko-KR" sz="800" b="1" dirty="0">
                  <a:latin typeface="KB금융 본문체 Medium" panose="020B0603000000000000" pitchFamily="50" charset="-127"/>
                  <a:ea typeface="KB금융 본문체 Medium" panose="020B0603000000000000" pitchFamily="50" charset="-127"/>
                </a:endParaRPr>
              </a:p>
            </p:txBody>
          </p:sp>
        </p:grp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B8B64D8-9F89-349E-7904-25C4D96751C4}"/>
                </a:ext>
              </a:extLst>
            </p:cNvPr>
            <p:cNvCxnSpPr>
              <a:cxnSpLocks/>
            </p:cNvCxnSpPr>
            <p:nvPr/>
          </p:nvCxnSpPr>
          <p:spPr>
            <a:xfrm>
              <a:off x="7566213" y="774926"/>
              <a:ext cx="846597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17B576B-0491-5D30-83A0-43B6C27DAC2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696239" y="775662"/>
            <a:ext cx="1187723" cy="11893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69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103207-2B61-4DFF-0F87-FDD3B4F0F7C5}"/>
              </a:ext>
            </a:extLst>
          </p:cNvPr>
          <p:cNvSpPr txBox="1"/>
          <p:nvPr/>
        </p:nvSpPr>
        <p:spPr>
          <a:xfrm>
            <a:off x="175932" y="113927"/>
            <a:ext cx="1819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ALERT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연계 메시지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D99868-3CD5-AF1E-8499-48A52F1EC20E}"/>
              </a:ext>
            </a:extLst>
          </p:cNvPr>
          <p:cNvSpPr txBox="1"/>
          <p:nvPr/>
        </p:nvSpPr>
        <p:spPr>
          <a:xfrm>
            <a:off x="175932" y="597012"/>
            <a:ext cx="3738591" cy="293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* </a:t>
            </a:r>
            <a:r>
              <a:rPr kumimoji="0" lang="ko-KR" altLang="en-US" sz="1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코드 수정 부분</a:t>
            </a:r>
            <a:endParaRPr kumimoji="0" lang="ko-KR" altLang="ko-KR" sz="12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FFB71-55CA-A8ED-D479-34B446B7D738}"/>
              </a:ext>
            </a:extLst>
          </p:cNvPr>
          <p:cNvSpPr txBox="1"/>
          <p:nvPr/>
        </p:nvSpPr>
        <p:spPr>
          <a:xfrm>
            <a:off x="175932" y="890619"/>
            <a:ext cx="4252633" cy="2736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JetBrains Mono"/>
                <a:ea typeface="KoPub돋움체 Light" panose="00000300000000000000" pitchFamily="2" charset="-127"/>
                <a:cs typeface="Times New Roman"/>
              </a:rPr>
              <a:t>AlertWorker</a:t>
            </a:r>
            <a:r>
              <a:rPr kumimoji="0" lang="en-US" altLang="ko-KR" sz="1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JetBrains Mono"/>
                <a:ea typeface="KoPub돋움체 Light" panose="00000300000000000000" pitchFamily="2" charset="-127"/>
                <a:cs typeface="Times New Roman"/>
              </a:rPr>
              <a:t> </a:t>
            </a:r>
            <a:r>
              <a:rPr kumimoji="0" lang="ko-KR" altLang="en-US" sz="1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JetBrains Mono"/>
                <a:ea typeface="KoPub돋움체 Light" panose="00000300000000000000" pitchFamily="2" charset="-127"/>
                <a:cs typeface="Times New Roman"/>
              </a:rPr>
              <a:t>코드</a:t>
            </a:r>
            <a:endParaRPr kumimoji="0" lang="en-US" altLang="ko-KR" sz="1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JetBrains Mono"/>
              <a:ea typeface="KoPub돋움체 Light" panose="00000300000000000000" pitchFamily="2" charset="-127"/>
              <a:cs typeface="Times New Roman"/>
            </a:endParaRPr>
          </a:p>
          <a:p>
            <a:pPr marL="0" marR="0" lvl="0" indent="0" algn="l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100" dirty="0">
                <a:latin typeface="JetBrains Mono"/>
                <a:ea typeface="KoPub돋움체 Light" panose="00000300000000000000" pitchFamily="2" charset="-127"/>
                <a:cs typeface="Times New Roman"/>
              </a:rPr>
              <a:t>사이트 마다 규격에 맞는 데이터 수집</a:t>
            </a:r>
            <a:endParaRPr kumimoji="0" lang="en-US" altLang="ko-KR" sz="10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JetBrains Mono"/>
              <a:ea typeface="KoPub돋움체 Light" panose="00000300000000000000" pitchFamily="2" charset="-127"/>
              <a:cs typeface="Times New Roman"/>
            </a:endParaRPr>
          </a:p>
          <a:p>
            <a:pPr defTabSz="914400" latinLnBrk="1">
              <a:lnSpc>
                <a:spcPct val="115000"/>
              </a:lnSpc>
              <a:defRPr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ea typeface="JetBrains Mono"/>
              </a:rPr>
              <a:t>protected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ea typeface="JetBrains Mon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  <a:ea typeface="JetBrains Mono"/>
              </a:rPr>
              <a:t>alert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RESTMessage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msg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) {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JetBrains Mono"/>
              <a:ea typeface="JetBrains Mono"/>
            </a:endParaRPr>
          </a:p>
          <a:p>
            <a:pPr defTabSz="914400" latinLnBrk="1">
              <a:lnSpc>
                <a:spcPct val="115000"/>
              </a:lnSpc>
              <a:defRPr/>
            </a:pPr>
            <a:r>
              <a:rPr lang="en-US" altLang="ko-KR" sz="1000" dirty="0">
                <a:solidFill>
                  <a:srgbClr val="BCBEC4"/>
                </a:solidFill>
                <a:latin typeface="JetBrains Mono"/>
                <a:ea typeface="JetBrains Mono"/>
              </a:rPr>
              <a:t>…</a:t>
            </a:r>
          </a:p>
          <a:p>
            <a:pPr lvl="1" defTabSz="914400" latinLnBrk="1">
              <a:lnSpc>
                <a:spcPct val="115000"/>
              </a:lnSpc>
              <a:defRPr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  <a:ea typeface="JetBrains Mono"/>
              </a:rPr>
              <a:t>//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  <a:ea typeface="JetBrains Mono"/>
                <a:cs typeface="Courier New" panose="02070309020205020404" pitchFamily="49" charset="0"/>
              </a:rPr>
              <a:t>사이트별 처리 함수를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  <a:ea typeface="JetBrains Mono"/>
                <a:cs typeface="Courier New" panose="02070309020205020404" pitchFamily="49" charset="0"/>
              </a:rPr>
              <a:t>맵으로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  <a:ea typeface="JetBrains Mono"/>
                <a:cs typeface="Courier New" panose="02070309020205020404" pitchFamily="49" charset="0"/>
              </a:rPr>
              <a:t> 정의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Function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RESTMessage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Boolean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&gt;&gt;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handlers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Map.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of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(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Define.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  <a:ea typeface="JetBrains Mono"/>
              </a:rPr>
              <a:t>SITE_KBSC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ea typeface="JetBrains Mono"/>
              </a:rPr>
              <a:t>this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::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kbsc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Define.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  <a:ea typeface="JetBrains Mono"/>
              </a:rPr>
              <a:t>SITE_SHBK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ea typeface="JetBrains Mono"/>
              </a:rPr>
              <a:t>this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::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shbk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Define.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  <a:ea typeface="JetBrains Mono"/>
              </a:rPr>
              <a:t>SITE_ECS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,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ea typeface="JetBrains Mono"/>
              </a:rPr>
              <a:t>this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::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ecs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);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JetBrains Mono"/>
              <a:ea typeface="JetBrains Mono"/>
            </a:endParaRPr>
          </a:p>
          <a:p>
            <a:pPr defTabSz="914400" latinLnBrk="1">
              <a:lnSpc>
                <a:spcPct val="115000"/>
              </a:lnSpc>
              <a:defRPr/>
            </a:pPr>
            <a:endParaRPr lang="en-US" altLang="ko-KR" sz="1000" dirty="0">
              <a:solidFill>
                <a:srgbClr val="BCBEC4"/>
              </a:solidFill>
              <a:latin typeface="JetBrains Mono"/>
            </a:endParaRPr>
          </a:p>
          <a:p>
            <a:pPr defTabSz="914400" latinLnBrk="1">
              <a:lnSpc>
                <a:spcPct val="115000"/>
              </a:lnSpc>
              <a:defRPr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  <a:p>
            <a:pPr defTabSz="914400" latinLnBrk="1">
              <a:lnSpc>
                <a:spcPct val="115000"/>
              </a:lnSpc>
              <a:defRPr/>
            </a:pPr>
            <a:endParaRPr lang="en-US" altLang="ko-KR" sz="1000" dirty="0">
              <a:solidFill>
                <a:srgbClr val="BCBEC4"/>
              </a:solidFill>
              <a:latin typeface="JetBrains Mono"/>
            </a:endParaRPr>
          </a:p>
          <a:p>
            <a:pPr defTabSz="914400" latinLnBrk="1">
              <a:lnSpc>
                <a:spcPct val="115000"/>
              </a:lnSpc>
              <a:defRPr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ea typeface="JetBrains Mono"/>
              </a:rPr>
              <a:t>protected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ea typeface="JetBrains Mono"/>
              </a:rPr>
              <a:t>boolean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  <a:ea typeface="JetBrains Mono"/>
              </a:rPr>
              <a:t>kbsc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RESTMessage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msg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ea typeface="JetBrains Mono"/>
              </a:rPr>
              <a:t>){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JetBrains Mono"/>
              <a:ea typeface="JetBrains Mono"/>
            </a:endParaRPr>
          </a:p>
          <a:p>
            <a:pPr defTabSz="914400" latinLnBrk="1">
              <a:lnSpc>
                <a:spcPct val="115000"/>
              </a:lnSpc>
              <a:defRPr/>
            </a:pPr>
            <a:r>
              <a:rPr lang="en-US" altLang="ko-KR" sz="1000" dirty="0">
                <a:solidFill>
                  <a:srgbClr val="BCBEC4"/>
                </a:solidFill>
                <a:latin typeface="JetBrains Mono"/>
              </a:rPr>
              <a:t>}</a:t>
            </a:r>
            <a:endParaRPr kumimoji="0" lang="ko-KR" altLang="ko-KR" sz="10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JetBrains Mono"/>
              <a:ea typeface="KoPub돋움체 Light" panose="00000300000000000000" pitchFamily="2" charset="-127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0E7A7-466F-F746-31F7-63305526577A}"/>
              </a:ext>
            </a:extLst>
          </p:cNvPr>
          <p:cNvSpPr txBox="1"/>
          <p:nvPr/>
        </p:nvSpPr>
        <p:spPr>
          <a:xfrm>
            <a:off x="4541744" y="890619"/>
            <a:ext cx="5283574" cy="362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RestSender</a:t>
            </a:r>
            <a:r>
              <a:rPr kumimoji="0" lang="en-US" altLang="ko-KR" sz="1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 </a:t>
            </a:r>
            <a:r>
              <a:rPr kumimoji="0" lang="ko-KR" altLang="en-US" sz="1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코드</a:t>
            </a:r>
            <a:endParaRPr kumimoji="0" lang="en-US" altLang="ko-KR" sz="1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Times New Roman"/>
            </a:endParaRPr>
          </a:p>
          <a:p>
            <a:pPr marL="0" marR="0" lvl="0" indent="0" algn="l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1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사이트 마다 규격에 맞는 방식으로 </a:t>
            </a:r>
            <a:r>
              <a:rPr lang="en-US" altLang="ko-KR" sz="1000" kern="1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REST </a:t>
            </a:r>
            <a:r>
              <a:rPr lang="ko-KR" altLang="en-US" sz="1000" kern="1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전송</a:t>
            </a:r>
            <a:endParaRPr kumimoji="0" lang="en-US" altLang="ko-KR" sz="10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Times New Roman"/>
            </a:endParaRPr>
          </a:p>
          <a:p>
            <a:pPr defTabSz="914400" latinLnBrk="1">
              <a:lnSpc>
                <a:spcPct val="115000"/>
              </a:lnSpc>
              <a:defRPr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ma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keData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site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HttpURLConnection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connection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headMap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bodyMap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Exception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pPr lvl="1" defTabSz="914400" latinLnBrk="1">
              <a:lnSpc>
                <a:spcPct val="115000"/>
              </a:lnSpc>
              <a:defRPr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Define.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SITE_KBSC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.equals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site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 {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//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KB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증권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…</a:t>
            </a:r>
          </a:p>
          <a:p>
            <a:pPr lvl="1" defTabSz="914400" latinLnBrk="1">
              <a:lnSpc>
                <a:spcPct val="115000"/>
              </a:lnSpc>
              <a:defRPr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//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그외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headMap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!=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Map.Entry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entry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headMap.entrySet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connection.setRequestProperty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entry.getKey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entry.getValue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UtilLog.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getClass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Header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=&gt; 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entry.getKey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+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: 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entry.getValue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bodyData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UtilJson.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EncodeJson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bodyMap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UtilLog.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getClass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bodyData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=&gt; 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bodyData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pPr defTabSz="914400" latinLnBrk="1">
              <a:lnSpc>
                <a:spcPct val="115000"/>
              </a:lnSpc>
              <a:defRPr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en-US" altLang="ko-KR" sz="10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411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103207-2B61-4DFF-0F87-FDD3B4F0F7C5}"/>
              </a:ext>
            </a:extLst>
          </p:cNvPr>
          <p:cNvSpPr txBox="1"/>
          <p:nvPr/>
        </p:nvSpPr>
        <p:spPr>
          <a:xfrm>
            <a:off x="175932" y="113927"/>
            <a:ext cx="1819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ALERT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주요 </a:t>
            </a:r>
            <a:r>
              <a:rPr lang="ko-KR" altLang="en-US" sz="16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설정값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B98F45-7344-24AE-3F49-BAF424145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83327"/>
              </p:ext>
            </p:extLst>
          </p:nvPr>
        </p:nvGraphicFramePr>
        <p:xfrm>
          <a:off x="170514" y="930052"/>
          <a:ext cx="9564972" cy="158661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23937">
                  <a:extLst>
                    <a:ext uri="{9D8B030D-6E8A-4147-A177-3AD203B41FA5}">
                      <a16:colId xmlns:a16="http://schemas.microsoft.com/office/drawing/2014/main" val="3856226906"/>
                    </a:ext>
                  </a:extLst>
                </a:gridCol>
                <a:gridCol w="1956030">
                  <a:extLst>
                    <a:ext uri="{9D8B030D-6E8A-4147-A177-3AD203B41FA5}">
                      <a16:colId xmlns:a16="http://schemas.microsoft.com/office/drawing/2014/main" val="1694374836"/>
                    </a:ext>
                  </a:extLst>
                </a:gridCol>
                <a:gridCol w="2145222">
                  <a:extLst>
                    <a:ext uri="{9D8B030D-6E8A-4147-A177-3AD203B41FA5}">
                      <a16:colId xmlns:a16="http://schemas.microsoft.com/office/drawing/2014/main" val="2839458810"/>
                    </a:ext>
                  </a:extLst>
                </a:gridCol>
                <a:gridCol w="4339783">
                  <a:extLst>
                    <a:ext uri="{9D8B030D-6E8A-4147-A177-3AD203B41FA5}">
                      <a16:colId xmlns:a16="http://schemas.microsoft.com/office/drawing/2014/main" val="864498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필드명</a:t>
                      </a:r>
                      <a:endParaRPr kumimoji="0" lang="ko-KR" altLang="ko-KR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의미</a:t>
                      </a:r>
                      <a:endParaRPr kumimoji="0" lang="ko-KR" altLang="ko-KR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예시</a:t>
                      </a:r>
                      <a:endParaRPr kumimoji="0" lang="ko-KR" altLang="ko-KR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설명</a:t>
                      </a:r>
                      <a:endParaRPr kumimoji="0" lang="ko-KR" altLang="ko-KR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313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SITE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사이트명</a:t>
                      </a:r>
                      <a:endParaRPr lang="en-US" altLang="ko-KR" sz="800" b="0" kern="1200" dirty="0">
                        <a:solidFill>
                          <a:schemeClr val="dk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ECS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noProof="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사이트명</a:t>
                      </a:r>
                      <a:endParaRPr lang="ko-KR" altLang="ko-KR" sz="800" b="0" kern="1200" noProof="0" dirty="0">
                        <a:solidFill>
                          <a:schemeClr val="dk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67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사이트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]_URL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noProof="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전송할 대상의 </a:t>
                      </a:r>
                      <a:r>
                        <a:rPr lang="en-US" altLang="ko-KR" sz="800" b="0" kern="1200" noProof="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URL</a:t>
                      </a:r>
                      <a:endParaRPr lang="ko-KR" altLang="ko-KR" sz="800" b="0" kern="1200" noProof="0" dirty="0">
                        <a:solidFill>
                          <a:schemeClr val="dk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http://esp140.ecstel.co.kr:8888/v1/talk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b="0" kern="1200" noProof="0" dirty="0">
                        <a:solidFill>
                          <a:schemeClr val="dk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970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사이트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]_TIMEOUT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Connection </a:t>
                      </a:r>
                      <a:r>
                        <a:rPr lang="en-US" altLang="ko-KR" sz="800" b="0" kern="1200" noProof="0" dirty="0" err="1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TimeOut</a:t>
                      </a:r>
                      <a:r>
                        <a:rPr lang="en-US" altLang="ko-KR" sz="800" b="0" kern="1200" noProof="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/Read </a:t>
                      </a:r>
                      <a:r>
                        <a:rPr lang="en-US" altLang="ko-KR" sz="800" b="0" kern="1200" noProof="0" dirty="0" err="1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TimeOut</a:t>
                      </a:r>
                      <a:endParaRPr lang="ko-KR" altLang="ko-KR" sz="800" b="0" kern="1200" noProof="0" dirty="0">
                        <a:solidFill>
                          <a:schemeClr val="dk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5000;5000</a:t>
                      </a:r>
                      <a:endParaRPr lang="ko-KR" altLang="ko-KR" sz="800" b="0" kern="1200" noProof="0" dirty="0">
                        <a:solidFill>
                          <a:schemeClr val="dk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5</a:t>
                      </a:r>
                      <a:r>
                        <a:rPr lang="ko-KR" altLang="en-US" sz="800" b="0" kern="1200" noProof="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초 </a:t>
                      </a:r>
                      <a:r>
                        <a:rPr lang="en-US" altLang="ko-KR" sz="800" b="0" kern="1200" noProof="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Connection/5</a:t>
                      </a:r>
                      <a:r>
                        <a:rPr lang="ko-KR" altLang="en-US" sz="800" b="0" kern="1200" noProof="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초 </a:t>
                      </a:r>
                      <a:r>
                        <a:rPr lang="en-US" altLang="ko-KR" sz="800" b="0" kern="1200" noProof="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Read</a:t>
                      </a:r>
                      <a:endParaRPr lang="ko-KR" altLang="ko-KR" sz="800" b="0" kern="1200" noProof="0" dirty="0">
                        <a:solidFill>
                          <a:schemeClr val="dk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389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사이트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]_</a:t>
                      </a:r>
                      <a:r>
                        <a:rPr lang="en-US" altLang="ko-KR" sz="800" b="0" kern="1200" dirty="0" err="1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HEADERnn</a:t>
                      </a:r>
                      <a:endParaRPr lang="en-US" altLang="ko-KR" sz="800" b="0" kern="1200" dirty="0">
                        <a:solidFill>
                          <a:schemeClr val="dk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Header</a:t>
                      </a:r>
                      <a:r>
                        <a:rPr lang="ko-KR" altLang="en-US" sz="800" b="0" kern="1200" noProof="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에 들어갈 </a:t>
                      </a:r>
                      <a:r>
                        <a:rPr lang="ko-KR" altLang="en-US" sz="800" b="0" kern="1200" noProof="0" dirty="0" err="1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고정값</a:t>
                      </a:r>
                      <a:endParaRPr lang="ko-KR" altLang="ko-KR" sz="800" b="0" kern="1200" noProof="0" dirty="0">
                        <a:solidFill>
                          <a:schemeClr val="dk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apiKey;1qAZxsW@3eDC</a:t>
                      </a:r>
                      <a:endParaRPr lang="ko-KR" altLang="ko-KR" sz="800" b="0" kern="1200" noProof="0" dirty="0">
                        <a:solidFill>
                          <a:schemeClr val="dk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Header</a:t>
                      </a:r>
                      <a:r>
                        <a:rPr lang="ko-KR" altLang="en-US" sz="800" b="0" kern="1200" noProof="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에 </a:t>
                      </a:r>
                      <a:r>
                        <a:rPr lang="en-US" altLang="ko-KR" sz="800" b="0" kern="1200" noProof="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“</a:t>
                      </a:r>
                      <a:r>
                        <a:rPr lang="en-US" altLang="ko-KR" sz="800" b="0" kern="1200" dirty="0" err="1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apiKey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=1qAZxsW@3eDC” 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값 고정</a:t>
                      </a:r>
                      <a:endParaRPr lang="ko-KR" altLang="ko-KR" sz="800" b="0" kern="1200" noProof="0" dirty="0">
                        <a:solidFill>
                          <a:schemeClr val="dk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331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사이트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]_</a:t>
                      </a:r>
                      <a:r>
                        <a:rPr lang="en-US" altLang="ko-KR" sz="800" b="0" kern="1200" dirty="0" err="1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PARAMnn</a:t>
                      </a:r>
                      <a:endParaRPr lang="en-US" altLang="ko-KR" sz="800" b="0" kern="1200" dirty="0">
                        <a:solidFill>
                          <a:schemeClr val="dk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Body</a:t>
                      </a:r>
                      <a:r>
                        <a:rPr lang="ko-KR" altLang="en-US" sz="800" b="0" kern="1200" noProof="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에 들어갈 </a:t>
                      </a:r>
                      <a:r>
                        <a:rPr lang="ko-KR" altLang="en-US" sz="800" b="0" kern="1200" noProof="0" dirty="0" err="1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고정값</a:t>
                      </a:r>
                      <a:endParaRPr lang="ko-KR" altLang="ko-KR" sz="800" b="0" kern="1200" noProof="0" dirty="0">
                        <a:solidFill>
                          <a:schemeClr val="dk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SENDER_ALIAS;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전화관리시스템</a:t>
                      </a:r>
                      <a:endParaRPr lang="ko-KR" altLang="ko-KR" sz="800" b="0" kern="1200" noProof="0" dirty="0">
                        <a:solidFill>
                          <a:schemeClr val="dk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SENDER_ALIAS 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필드를 추가하고 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“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전화관리시스템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＂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으로 고정</a:t>
                      </a:r>
                      <a:endParaRPr lang="ko-KR" altLang="ko-KR" sz="800" b="0" kern="1200" noProof="0" dirty="0">
                        <a:solidFill>
                          <a:schemeClr val="dk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712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사이트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]_</a:t>
                      </a:r>
                      <a:r>
                        <a:rPr lang="en-US" altLang="ko-KR" sz="800" b="0" kern="1200" dirty="0" err="1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DATAnn</a:t>
                      </a:r>
                      <a:endParaRPr lang="en-US" altLang="ko-KR" sz="800" b="0" kern="1200" dirty="0">
                        <a:solidFill>
                          <a:schemeClr val="dk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noProof="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기존 정의 필드를 전송 </a:t>
                      </a:r>
                      <a:r>
                        <a:rPr lang="ko-KR" altLang="en-US" sz="800" b="0" kern="1200" noProof="0" dirty="0" err="1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필드값으로</a:t>
                      </a:r>
                      <a:r>
                        <a:rPr lang="ko-KR" altLang="en-US" sz="800" b="0" kern="1200" noProof="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변경</a:t>
                      </a:r>
                      <a:endParaRPr lang="ko-KR" altLang="ko-KR" sz="800" b="0" kern="1200" noProof="0" dirty="0">
                        <a:solidFill>
                          <a:schemeClr val="dk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SENDER;SEND</a:t>
                      </a:r>
                      <a:endParaRPr lang="ko-KR" altLang="ko-KR" sz="800" b="0" kern="1200" noProof="0" dirty="0">
                        <a:solidFill>
                          <a:schemeClr val="dk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noProof="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기존 정의된 </a:t>
                      </a:r>
                      <a:r>
                        <a:rPr lang="en-US" altLang="ko-KR" sz="800" b="0" kern="1200" noProof="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SENDER</a:t>
                      </a:r>
                      <a:r>
                        <a:rPr lang="ko-KR" altLang="en-US" sz="800" b="0" kern="1200" noProof="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의 값을 </a:t>
                      </a:r>
                      <a:r>
                        <a:rPr lang="en-US" altLang="ko-KR" sz="800" b="0" kern="1200" noProof="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SEND</a:t>
                      </a:r>
                      <a:r>
                        <a:rPr lang="ko-KR" altLang="en-US" sz="800" b="0" kern="1200" noProof="0" dirty="0">
                          <a:solidFill>
                            <a:schemeClr val="dk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로 변환하여 전송</a:t>
                      </a:r>
                      <a:endParaRPr lang="ko-KR" altLang="ko-KR" sz="800" b="0" kern="1200" noProof="0" dirty="0">
                        <a:solidFill>
                          <a:schemeClr val="dk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956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69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8BD97C-5CA1-383E-379A-F2F2B0F78FD9}"/>
              </a:ext>
            </a:extLst>
          </p:cNvPr>
          <p:cNvSpPr txBox="1"/>
          <p:nvPr/>
        </p:nvSpPr>
        <p:spPr>
          <a:xfrm>
            <a:off x="175932" y="113927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목차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22EE24-E3E5-E192-4260-58B41F006EB0}"/>
              </a:ext>
            </a:extLst>
          </p:cNvPr>
          <p:cNvSpPr txBox="1"/>
          <p:nvPr/>
        </p:nvSpPr>
        <p:spPr>
          <a:xfrm>
            <a:off x="151139" y="683831"/>
            <a:ext cx="96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ECS_HR_V6.1</a:t>
            </a:r>
          </a:p>
          <a:p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인사 관련 모든 프로세스 처리</a:t>
            </a:r>
            <a:endParaRPr lang="en-US" altLang="ko-KR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F524FF7-A6DF-D8B1-D1EE-17FE150E5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10219"/>
              </p:ext>
            </p:extLst>
          </p:nvPr>
        </p:nvGraphicFramePr>
        <p:xfrm>
          <a:off x="151139" y="1137055"/>
          <a:ext cx="9603721" cy="402577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86308">
                  <a:extLst>
                    <a:ext uri="{9D8B030D-6E8A-4147-A177-3AD203B41FA5}">
                      <a16:colId xmlns:a16="http://schemas.microsoft.com/office/drawing/2014/main" val="1229470749"/>
                    </a:ext>
                  </a:extLst>
                </a:gridCol>
                <a:gridCol w="1159828">
                  <a:extLst>
                    <a:ext uri="{9D8B030D-6E8A-4147-A177-3AD203B41FA5}">
                      <a16:colId xmlns:a16="http://schemas.microsoft.com/office/drawing/2014/main" val="3856226906"/>
                    </a:ext>
                  </a:extLst>
                </a:gridCol>
                <a:gridCol w="6799419">
                  <a:extLst>
                    <a:ext uri="{9D8B030D-6E8A-4147-A177-3AD203B41FA5}">
                      <a16:colId xmlns:a16="http://schemas.microsoft.com/office/drawing/2014/main" val="864498421"/>
                    </a:ext>
                  </a:extLst>
                </a:gridCol>
                <a:gridCol w="958166">
                  <a:extLst>
                    <a:ext uri="{9D8B030D-6E8A-4147-A177-3AD203B41FA5}">
                      <a16:colId xmlns:a16="http://schemas.microsoft.com/office/drawing/2014/main" val="26988249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항목</a:t>
                      </a:r>
                      <a:endParaRPr kumimoji="0" lang="ko-KR" altLang="ko-KR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설명</a:t>
                      </a:r>
                      <a:endParaRPr kumimoji="0" lang="ko-KR" altLang="ko-KR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상세</a:t>
                      </a:r>
                      <a:endParaRPr kumimoji="0" lang="ko-KR" altLang="ko-KR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비고</a:t>
                      </a:r>
                      <a:endParaRPr kumimoji="0" lang="ko-KR" altLang="ko-KR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313509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HR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인사동기화 메인 프로세스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DB2DB 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방식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(</a:t>
                      </a:r>
                      <a:r>
                        <a:rPr kumimoji="0" lang="ko-KR" altLang="en-US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다건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)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 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: 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원격지 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DB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에서 </a:t>
                      </a:r>
                      <a:r>
                        <a:rPr kumimoji="0" lang="ko-KR" altLang="en-US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다건의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 질의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(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사용자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,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부서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,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직위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)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를 통해 동기화하는데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, 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사이트에서 지정된 </a:t>
                      </a:r>
                      <a:r>
                        <a:rPr kumimoji="0" lang="ko-KR" altLang="en-US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코드값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(DEPT_CODE)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를 활용하여 자체 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ID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를 생성하여 관리하는 방식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6377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DB2DB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방식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(</a:t>
                      </a:r>
                      <a:r>
                        <a:rPr kumimoji="0" lang="ko-KR" altLang="en-US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단건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) : 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원격지 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DB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에서 </a:t>
                      </a:r>
                      <a:r>
                        <a:rPr kumimoji="0" lang="ko-KR" altLang="en-US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단건의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 질의를 통해 동기화하는데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, 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이름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(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부서명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,</a:t>
                      </a:r>
                      <a:r>
                        <a:rPr kumimoji="0" lang="ko-KR" altLang="en-US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직위명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)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을 </a:t>
                      </a:r>
                      <a:r>
                        <a:rPr kumimoji="0" lang="ko-KR" altLang="en-US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구분자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(</a:t>
                      </a:r>
                      <a:r>
                        <a:rPr kumimoji="0" lang="en-US" altLang="ko-KR" sz="8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‡)</a:t>
                      </a:r>
                      <a:r>
                        <a:rPr kumimoji="0" lang="ko-KR" altLang="en-US" sz="8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를 통해 나누고 자체 </a:t>
                      </a:r>
                      <a:r>
                        <a:rPr kumimoji="0" lang="en-US" altLang="ko-KR" sz="8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ID</a:t>
                      </a:r>
                      <a:r>
                        <a:rPr kumimoji="0" lang="ko-KR" altLang="en-US" sz="8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를 생성하여 관리하는 방식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6269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FILE2DB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방식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(</a:t>
                      </a:r>
                      <a:r>
                        <a:rPr kumimoji="0" lang="ko-KR" altLang="en-US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다건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) : 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서버의 특정 디렉토리를 감시하다 원하는 파일 </a:t>
                      </a:r>
                      <a:r>
                        <a:rPr kumimoji="0" lang="ko-KR" altLang="en-US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포멧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 형식으로 된 </a:t>
                      </a:r>
                      <a:r>
                        <a:rPr kumimoji="0" lang="ko-KR" altLang="en-US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다건의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 파일을 읽어 로컬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DB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에 입력한 후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, 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사이트에서 지정된 </a:t>
                      </a:r>
                      <a:r>
                        <a:rPr kumimoji="0" lang="ko-KR" altLang="en-US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코드값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(DEPT_CODE)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를 활용하여 자체 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ID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를 생성하여 관리하는 방식</a:t>
                      </a:r>
                      <a:endParaRPr kumimoji="0" lang="en-US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- 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설정한 파일 목록의 수와 일치하지 않을 경우 처리하지 않음 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: 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단건은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 지원하지 않음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397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67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GIMG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사진 동기화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DB 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질의를 통해 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http(s)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로 사진 파일을 가져옴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, </a:t>
                      </a:r>
                      <a:r>
                        <a:rPr kumimoji="0" lang="en-US" altLang="ko-KR" sz="8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Thumbnail </a:t>
                      </a:r>
                      <a:r>
                        <a:rPr kumimoji="0" lang="ko-KR" altLang="en-US" sz="8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이미지를 통해 </a:t>
                      </a:r>
                      <a:r>
                        <a:rPr kumimoji="0" lang="en-US" altLang="ko-KR" sz="8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Jabber</a:t>
                      </a:r>
                      <a:r>
                        <a:rPr kumimoji="0" lang="ko-KR" altLang="en-US" sz="8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와 같은 </a:t>
                      </a:r>
                      <a:r>
                        <a:rPr kumimoji="0" lang="ko-KR" altLang="en-US" sz="800" b="0" i="0" u="none" strike="noStrike" kern="1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소프트폰에서</a:t>
                      </a:r>
                      <a:r>
                        <a:rPr kumimoji="0" lang="ko-KR" altLang="en-US" sz="8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 사용하는 이미지 처리 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389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ALERT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331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712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956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522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30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849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802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986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15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497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18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103207-2B61-4DFF-0F87-FDD3B4F0F7C5}"/>
              </a:ext>
            </a:extLst>
          </p:cNvPr>
          <p:cNvSpPr txBox="1"/>
          <p:nvPr/>
        </p:nvSpPr>
        <p:spPr>
          <a:xfrm>
            <a:off x="175932" y="113927"/>
            <a:ext cx="1819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ALERT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이력 테이블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7C3C1-42E2-042C-BE6D-0CF747497468}"/>
              </a:ext>
            </a:extLst>
          </p:cNvPr>
          <p:cNvSpPr txBox="1"/>
          <p:nvPr/>
        </p:nvSpPr>
        <p:spPr>
          <a:xfrm>
            <a:off x="611842" y="819033"/>
            <a:ext cx="876524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8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CREATE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esp_uc.c_alert_history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id </a:t>
            </a:r>
            <a:r>
              <a:rPr lang="en-US" altLang="ko-KR" sz="1400" b="1" dirty="0">
                <a:solidFill>
                  <a:srgbClr val="00008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int4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site </a:t>
            </a:r>
            <a:r>
              <a:rPr lang="en-US" altLang="ko-KR" sz="1400" b="1" dirty="0">
                <a:solidFill>
                  <a:srgbClr val="00008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32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jobid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64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login_id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64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title </a:t>
            </a:r>
            <a:r>
              <a:rPr lang="en-US" altLang="ko-KR" sz="1400" b="1" dirty="0">
                <a:solidFill>
                  <a:srgbClr val="00008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256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00008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"content"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1024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sender </a:t>
            </a:r>
            <a:r>
              <a:rPr lang="en-US" altLang="ko-KR" sz="1400" b="1" dirty="0">
                <a:solidFill>
                  <a:srgbClr val="00008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64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receiver </a:t>
            </a:r>
            <a:r>
              <a:rPr lang="en-US" altLang="ko-KR" sz="1400" b="1" dirty="0">
                <a:solidFill>
                  <a:srgbClr val="00008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256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status </a:t>
            </a:r>
            <a:r>
              <a:rPr lang="en-US" altLang="ko-KR" sz="1400" b="1" dirty="0">
                <a:solidFill>
                  <a:srgbClr val="00008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64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00008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"result"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64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cause </a:t>
            </a:r>
            <a:r>
              <a:rPr lang="en-US" altLang="ko-KR" sz="1400" b="1" dirty="0">
                <a:solidFill>
                  <a:srgbClr val="00008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varchar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256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cmplt_dt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b="1" dirty="0" err="1">
                <a:solidFill>
                  <a:srgbClr val="00008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timestamptz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req_dt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b="1" dirty="0" err="1">
                <a:solidFill>
                  <a:srgbClr val="00008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timestamptz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DEFAULT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CURRENT_TIMESTAMP 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8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CONSTRAINT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c_alert_history_pk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PRIMARY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KEY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(id),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8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CONSTRAINT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c_alert_history_uk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UNIQUE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(site,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jobid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receiver)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en-US" altLang="ko-KR" sz="1400" dirty="0">
                <a:solidFill>
                  <a:srgbClr val="FF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rgbClr val="FF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solidFill>
                  <a:srgbClr val="FF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인덱스는 뭘 걸까</a:t>
            </a:r>
            <a:r>
              <a:rPr lang="en-US" altLang="ko-KR" sz="1400" dirty="0">
                <a:solidFill>
                  <a:srgbClr val="FF0000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927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8BD97C-5CA1-383E-379A-F2F2B0F78FD9}"/>
              </a:ext>
            </a:extLst>
          </p:cNvPr>
          <p:cNvSpPr txBox="1"/>
          <p:nvPr/>
        </p:nvSpPr>
        <p:spPr>
          <a:xfrm>
            <a:off x="175932" y="113927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사내 </a:t>
            </a:r>
            <a:r>
              <a:rPr lang="ko-KR" altLang="en-US" sz="16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개발계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정보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22EE24-E3E5-E192-4260-58B41F006EB0}"/>
              </a:ext>
            </a:extLst>
          </p:cNvPr>
          <p:cNvSpPr txBox="1"/>
          <p:nvPr/>
        </p:nvSpPr>
        <p:spPr>
          <a:xfrm>
            <a:off x="151139" y="683831"/>
            <a:ext cx="9603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사내 서버 정보</a:t>
            </a:r>
            <a:endParaRPr lang="en-US" altLang="ko-KR" sz="10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F524FF7-A6DF-D8B1-D1EE-17FE150E5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919482"/>
              </p:ext>
            </p:extLst>
          </p:nvPr>
        </p:nvGraphicFramePr>
        <p:xfrm>
          <a:off x="151139" y="1137055"/>
          <a:ext cx="9539708" cy="217538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7073">
                  <a:extLst>
                    <a:ext uri="{9D8B030D-6E8A-4147-A177-3AD203B41FA5}">
                      <a16:colId xmlns:a16="http://schemas.microsoft.com/office/drawing/2014/main" val="1229470749"/>
                    </a:ext>
                  </a:extLst>
                </a:gridCol>
                <a:gridCol w="655682">
                  <a:extLst>
                    <a:ext uri="{9D8B030D-6E8A-4147-A177-3AD203B41FA5}">
                      <a16:colId xmlns:a16="http://schemas.microsoft.com/office/drawing/2014/main" val="2871173450"/>
                    </a:ext>
                  </a:extLst>
                </a:gridCol>
                <a:gridCol w="869148">
                  <a:extLst>
                    <a:ext uri="{9D8B030D-6E8A-4147-A177-3AD203B41FA5}">
                      <a16:colId xmlns:a16="http://schemas.microsoft.com/office/drawing/2014/main" val="3856226906"/>
                    </a:ext>
                  </a:extLst>
                </a:gridCol>
                <a:gridCol w="617734">
                  <a:extLst>
                    <a:ext uri="{9D8B030D-6E8A-4147-A177-3AD203B41FA5}">
                      <a16:colId xmlns:a16="http://schemas.microsoft.com/office/drawing/2014/main" val="1405609264"/>
                    </a:ext>
                  </a:extLst>
                </a:gridCol>
                <a:gridCol w="1721224">
                  <a:extLst>
                    <a:ext uri="{9D8B030D-6E8A-4147-A177-3AD203B41FA5}">
                      <a16:colId xmlns:a16="http://schemas.microsoft.com/office/drawing/2014/main" val="3821912541"/>
                    </a:ext>
                  </a:extLst>
                </a:gridCol>
                <a:gridCol w="555812">
                  <a:extLst>
                    <a:ext uri="{9D8B030D-6E8A-4147-A177-3AD203B41FA5}">
                      <a16:colId xmlns:a16="http://schemas.microsoft.com/office/drawing/2014/main" val="3235020188"/>
                    </a:ext>
                  </a:extLst>
                </a:gridCol>
                <a:gridCol w="4563035">
                  <a:extLst>
                    <a:ext uri="{9D8B030D-6E8A-4147-A177-3AD203B41FA5}">
                      <a16:colId xmlns:a16="http://schemas.microsoft.com/office/drawing/2014/main" val="864498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사이트명</a:t>
                      </a:r>
                      <a:endParaRPr kumimoji="0" lang="ko-KR" altLang="ko-KR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접속</a:t>
                      </a:r>
                      <a:r>
                        <a:rPr kumimoji="0" lang="en-US" altLang="ko-KR" sz="9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IP</a:t>
                      </a:r>
                      <a:endParaRPr kumimoji="0" lang="ko-KR" altLang="ko-KR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사용 </a:t>
                      </a:r>
                      <a:r>
                        <a:rPr kumimoji="0" lang="en-US" altLang="ko-KR" sz="9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DB</a:t>
                      </a:r>
                      <a:endParaRPr kumimoji="0" lang="ko-KR" altLang="ko-KR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SID</a:t>
                      </a:r>
                      <a:endParaRPr kumimoji="0" lang="ko-KR" altLang="ko-KR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계정정보</a:t>
                      </a:r>
                      <a:endParaRPr kumimoji="0" lang="ko-KR" altLang="ko-KR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운용날짜</a:t>
                      </a:r>
                      <a:endParaRPr kumimoji="0" lang="ko-KR" altLang="ko-KR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비고</a:t>
                      </a:r>
                      <a:endParaRPr kumimoji="0" lang="ko-KR" altLang="ko-KR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313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ESP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개발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10.0.55.129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Oracle 19C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ecsdb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system / dlTldptm123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esp_euc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/</a:t>
                      </a:r>
                      <a:r>
                        <a:rPr kumimoji="0" lang="en-US" altLang="ko-KR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esp_dev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/Ecstel1!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ESP 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기본 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DB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로 </a:t>
                      </a:r>
                      <a:r>
                        <a:rPr kumimoji="0" lang="en-US" altLang="ko-KR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esp_euc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(</a:t>
                      </a:r>
                      <a:r>
                        <a:rPr kumimoji="0" lang="en-US" altLang="ko-KR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esp_uc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), </a:t>
                      </a:r>
                      <a:r>
                        <a:rPr kumimoji="0" lang="en-US" altLang="ko-KR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esp_dev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(</a:t>
                      </a:r>
                      <a:r>
                        <a:rPr kumimoji="0" lang="en-US" altLang="ko-KR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esp_core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)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임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956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수협은행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10.0.55.114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Oracle 19C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ecsdb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shbk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 / .Ecstel1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2025.05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esp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, </a:t>
                      </a:r>
                      <a:r>
                        <a:rPr kumimoji="0" lang="en-US" altLang="ko-KR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esp_core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, </a:t>
                      </a:r>
                      <a:r>
                        <a:rPr kumimoji="0" lang="en-US" altLang="ko-KR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esp_uc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 / Ecstel1!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522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30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849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802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986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15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497877"/>
                  </a:ext>
                </a:extLst>
              </a:tr>
            </a:tbl>
          </a:graphicData>
        </a:graphic>
      </p:graphicFrame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1D7BEDA-E9D3-A235-754B-AE43AB4306D6}"/>
              </a:ext>
            </a:extLst>
          </p:cNvPr>
          <p:cNvSpPr/>
          <p:nvPr/>
        </p:nvSpPr>
        <p:spPr>
          <a:xfrm>
            <a:off x="2640932" y="4356369"/>
            <a:ext cx="733926" cy="208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ESP_CORE</a:t>
            </a:r>
            <a:endParaRPr lang="ko-KR" altLang="en-US" sz="9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EC605F5-3FDC-6F67-07B2-8DACBBA2F0D7}"/>
              </a:ext>
            </a:extLst>
          </p:cNvPr>
          <p:cNvSpPr/>
          <p:nvPr/>
        </p:nvSpPr>
        <p:spPr>
          <a:xfrm>
            <a:off x="2640932" y="5819145"/>
            <a:ext cx="733926" cy="208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ESP_UC</a:t>
            </a:r>
            <a:endParaRPr lang="ko-KR" altLang="en-US" sz="9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A6BFB1-8940-EA89-3E40-578870AAF0D9}"/>
              </a:ext>
            </a:extLst>
          </p:cNvPr>
          <p:cNvGrpSpPr/>
          <p:nvPr/>
        </p:nvGrpSpPr>
        <p:grpSpPr>
          <a:xfrm>
            <a:off x="1444292" y="4773529"/>
            <a:ext cx="1000877" cy="846157"/>
            <a:chOff x="2841333" y="4193005"/>
            <a:chExt cx="1000877" cy="84615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98EAE17-3DC8-963A-E78C-9542A5CCF3A1}"/>
                </a:ext>
              </a:extLst>
            </p:cNvPr>
            <p:cNvSpPr/>
            <p:nvPr/>
          </p:nvSpPr>
          <p:spPr>
            <a:xfrm>
              <a:off x="2841333" y="4193005"/>
              <a:ext cx="1000877" cy="1383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HR_USER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01059ED-1FB7-9B2C-E532-4E4C0C659A62}"/>
                </a:ext>
              </a:extLst>
            </p:cNvPr>
            <p:cNvSpPr/>
            <p:nvPr/>
          </p:nvSpPr>
          <p:spPr>
            <a:xfrm>
              <a:off x="2841333" y="4349416"/>
              <a:ext cx="1000877" cy="1383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HR_DEPT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417637-352B-0D5A-C008-74C1BAAB4B52}"/>
                </a:ext>
              </a:extLst>
            </p:cNvPr>
            <p:cNvSpPr/>
            <p:nvPr/>
          </p:nvSpPr>
          <p:spPr>
            <a:xfrm>
              <a:off x="2841333" y="4505827"/>
              <a:ext cx="1000877" cy="1383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HR_GRADE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53CE0EC-3CB4-E66E-516D-030758E39FCC}"/>
                </a:ext>
              </a:extLst>
            </p:cNvPr>
            <p:cNvSpPr/>
            <p:nvPr/>
          </p:nvSpPr>
          <p:spPr>
            <a:xfrm>
              <a:off x="2841333" y="4745326"/>
              <a:ext cx="1000877" cy="1383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USER_V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8544A0A-74BC-E99B-31B8-7DF80A1D0E28}"/>
                </a:ext>
              </a:extLst>
            </p:cNvPr>
            <p:cNvSpPr/>
            <p:nvPr/>
          </p:nvSpPr>
          <p:spPr>
            <a:xfrm>
              <a:off x="2841333" y="4900798"/>
              <a:ext cx="1000877" cy="1383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DEPT_V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BDDADF7-E911-618D-1A94-7ED1C49ABDC5}"/>
              </a:ext>
            </a:extLst>
          </p:cNvPr>
          <p:cNvSpPr/>
          <p:nvPr/>
        </p:nvSpPr>
        <p:spPr>
          <a:xfrm>
            <a:off x="633539" y="5113424"/>
            <a:ext cx="733926" cy="208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ESP</a:t>
            </a:r>
            <a:endParaRPr lang="ko-KR" altLang="en-US" sz="9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D615C1B-1924-BBB8-5C96-F41DC672D379}"/>
              </a:ext>
            </a:extLst>
          </p:cNvPr>
          <p:cNvGrpSpPr/>
          <p:nvPr/>
        </p:nvGrpSpPr>
        <p:grpSpPr>
          <a:xfrm>
            <a:off x="3503314" y="3990538"/>
            <a:ext cx="1211062" cy="921355"/>
            <a:chOff x="4953000" y="3479196"/>
            <a:chExt cx="1211062" cy="92135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0E71FD8-83B5-3B81-5F25-D4629E5F25FE}"/>
                </a:ext>
              </a:extLst>
            </p:cNvPr>
            <p:cNvSpPr/>
            <p:nvPr/>
          </p:nvSpPr>
          <p:spPr>
            <a:xfrm>
              <a:off x="4953000" y="3479196"/>
              <a:ext cx="1211062" cy="1383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U_USER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615459F-10CD-6D67-2FB8-E106B2361696}"/>
                </a:ext>
              </a:extLst>
            </p:cNvPr>
            <p:cNvSpPr/>
            <p:nvPr/>
          </p:nvSpPr>
          <p:spPr>
            <a:xfrm>
              <a:off x="4953000" y="3635607"/>
              <a:ext cx="1211062" cy="1383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U_SITE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8433747-DEB4-104E-257B-69958D292182}"/>
                </a:ext>
              </a:extLst>
            </p:cNvPr>
            <p:cNvSpPr/>
            <p:nvPr/>
          </p:nvSpPr>
          <p:spPr>
            <a:xfrm>
              <a:off x="4953000" y="3792018"/>
              <a:ext cx="1211062" cy="1383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U_TENANT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7E9B944-E9AE-2B70-C22B-B384ED59677B}"/>
                </a:ext>
              </a:extLst>
            </p:cNvPr>
            <p:cNvSpPr/>
            <p:nvPr/>
          </p:nvSpPr>
          <p:spPr>
            <a:xfrm>
              <a:off x="4953000" y="3949365"/>
              <a:ext cx="1211062" cy="1383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U_GRADE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63E86EE-AEE2-7B00-C415-2D617A57C3EE}"/>
                </a:ext>
              </a:extLst>
            </p:cNvPr>
            <p:cNvSpPr/>
            <p:nvPr/>
          </p:nvSpPr>
          <p:spPr>
            <a:xfrm>
              <a:off x="4953000" y="4105776"/>
              <a:ext cx="1211062" cy="1383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U_DEPT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FDD0F1D-2326-73B2-528C-4F25B25D4020}"/>
                </a:ext>
              </a:extLst>
            </p:cNvPr>
            <p:cNvSpPr/>
            <p:nvPr/>
          </p:nvSpPr>
          <p:spPr>
            <a:xfrm>
              <a:off x="4953000" y="4262187"/>
              <a:ext cx="1211062" cy="1383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U_MEMBER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74D6B4-4DBA-CF4D-084D-C1995E387F32}"/>
              </a:ext>
            </a:extLst>
          </p:cNvPr>
          <p:cNvSpPr/>
          <p:nvPr/>
        </p:nvSpPr>
        <p:spPr>
          <a:xfrm>
            <a:off x="3503314" y="5848285"/>
            <a:ext cx="1211062" cy="138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U_USER_SERVICE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F5C5DDA9-B967-8313-9B2E-20744F94F512}"/>
              </a:ext>
            </a:extLst>
          </p:cNvPr>
          <p:cNvCxnSpPr>
            <a:stCxn id="13" idx="0"/>
            <a:endCxn id="9" idx="1"/>
          </p:cNvCxnSpPr>
          <p:nvPr/>
        </p:nvCxnSpPr>
        <p:spPr>
          <a:xfrm rot="5400000" flipH="1" flipV="1">
            <a:off x="1494359" y="3966851"/>
            <a:ext cx="652717" cy="1640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15875E0-3320-8C39-288E-DA5C9D9A5E04}"/>
              </a:ext>
            </a:extLst>
          </p:cNvPr>
          <p:cNvCxnSpPr>
            <a:cxnSpLocks/>
            <a:stCxn id="13" idx="2"/>
            <a:endCxn id="10" idx="1"/>
          </p:cNvCxnSpPr>
          <p:nvPr/>
        </p:nvCxnSpPr>
        <p:spPr>
          <a:xfrm rot="16200000" flipH="1">
            <a:off x="1520026" y="4802576"/>
            <a:ext cx="601383" cy="1640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363DF72-8CB8-3C42-0B64-5C4CF8309D2F}"/>
              </a:ext>
            </a:extLst>
          </p:cNvPr>
          <p:cNvSpPr txBox="1"/>
          <p:nvPr/>
        </p:nvSpPr>
        <p:spPr>
          <a:xfrm>
            <a:off x="5287879" y="4069869"/>
            <a:ext cx="372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ESP </a:t>
            </a:r>
            <a:r>
              <a:rPr lang="ko-KR" altLang="en-US" sz="1100" dirty="0"/>
              <a:t>계정은 </a:t>
            </a:r>
            <a:r>
              <a:rPr lang="en-US" altLang="ko-KR" sz="1100" dirty="0"/>
              <a:t>ESP_CORE, ESP_UC </a:t>
            </a:r>
            <a:r>
              <a:rPr lang="ko-KR" altLang="en-US" sz="1100" dirty="0"/>
              <a:t>모두 접근 가능</a:t>
            </a:r>
            <a:endParaRPr lang="en-US" altLang="ko-KR" sz="1100" dirty="0"/>
          </a:p>
          <a:p>
            <a:r>
              <a:rPr lang="en-US" altLang="ko-KR" sz="1100" dirty="0"/>
              <a:t>- ESP</a:t>
            </a:r>
            <a:r>
              <a:rPr lang="ko-KR" altLang="en-US" sz="1100" dirty="0"/>
              <a:t> 계정은 </a:t>
            </a:r>
            <a:r>
              <a:rPr lang="en-US" altLang="ko-KR" sz="1100" dirty="0"/>
              <a:t>table,</a:t>
            </a:r>
            <a:r>
              <a:rPr lang="ko-KR" altLang="en-US" sz="1100" dirty="0"/>
              <a:t> </a:t>
            </a:r>
            <a:r>
              <a:rPr lang="en-US" altLang="ko-KR" sz="1100" dirty="0"/>
              <a:t>view </a:t>
            </a:r>
            <a:r>
              <a:rPr lang="ko-KR" altLang="en-US" sz="1100" dirty="0"/>
              <a:t>생성 권한 가짐</a:t>
            </a:r>
          </a:p>
        </p:txBody>
      </p:sp>
    </p:spTree>
    <p:extLst>
      <p:ext uri="{BB962C8B-B14F-4D97-AF65-F5344CB8AC3E}">
        <p14:creationId xmlns:p14="http://schemas.microsoft.com/office/powerpoint/2010/main" val="331096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8BD97C-5CA1-383E-379A-F2F2B0F78FD9}"/>
              </a:ext>
            </a:extLst>
          </p:cNvPr>
          <p:cNvSpPr txBox="1"/>
          <p:nvPr/>
        </p:nvSpPr>
        <p:spPr>
          <a:xfrm>
            <a:off x="175932" y="113927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ESP </a:t>
            </a:r>
            <a:r>
              <a:rPr lang="ko-KR" altLang="en-US" sz="16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개발계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백업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22EE24-E3E5-E192-4260-58B41F006EB0}"/>
              </a:ext>
            </a:extLst>
          </p:cNvPr>
          <p:cNvSpPr txBox="1"/>
          <p:nvPr/>
        </p:nvSpPr>
        <p:spPr>
          <a:xfrm>
            <a:off x="151140" y="683831"/>
            <a:ext cx="2072108" cy="26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10.0.55.129 </a:t>
            </a:r>
            <a:r>
              <a:rPr kumimoji="0" lang="ko-KR" altLang="en-US" sz="1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백업 방법</a:t>
            </a:r>
            <a:endParaRPr kumimoji="0" lang="ko-KR" altLang="ko-KR" sz="1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7060B-A9EB-0476-ABEF-67223FADB978}"/>
              </a:ext>
            </a:extLst>
          </p:cNvPr>
          <p:cNvSpPr txBox="1"/>
          <p:nvPr/>
        </p:nvSpPr>
        <p:spPr>
          <a:xfrm>
            <a:off x="249751" y="1175189"/>
            <a:ext cx="89928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10.0.55.129 oracle </a:t>
            </a:r>
            <a:r>
              <a:rPr lang="ko-KR" altLang="en-US" sz="1200" b="1" dirty="0"/>
              <a:t>계정으로 접속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b="1" dirty="0"/>
              <a:t>백업 명령 수행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스키마</a:t>
            </a:r>
            <a:r>
              <a:rPr lang="en-US" altLang="ko-KR" sz="1200" b="1" dirty="0"/>
              <a:t>) : </a:t>
            </a:r>
            <a:r>
              <a:rPr lang="en-US" altLang="ko-KR" sz="1200" b="1" dirty="0" err="1"/>
              <a:t>esp_uc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esp_dev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스키마 백업만</a:t>
            </a:r>
            <a:endParaRPr lang="en-US" altLang="ko-KR" sz="1200" b="1" dirty="0"/>
          </a:p>
          <a:p>
            <a:r>
              <a:rPr lang="en-US" altLang="ko-KR" sz="1200" dirty="0"/>
              <a:t>$ </a:t>
            </a:r>
            <a:r>
              <a:rPr lang="en-US" altLang="ko-KR" sz="1200" dirty="0" err="1"/>
              <a:t>expdp</a:t>
            </a:r>
            <a:r>
              <a:rPr lang="en-US" altLang="ko-KR" sz="1200" dirty="0"/>
              <a:t> system/dlTldptm123 DIRECTORY=ECSDUMP </a:t>
            </a:r>
            <a:r>
              <a:rPr lang="pt-BR" altLang="ko-KR" sz="1200" dirty="0"/>
              <a:t>SCHEMAS=esp_euc,esp_dev </a:t>
            </a:r>
            <a:r>
              <a:rPr lang="ko-KR" altLang="en-US" sz="1200" dirty="0"/>
              <a:t>DUMPFILE=esp_</a:t>
            </a:r>
            <a:r>
              <a:rPr lang="ko-KR" altLang="en-US" sz="1200" dirty="0" err="1"/>
              <a:t>schemas</a:t>
            </a:r>
            <a:r>
              <a:rPr lang="ko-KR" altLang="en-US" sz="1200" dirty="0"/>
              <a:t>_%</a:t>
            </a:r>
            <a:r>
              <a:rPr lang="ko-KR" altLang="en-US" sz="1200" dirty="0" err="1"/>
              <a:t>U.dmp</a:t>
            </a:r>
            <a:r>
              <a:rPr lang="ko-KR" altLang="en-US" sz="1200" dirty="0"/>
              <a:t>  LOGFILE=esp_schemas_exp.log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b="1" dirty="0"/>
              <a:t>전체 백업 명령 수행 </a:t>
            </a:r>
            <a:r>
              <a:rPr lang="en-US" altLang="ko-KR" sz="1200" b="1" dirty="0"/>
              <a:t>: </a:t>
            </a:r>
            <a:r>
              <a:rPr lang="en-US" altLang="ko-KR" sz="1200" b="1" dirty="0" err="1"/>
              <a:t>esp_uc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esp_dev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스키마 </a:t>
            </a:r>
            <a:r>
              <a:rPr lang="en-US" altLang="ko-KR" sz="1200" b="1" dirty="0"/>
              <a:t>full </a:t>
            </a:r>
            <a:r>
              <a:rPr lang="ko-KR" altLang="en-US" sz="1200" b="1" dirty="0"/>
              <a:t>백업만</a:t>
            </a:r>
            <a:endParaRPr lang="en-US" altLang="ko-KR" sz="1200" b="1" dirty="0"/>
          </a:p>
          <a:p>
            <a:r>
              <a:rPr lang="en-US" altLang="ko-KR" sz="1200" dirty="0"/>
              <a:t>$ </a:t>
            </a:r>
            <a:r>
              <a:rPr lang="en-US" altLang="ko-KR" sz="1200" dirty="0" err="1"/>
              <a:t>expdp</a:t>
            </a:r>
            <a:r>
              <a:rPr lang="en-US" altLang="ko-KR" sz="1200" dirty="0"/>
              <a:t> system/dlTldptm123 DIRECTORY= ECSDUMP </a:t>
            </a:r>
            <a:r>
              <a:rPr lang="pt-BR" altLang="ko-KR" sz="1200" dirty="0"/>
              <a:t>SCHEMAS=esp_euc,esp_dev </a:t>
            </a:r>
            <a:r>
              <a:rPr lang="en-US" altLang="ko-KR" sz="1200" dirty="0"/>
              <a:t>DUMPFILE=full_</a:t>
            </a:r>
            <a:r>
              <a:rPr lang="en-US" altLang="ko-KR" sz="1200" dirty="0" err="1"/>
              <a:t>db</a:t>
            </a:r>
            <a:r>
              <a:rPr lang="en-US" altLang="ko-KR" sz="1200" dirty="0"/>
              <a:t>_%</a:t>
            </a:r>
            <a:r>
              <a:rPr lang="en-US" altLang="ko-KR" sz="1200" dirty="0" err="1"/>
              <a:t>U.dmp</a:t>
            </a:r>
            <a:r>
              <a:rPr lang="en-US" altLang="ko-KR" sz="1200" dirty="0"/>
              <a:t> LOGFILE=full_db_exp.log FULL=Y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파일 확인</a:t>
            </a:r>
          </a:p>
        </p:txBody>
      </p:sp>
    </p:spTree>
    <p:extLst>
      <p:ext uri="{BB962C8B-B14F-4D97-AF65-F5344CB8AC3E}">
        <p14:creationId xmlns:p14="http://schemas.microsoft.com/office/powerpoint/2010/main" val="330632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8BD97C-5CA1-383E-379A-F2F2B0F78FD9}"/>
              </a:ext>
            </a:extLst>
          </p:cNvPr>
          <p:cNvSpPr txBox="1"/>
          <p:nvPr/>
        </p:nvSpPr>
        <p:spPr>
          <a:xfrm>
            <a:off x="175932" y="113927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사내 </a:t>
            </a:r>
            <a:r>
              <a:rPr lang="ko-KR" altLang="en-US" sz="16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개발계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정보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22EE24-E3E5-E192-4260-58B41F006EB0}"/>
              </a:ext>
            </a:extLst>
          </p:cNvPr>
          <p:cNvSpPr txBox="1"/>
          <p:nvPr/>
        </p:nvSpPr>
        <p:spPr>
          <a:xfrm>
            <a:off x="151140" y="683831"/>
            <a:ext cx="2072108" cy="26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10.0.55.129 </a:t>
            </a:r>
            <a:r>
              <a:rPr kumimoji="0" lang="ko-KR" altLang="en-US" sz="1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백업 방법</a:t>
            </a:r>
            <a:endParaRPr kumimoji="0" lang="ko-KR" altLang="ko-KR" sz="1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7060B-A9EB-0476-ABEF-67223FADB978}"/>
              </a:ext>
            </a:extLst>
          </p:cNvPr>
          <p:cNvSpPr txBox="1"/>
          <p:nvPr/>
        </p:nvSpPr>
        <p:spPr>
          <a:xfrm>
            <a:off x="249751" y="1175189"/>
            <a:ext cx="8992861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계정 생성</a:t>
            </a:r>
            <a:endParaRPr lang="en-US" altLang="ko-KR" sz="1200" b="1" dirty="0"/>
          </a:p>
          <a:p>
            <a:r>
              <a:rPr lang="en-US" altLang="ko-KR" sz="1200" b="1" dirty="0"/>
              <a:t>- </a:t>
            </a:r>
            <a:r>
              <a:rPr lang="en-US" altLang="ko-KR" sz="1200" b="1" dirty="0" err="1"/>
              <a:t>esp_core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esp_uc</a:t>
            </a:r>
            <a:endParaRPr lang="en-US" altLang="ko-KR" sz="1200" b="1" dirty="0"/>
          </a:p>
          <a:p>
            <a:r>
              <a:rPr lang="en-US" altLang="ko-KR" sz="1200" dirty="0"/>
              <a:t>[</a:t>
            </a:r>
            <a:r>
              <a:rPr lang="en-US" altLang="ko-KR" sz="1200" dirty="0" err="1"/>
              <a:t>oracle@DBSVR</a:t>
            </a:r>
            <a:r>
              <a:rPr lang="en-US" altLang="ko-KR" sz="1200" dirty="0"/>
              <a:t> script]$ ./createdb.sh </a:t>
            </a:r>
            <a:r>
              <a:rPr lang="en-US" altLang="ko-KR" sz="1200" dirty="0" err="1"/>
              <a:t>esp_uc</a:t>
            </a:r>
            <a:r>
              <a:rPr lang="en-US" altLang="ko-KR" sz="1200" dirty="0"/>
              <a:t> .Ecstel1</a:t>
            </a:r>
          </a:p>
          <a:p>
            <a:r>
              <a:rPr lang="en-US" altLang="ko-KR" sz="1200" dirty="0"/>
              <a:t>[</a:t>
            </a:r>
            <a:r>
              <a:rPr lang="en-US" altLang="ko-KR" sz="1200" dirty="0" err="1"/>
              <a:t>oracle@DBSVR</a:t>
            </a:r>
            <a:r>
              <a:rPr lang="en-US" altLang="ko-KR" sz="1200" dirty="0"/>
              <a:t> script]$ ./createdb.sh </a:t>
            </a:r>
            <a:r>
              <a:rPr lang="en-US" altLang="ko-KR" sz="1200" dirty="0" err="1"/>
              <a:t>esp_core</a:t>
            </a:r>
            <a:r>
              <a:rPr lang="en-US" altLang="ko-KR" sz="1200" dirty="0"/>
              <a:t> .Ecstel1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/data/oracle/data/backup/esp_schemas_01.dmp </a:t>
            </a:r>
            <a:r>
              <a:rPr lang="ko-KR" altLang="en-US" sz="1200" b="1" dirty="0"/>
              <a:t>로 파일 이동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dirty="0" err="1"/>
              <a:t>impdp</a:t>
            </a:r>
            <a:r>
              <a:rPr lang="en-US" altLang="ko-KR" sz="1200" dirty="0"/>
              <a:t> system/dlTldptm123  DIRECTORY= ECSDUMP  DUMPFILE=esp_schemas_01.dmp   LOGFILE=esp_remap_imp.log REMAP_SCHEMA=</a:t>
            </a:r>
            <a:r>
              <a:rPr lang="en-US" altLang="ko-KR" sz="1200" dirty="0" err="1"/>
              <a:t>esp_euc:esp_uc</a:t>
            </a:r>
            <a:r>
              <a:rPr lang="en-US" altLang="ko-KR" sz="1200" dirty="0"/>
              <a:t>  REMAP_SCHEMA=</a:t>
            </a:r>
            <a:r>
              <a:rPr lang="en-US" altLang="ko-KR" sz="1200" dirty="0" err="1"/>
              <a:t>esp_dev:esp_core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DIRECTORY </a:t>
            </a:r>
            <a:r>
              <a:rPr lang="ko-KR" altLang="en-US" sz="1200" dirty="0"/>
              <a:t>는 </a:t>
            </a:r>
            <a:r>
              <a:rPr lang="en-US" altLang="ko-KR" sz="1200" dirty="0"/>
              <a:t>ESP_DATAPUMP (/data/</a:t>
            </a:r>
            <a:r>
              <a:rPr lang="en-US" altLang="ko-KR" sz="1200" dirty="0" err="1"/>
              <a:t>dbbackup</a:t>
            </a:r>
            <a:r>
              <a:rPr lang="en-US" altLang="ko-KR" sz="1200" dirty="0"/>
              <a:t>/</a:t>
            </a:r>
            <a:r>
              <a:rPr lang="en-US" altLang="ko-KR" sz="1200" dirty="0" err="1"/>
              <a:t>dmp</a:t>
            </a:r>
            <a:r>
              <a:rPr lang="en-US" altLang="ko-KR" sz="1200" dirty="0"/>
              <a:t> )</a:t>
            </a:r>
            <a:r>
              <a:rPr lang="ko-KR" altLang="en-US" sz="1200" dirty="0"/>
              <a:t>를 사용함</a:t>
            </a:r>
            <a:r>
              <a:rPr lang="en-US" altLang="ko-KR" sz="1200" dirty="0"/>
              <a:t>.   &lt;- /data/oracle/backup </a:t>
            </a:r>
            <a:r>
              <a:rPr lang="ko-KR" altLang="en-US" sz="1200" dirty="0"/>
              <a:t>으로 변경 요청</a:t>
            </a:r>
            <a:endParaRPr lang="en-US" altLang="ko-KR" sz="1200" dirty="0"/>
          </a:p>
          <a:p>
            <a:r>
              <a:rPr lang="en-US" altLang="ko-KR" sz="1200" dirty="0"/>
              <a:t>TABLESPACE </a:t>
            </a:r>
            <a:r>
              <a:rPr lang="ko-KR" altLang="en-US" sz="1200" dirty="0"/>
              <a:t>는 </a:t>
            </a:r>
            <a:r>
              <a:rPr lang="en-US" altLang="ko-KR" sz="1200" dirty="0"/>
              <a:t>ESPDB                  &lt;- </a:t>
            </a:r>
            <a:r>
              <a:rPr lang="ko-KR" altLang="en-US" sz="1200" dirty="0"/>
              <a:t>계정당 별도의 </a:t>
            </a:r>
            <a:r>
              <a:rPr lang="en-US" altLang="ko-KR" sz="1200" dirty="0"/>
              <a:t>TS</a:t>
            </a:r>
            <a:r>
              <a:rPr lang="ko-KR" altLang="en-US" sz="1200" dirty="0"/>
              <a:t>가 있는지 아니면</a:t>
            </a:r>
            <a:r>
              <a:rPr lang="en-US" altLang="ko-KR" sz="1200" dirty="0"/>
              <a:t>, </a:t>
            </a:r>
            <a:r>
              <a:rPr lang="ko-KR" altLang="en-US" sz="1200" dirty="0"/>
              <a:t>다 하나인지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TABLESPACE_PATH=/data/</a:t>
            </a:r>
            <a:r>
              <a:rPr lang="en-US" altLang="ko-KR" sz="1200" dirty="0" err="1"/>
              <a:t>oradata</a:t>
            </a:r>
            <a:r>
              <a:rPr lang="en-US" altLang="ko-KR" sz="1200" dirty="0"/>
              <a:t>   &lt;- /data/oracle/</a:t>
            </a:r>
            <a:r>
              <a:rPr lang="en-US" altLang="ko-KR" sz="1200" dirty="0" err="1"/>
              <a:t>oradata</a:t>
            </a:r>
            <a:r>
              <a:rPr lang="ko-KR" altLang="en-US" sz="1200" dirty="0"/>
              <a:t> 로 변경 요청</a:t>
            </a:r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6018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8BD97C-5CA1-383E-379A-F2F2B0F78FD9}"/>
              </a:ext>
            </a:extLst>
          </p:cNvPr>
          <p:cNvSpPr txBox="1"/>
          <p:nvPr/>
        </p:nvSpPr>
        <p:spPr>
          <a:xfrm>
            <a:off x="175932" y="113927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인사 동기화 정보 요청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22EE24-E3E5-E192-4260-58B41F006EB0}"/>
              </a:ext>
            </a:extLst>
          </p:cNvPr>
          <p:cNvSpPr txBox="1"/>
          <p:nvPr/>
        </p:nvSpPr>
        <p:spPr>
          <a:xfrm>
            <a:off x="151140" y="683831"/>
            <a:ext cx="2072108" cy="436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사이트 인사 정보 요청 사항</a:t>
            </a:r>
            <a:endParaRPr kumimoji="0" lang="en-US" altLang="ko-KR" sz="1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Times New Roman"/>
            </a:endParaRPr>
          </a:p>
          <a:p>
            <a:pPr marL="0" marR="0" lvl="0" indent="0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1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- </a:t>
            </a:r>
            <a:r>
              <a:rPr lang="ko-KR" altLang="en-US" sz="1000" kern="1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/>
              </a:rPr>
              <a:t>항목별 테이블 스키마 정보 요청</a:t>
            </a:r>
            <a:endParaRPr kumimoji="0" lang="ko-KR" altLang="ko-KR" sz="100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Times New Roman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9127684-6768-088C-FDF7-BB7FEAFB3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919412"/>
              </p:ext>
            </p:extLst>
          </p:nvPr>
        </p:nvGraphicFramePr>
        <p:xfrm>
          <a:off x="151139" y="1137055"/>
          <a:ext cx="9603721" cy="293230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53598">
                  <a:extLst>
                    <a:ext uri="{9D8B030D-6E8A-4147-A177-3AD203B41FA5}">
                      <a16:colId xmlns:a16="http://schemas.microsoft.com/office/drawing/2014/main" val="1229470749"/>
                    </a:ext>
                  </a:extLst>
                </a:gridCol>
                <a:gridCol w="1666374">
                  <a:extLst>
                    <a:ext uri="{9D8B030D-6E8A-4147-A177-3AD203B41FA5}">
                      <a16:colId xmlns:a16="http://schemas.microsoft.com/office/drawing/2014/main" val="3856226906"/>
                    </a:ext>
                  </a:extLst>
                </a:gridCol>
                <a:gridCol w="4999121">
                  <a:extLst>
                    <a:ext uri="{9D8B030D-6E8A-4147-A177-3AD203B41FA5}">
                      <a16:colId xmlns:a16="http://schemas.microsoft.com/office/drawing/2014/main" val="864498421"/>
                    </a:ext>
                  </a:extLst>
                </a:gridCol>
                <a:gridCol w="1284628">
                  <a:extLst>
                    <a:ext uri="{9D8B030D-6E8A-4147-A177-3AD203B41FA5}">
                      <a16:colId xmlns:a16="http://schemas.microsoft.com/office/drawing/2014/main" val="26988249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항목</a:t>
                      </a:r>
                      <a:endParaRPr kumimoji="0" lang="ko-KR" altLang="ko-KR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필드</a:t>
                      </a:r>
                      <a:endParaRPr kumimoji="0" lang="ko-KR" altLang="ko-KR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설명</a:t>
                      </a:r>
                      <a:endParaRPr kumimoji="0" lang="ko-KR" altLang="ko-KR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예시</a:t>
                      </a:r>
                      <a:endParaRPr kumimoji="0" lang="ko-KR" altLang="ko-KR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313509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부서 정보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부서명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부서명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679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부서코드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부서코드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, 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최상위 코드 값 확인 필요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(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예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: 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부서코드가 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null, 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또는 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0000 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인 경우가 최상위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)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3899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상위 부서 코드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상위 부서 코드 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33137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직위 정보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직위명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직위명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 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( 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사원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, 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대리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, 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과장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, 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부장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, 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이사 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…)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7126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직위 코드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직위 코드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956213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직원 정보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사번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사번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5228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이름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이름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309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직위코드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직위 코드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8495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부서코드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부서 코드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8022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내선번호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내선번호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9863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휴대폰번호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휴대폰 번호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158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재직상태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재직상태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, </a:t>
                      </a:r>
                      <a:r>
                        <a:rPr kumimoji="0" lang="ko-KR" altLang="en-US" sz="8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코드값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 사용시 설명 필요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(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예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:1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은 재직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, 2</a:t>
                      </a:r>
                      <a:r>
                        <a:rPr kumimoji="0" lang="ko-KR" alt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는 퇴사</a:t>
                      </a:r>
                      <a:r>
                        <a:rPr kumimoji="0" lang="en-US" altLang="ko-KR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Times New Roman"/>
                        </a:rPr>
                        <a:t>)</a:t>
                      </a: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Times New Roman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497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50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8BD97C-5CA1-383E-379A-F2F2B0F78FD9}"/>
              </a:ext>
            </a:extLst>
          </p:cNvPr>
          <p:cNvSpPr txBox="1"/>
          <p:nvPr/>
        </p:nvSpPr>
        <p:spPr>
          <a:xfrm>
            <a:off x="175932" y="113927"/>
            <a:ext cx="5493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다수의 파일을 통한 동기화 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 USER,DEPT,GRADE,POSITION )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527399E-AAAD-7AA1-CBCB-EFFC42F518AB}"/>
              </a:ext>
            </a:extLst>
          </p:cNvPr>
          <p:cNvSpPr/>
          <p:nvPr/>
        </p:nvSpPr>
        <p:spPr>
          <a:xfrm>
            <a:off x="2489719" y="1141734"/>
            <a:ext cx="1633598" cy="425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DailyBatchMonitorWorker</a:t>
            </a:r>
            <a:endParaRPr lang="ko-KR" altLang="en-US" sz="1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BF17366-B281-DC26-5F83-6D560B79CB6B}"/>
              </a:ext>
            </a:extLst>
          </p:cNvPr>
          <p:cNvGrpSpPr/>
          <p:nvPr/>
        </p:nvGrpSpPr>
        <p:grpSpPr>
          <a:xfrm>
            <a:off x="1384791" y="1272691"/>
            <a:ext cx="984297" cy="203887"/>
            <a:chOff x="601900" y="2083243"/>
            <a:chExt cx="2275920" cy="203887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8AB428A-5322-EF04-A898-21F2B2D46551}"/>
                </a:ext>
              </a:extLst>
            </p:cNvPr>
            <p:cNvCxnSpPr/>
            <p:nvPr/>
          </p:nvCxnSpPr>
          <p:spPr>
            <a:xfrm>
              <a:off x="601900" y="2083243"/>
              <a:ext cx="22759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376A018-C9D8-6126-469D-B54A7D55ADCC}"/>
                </a:ext>
              </a:extLst>
            </p:cNvPr>
            <p:cNvCxnSpPr/>
            <p:nvPr/>
          </p:nvCxnSpPr>
          <p:spPr>
            <a:xfrm>
              <a:off x="601900" y="2283903"/>
              <a:ext cx="22759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8AE1248E-8B4E-0A16-E683-ECAE8EF92783}"/>
                </a:ext>
              </a:extLst>
            </p:cNvPr>
            <p:cNvCxnSpPr/>
            <p:nvPr/>
          </p:nvCxnSpPr>
          <p:spPr>
            <a:xfrm>
              <a:off x="601900" y="2090684"/>
              <a:ext cx="0" cy="1964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CFC7F49-AA02-8B6B-D473-A066D583C8E8}"/>
              </a:ext>
            </a:extLst>
          </p:cNvPr>
          <p:cNvGrpSpPr/>
          <p:nvPr/>
        </p:nvGrpSpPr>
        <p:grpSpPr>
          <a:xfrm>
            <a:off x="1065516" y="1314184"/>
            <a:ext cx="553357" cy="452776"/>
            <a:chOff x="51659" y="1519066"/>
            <a:chExt cx="543577" cy="532856"/>
          </a:xfrm>
        </p:grpSpPr>
        <p:pic>
          <p:nvPicPr>
            <p:cNvPr id="54" name="Picture 2" descr="파일 - 무료 상호 작용개 아이콘">
              <a:extLst>
                <a:ext uri="{FF2B5EF4-FFF2-40B4-BE49-F238E27FC236}">
                  <a16:creationId xmlns:a16="http://schemas.microsoft.com/office/drawing/2014/main" id="{D1CFCAEA-EFB4-1175-D3E2-BC3FA0BFD4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159" y="1519066"/>
              <a:ext cx="306578" cy="306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4FEE06D-57E5-E7F0-92CB-19825C6386AF}"/>
                </a:ext>
              </a:extLst>
            </p:cNvPr>
            <p:cNvSpPr txBox="1"/>
            <p:nvPr/>
          </p:nvSpPr>
          <p:spPr>
            <a:xfrm>
              <a:off x="51659" y="1816484"/>
              <a:ext cx="543577" cy="235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DIR/FILE</a:t>
              </a:r>
              <a:endParaRPr lang="ko-KR" altLang="en-US" sz="7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1586B92-23D7-EB64-58CD-0CA8D2ACC72D}"/>
              </a:ext>
            </a:extLst>
          </p:cNvPr>
          <p:cNvSpPr/>
          <p:nvPr/>
        </p:nvSpPr>
        <p:spPr>
          <a:xfrm>
            <a:off x="1477925" y="1135137"/>
            <a:ext cx="748603" cy="123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800" b="1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디렉토리 모니터링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BD37C7E-7643-1E4A-E701-3F716A9645B7}"/>
              </a:ext>
            </a:extLst>
          </p:cNvPr>
          <p:cNvSpPr/>
          <p:nvPr/>
        </p:nvSpPr>
        <p:spPr>
          <a:xfrm>
            <a:off x="3733669" y="2678580"/>
            <a:ext cx="782025" cy="1691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LDBWorker</a:t>
            </a:r>
            <a:endParaRPr lang="ko-KR" altLang="en-US" sz="1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3E77246-393E-51CD-D316-6D6CD5B4B996}"/>
              </a:ext>
            </a:extLst>
          </p:cNvPr>
          <p:cNvGrpSpPr/>
          <p:nvPr/>
        </p:nvGrpSpPr>
        <p:grpSpPr>
          <a:xfrm>
            <a:off x="236465" y="2406711"/>
            <a:ext cx="746039" cy="493255"/>
            <a:chOff x="260811" y="1888400"/>
            <a:chExt cx="746039" cy="493255"/>
          </a:xfrm>
        </p:grpSpPr>
        <p:pic>
          <p:nvPicPr>
            <p:cNvPr id="59" name="Picture 4" descr="데이터베이스 시스템 아이콘 - ico,png,icns,무료 아이콘 다운로드">
              <a:extLst>
                <a:ext uri="{FF2B5EF4-FFF2-40B4-BE49-F238E27FC236}">
                  <a16:creationId xmlns:a16="http://schemas.microsoft.com/office/drawing/2014/main" id="{A26635C5-971E-2EEA-7E03-5E13BD909F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11" y="1888400"/>
              <a:ext cx="746039" cy="49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F7C378A-8850-0A93-3B17-283ABD2D3483}"/>
                </a:ext>
              </a:extLst>
            </p:cNvPr>
            <p:cNvSpPr/>
            <p:nvPr/>
          </p:nvSpPr>
          <p:spPr>
            <a:xfrm>
              <a:off x="292721" y="2042968"/>
              <a:ext cx="68800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LOCAL DB</a:t>
              </a:r>
              <a:endParaRPr lang="ko-KR" altLang="en-US" b="1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9DAA3FEC-1C3D-197D-B5E3-3B2F594F5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787721"/>
              </p:ext>
            </p:extLst>
          </p:nvPr>
        </p:nvGraphicFramePr>
        <p:xfrm>
          <a:off x="236465" y="3315810"/>
          <a:ext cx="746039" cy="30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HR_DEPT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A,B,C…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34EF52D7-FCCF-6DC5-8815-E44F1A287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781017"/>
              </p:ext>
            </p:extLst>
          </p:nvPr>
        </p:nvGraphicFramePr>
        <p:xfrm>
          <a:off x="236465" y="2943487"/>
          <a:ext cx="746039" cy="30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HR_USER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A,B,C…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6EE6FA17-3F67-F12E-5A54-99967E3D717A}"/>
              </a:ext>
            </a:extLst>
          </p:cNvPr>
          <p:cNvSpPr txBox="1"/>
          <p:nvPr/>
        </p:nvSpPr>
        <p:spPr>
          <a:xfrm>
            <a:off x="1740902" y="2557701"/>
            <a:ext cx="1286177" cy="2769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ko-KR" altLang="en-US" sz="9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임시테이블갱신</a:t>
            </a:r>
            <a:endParaRPr lang="en-US" altLang="ko-KR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9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Creaate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/Delete/Insert)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E8CA054-EC24-F7BF-C549-54F1DF0BEE43}"/>
              </a:ext>
            </a:extLst>
          </p:cNvPr>
          <p:cNvSpPr/>
          <p:nvPr/>
        </p:nvSpPr>
        <p:spPr>
          <a:xfrm>
            <a:off x="1342194" y="2868561"/>
            <a:ext cx="222689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테이블 자동 생성 및 </a:t>
            </a:r>
            <a:r>
              <a:rPr lang="en-US" altLang="ko-KR" sz="70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INSERT</a:t>
            </a:r>
          </a:p>
          <a:p>
            <a:r>
              <a:rPr lang="en-US" altLang="ko-KR" sz="70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HR_DEPT, HR_GRADE, HR_POSITION, HR_USER</a:t>
            </a:r>
            <a:br>
              <a:rPr lang="en-US" altLang="ko-KR" sz="70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lang="ko-KR" altLang="en-US" sz="70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테이블 자동 생성 및 자동 </a:t>
            </a:r>
            <a:r>
              <a:rPr lang="en-US" altLang="ko-KR" sz="70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INSERT(</a:t>
            </a:r>
            <a:r>
              <a:rPr lang="ko-KR" altLang="en-US" sz="700" b="1" dirty="0" err="1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질의문</a:t>
            </a:r>
            <a:r>
              <a:rPr lang="ko-KR" altLang="en-US" sz="70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없음</a:t>
            </a:r>
            <a:r>
              <a:rPr lang="en-US" altLang="ko-KR" sz="70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6432A15-6D34-E3F4-3B53-7E75867523F1}"/>
              </a:ext>
            </a:extLst>
          </p:cNvPr>
          <p:cNvCxnSpPr>
            <a:cxnSpLocks/>
          </p:cNvCxnSpPr>
          <p:nvPr/>
        </p:nvCxnSpPr>
        <p:spPr>
          <a:xfrm flipH="1">
            <a:off x="1058835" y="3368612"/>
            <a:ext cx="26018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1E047F4-7F74-6189-23BE-C9374893B69F}"/>
              </a:ext>
            </a:extLst>
          </p:cNvPr>
          <p:cNvGrpSpPr/>
          <p:nvPr/>
        </p:nvGrpSpPr>
        <p:grpSpPr>
          <a:xfrm>
            <a:off x="1067575" y="3452179"/>
            <a:ext cx="417860" cy="573965"/>
            <a:chOff x="673778" y="3274614"/>
            <a:chExt cx="417860" cy="57396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606EF0-6B89-7781-8B9C-BD05749C3257}"/>
                </a:ext>
              </a:extLst>
            </p:cNvPr>
            <p:cNvSpPr txBox="1"/>
            <p:nvPr/>
          </p:nvSpPr>
          <p:spPr>
            <a:xfrm>
              <a:off x="673778" y="3648524"/>
              <a:ext cx="40267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Local</a:t>
              </a:r>
              <a:endParaRPr lang="ko-KR" altLang="en-US" sz="700" b="1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A6808E06-1820-3F26-3536-418BD2253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054" y="3274614"/>
              <a:ext cx="382584" cy="382584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85DCAD5-2483-29D0-0B3F-532D7C647A45}"/>
              </a:ext>
            </a:extLst>
          </p:cNvPr>
          <p:cNvSpPr/>
          <p:nvPr/>
        </p:nvSpPr>
        <p:spPr>
          <a:xfrm>
            <a:off x="1477925" y="3367625"/>
            <a:ext cx="17940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&lt;GET_SOURCE_HR_DEPT&gt;</a:t>
            </a:r>
          </a:p>
          <a:p>
            <a:r>
              <a:rPr lang="en-US" altLang="ko-KR" sz="90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&lt;GET_SOURCE_HR_GRADE&gt;</a:t>
            </a:r>
          </a:p>
          <a:p>
            <a:r>
              <a:rPr lang="en-US" altLang="ko-KR" sz="90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&lt;GET_SOURCE_HR_POSITION&gt;</a:t>
            </a:r>
            <a:endParaRPr lang="en-US" altLang="ko-KR" sz="900" dirty="0">
              <a:solidFill>
                <a:srgbClr val="D25252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90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&lt;GET_SOURCE_HR_USER&gt;</a:t>
            </a:r>
            <a:endParaRPr lang="en-US" altLang="ko-KR" sz="900" dirty="0">
              <a:solidFill>
                <a:srgbClr val="D25252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BFB66F8-7C51-D362-B0CC-676387148B92}"/>
              </a:ext>
            </a:extLst>
          </p:cNvPr>
          <p:cNvSpPr txBox="1"/>
          <p:nvPr/>
        </p:nvSpPr>
        <p:spPr>
          <a:xfrm>
            <a:off x="1852226" y="4045055"/>
            <a:ext cx="67021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질의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(Select)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3A20D508-D426-B39E-B6A3-98C4627AE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343232"/>
              </p:ext>
            </p:extLst>
          </p:nvPr>
        </p:nvGraphicFramePr>
        <p:xfrm>
          <a:off x="236465" y="3688133"/>
          <a:ext cx="746039" cy="30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HR_GRADE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A,B,C…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B7ACDD3-8288-8979-C885-07BB7034ACBD}"/>
              </a:ext>
            </a:extLst>
          </p:cNvPr>
          <p:cNvCxnSpPr>
            <a:cxnSpLocks/>
          </p:cNvCxnSpPr>
          <p:nvPr/>
        </p:nvCxnSpPr>
        <p:spPr>
          <a:xfrm flipH="1">
            <a:off x="1058835" y="3285045"/>
            <a:ext cx="26018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F7CE3EC4-BD62-BD69-49C3-7E1D5F463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30735"/>
              </p:ext>
            </p:extLst>
          </p:nvPr>
        </p:nvGraphicFramePr>
        <p:xfrm>
          <a:off x="236465" y="4060457"/>
          <a:ext cx="746039" cy="30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HR_POSITION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A,B,C…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4" name="그룹 73">
            <a:extLst>
              <a:ext uri="{FF2B5EF4-FFF2-40B4-BE49-F238E27FC236}">
                <a16:creationId xmlns:a16="http://schemas.microsoft.com/office/drawing/2014/main" id="{5E114F9F-62DB-B3E9-0129-BDF3A0662E78}"/>
              </a:ext>
            </a:extLst>
          </p:cNvPr>
          <p:cNvGrpSpPr/>
          <p:nvPr/>
        </p:nvGrpSpPr>
        <p:grpSpPr>
          <a:xfrm>
            <a:off x="8886462" y="2072264"/>
            <a:ext cx="746039" cy="493255"/>
            <a:chOff x="20287" y="3044185"/>
            <a:chExt cx="746039" cy="493255"/>
          </a:xfrm>
        </p:grpSpPr>
        <p:pic>
          <p:nvPicPr>
            <p:cNvPr id="75" name="Picture 4" descr="데이터베이스 시스템 아이콘 - ico,png,icns,무료 아이콘 다운로드">
              <a:extLst>
                <a:ext uri="{FF2B5EF4-FFF2-40B4-BE49-F238E27FC236}">
                  <a16:creationId xmlns:a16="http://schemas.microsoft.com/office/drawing/2014/main" id="{85748D27-1DCF-7DFD-4C1A-92410405A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7" y="3044185"/>
              <a:ext cx="746039" cy="49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D5CA0DF-2C88-A9D6-2BDC-D96666F56B22}"/>
                </a:ext>
              </a:extLst>
            </p:cNvPr>
            <p:cNvSpPr/>
            <p:nvPr/>
          </p:nvSpPr>
          <p:spPr>
            <a:xfrm>
              <a:off x="52197" y="3198753"/>
              <a:ext cx="68800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LOCAL DB</a:t>
              </a:r>
              <a:endParaRPr lang="ko-KR" altLang="en-US" b="1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D521FC51-EC1F-0F56-3080-EF29BB362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274162"/>
              </p:ext>
            </p:extLst>
          </p:nvPr>
        </p:nvGraphicFramePr>
        <p:xfrm>
          <a:off x="8728986" y="2726097"/>
          <a:ext cx="1060992" cy="975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</a:rPr>
                        <a:t>U_SITE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</a:rPr>
                        <a:t>U_TENANT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</a:rPr>
                        <a:t>U_DEPT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</a:rPr>
                        <a:t>U_GRADE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</a:rPr>
                        <a:t>U_POSITION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355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</a:rPr>
                        <a:t>U_USER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</a:rPr>
                        <a:t>U_MEMBER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AD5813EE-34B6-3E8C-7CD7-DA8759CD6AC4}"/>
              </a:ext>
            </a:extLst>
          </p:cNvPr>
          <p:cNvSpPr txBox="1"/>
          <p:nvPr/>
        </p:nvSpPr>
        <p:spPr>
          <a:xfrm>
            <a:off x="6369504" y="2730062"/>
            <a:ext cx="712301" cy="1384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테이블 동기화</a:t>
            </a:r>
            <a:endParaRPr lang="en-US" altLang="ko-KR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B53C65C-5B6F-84D7-5E22-7DEDBA72043B}"/>
              </a:ext>
            </a:extLst>
          </p:cNvPr>
          <p:cNvSpPr txBox="1"/>
          <p:nvPr/>
        </p:nvSpPr>
        <p:spPr>
          <a:xfrm>
            <a:off x="8716093" y="2565519"/>
            <a:ext cx="641770" cy="1384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9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ESP_CORE</a:t>
            </a:r>
            <a:endParaRPr lang="ko-KR" altLang="en-US" sz="9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63B7B4BD-FC85-7D5F-EAE5-FC64D7B6A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73154"/>
              </p:ext>
            </p:extLst>
          </p:nvPr>
        </p:nvGraphicFramePr>
        <p:xfrm>
          <a:off x="8731889" y="3892538"/>
          <a:ext cx="1060991" cy="278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</a:rPr>
                        <a:t>U_USER_SERVICE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793533BC-B4F0-8A45-E510-D6FF83FAC027}"/>
              </a:ext>
            </a:extLst>
          </p:cNvPr>
          <p:cNvSpPr txBox="1"/>
          <p:nvPr/>
        </p:nvSpPr>
        <p:spPr>
          <a:xfrm>
            <a:off x="8719299" y="3732628"/>
            <a:ext cx="492691" cy="1384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9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ESP_UC</a:t>
            </a:r>
            <a:endParaRPr lang="ko-KR" altLang="en-US" sz="9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F68D9E13-A795-BFEE-9889-C515F01FC162}"/>
              </a:ext>
            </a:extLst>
          </p:cNvPr>
          <p:cNvCxnSpPr>
            <a:cxnSpLocks/>
          </p:cNvCxnSpPr>
          <p:nvPr/>
        </p:nvCxnSpPr>
        <p:spPr>
          <a:xfrm flipH="1">
            <a:off x="4539096" y="2868561"/>
            <a:ext cx="41469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FB4E671-A89B-C77B-F0E4-DB269E6AD2FE}"/>
              </a:ext>
            </a:extLst>
          </p:cNvPr>
          <p:cNvGrpSpPr/>
          <p:nvPr/>
        </p:nvGrpSpPr>
        <p:grpSpPr>
          <a:xfrm>
            <a:off x="175932" y="782005"/>
            <a:ext cx="585417" cy="703874"/>
            <a:chOff x="235822" y="629167"/>
            <a:chExt cx="585417" cy="703874"/>
          </a:xfrm>
        </p:grpSpPr>
        <p:pic>
          <p:nvPicPr>
            <p:cNvPr id="84" name="Picture 2" descr="파일 서버 아이콘 벡터 일러스트 레이 션">
              <a:extLst>
                <a:ext uri="{FF2B5EF4-FFF2-40B4-BE49-F238E27FC236}">
                  <a16:creationId xmlns:a16="http://schemas.microsoft.com/office/drawing/2014/main" id="{49A32074-4DC4-F624-14B2-E2D21AD06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421" y="629167"/>
              <a:ext cx="406676" cy="468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33384BD-33B1-24ED-C0C1-BED58F340CD6}"/>
                </a:ext>
              </a:extLst>
            </p:cNvPr>
            <p:cNvSpPr txBox="1"/>
            <p:nvPr/>
          </p:nvSpPr>
          <p:spPr>
            <a:xfrm>
              <a:off x="235822" y="1132986"/>
              <a:ext cx="58541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원격지 </a:t>
              </a:r>
              <a:r>
                <a:rPr lang="en-US" altLang="ko-KR" sz="7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EAI</a:t>
              </a:r>
              <a:endParaRPr lang="ko-KR" altLang="en-US" sz="7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5D12DD9-8574-B6DC-7EB5-ACBAEF1D73C6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757617" y="1130364"/>
            <a:ext cx="428531" cy="31407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987AA08-CB22-8F3E-8871-B76A8E51A1F7}"/>
              </a:ext>
            </a:extLst>
          </p:cNvPr>
          <p:cNvSpPr/>
          <p:nvPr/>
        </p:nvSpPr>
        <p:spPr>
          <a:xfrm>
            <a:off x="796212" y="1149580"/>
            <a:ext cx="26930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배치</a:t>
            </a:r>
            <a:endParaRPr lang="en-US" altLang="ko-KR" sz="800" b="1" dirty="0">
              <a:solidFill>
                <a:schemeClr val="accent6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800" b="1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업로드</a:t>
            </a:r>
          </a:p>
        </p:txBody>
      </p:sp>
      <p:graphicFrame>
        <p:nvGraphicFramePr>
          <p:cNvPr id="88" name="표 120">
            <a:extLst>
              <a:ext uri="{FF2B5EF4-FFF2-40B4-BE49-F238E27FC236}">
                <a16:creationId xmlns:a16="http://schemas.microsoft.com/office/drawing/2014/main" id="{07E70B30-38E9-60ED-7A0D-54592C84A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545606"/>
              </p:ext>
            </p:extLst>
          </p:nvPr>
        </p:nvGraphicFramePr>
        <p:xfrm>
          <a:off x="4546900" y="2948587"/>
          <a:ext cx="4100563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438">
                  <a:extLst>
                    <a:ext uri="{9D8B030D-6E8A-4147-A177-3AD203B41FA5}">
                      <a16:colId xmlns:a16="http://schemas.microsoft.com/office/drawing/2014/main" val="1614443049"/>
                    </a:ext>
                  </a:extLst>
                </a:gridCol>
                <a:gridCol w="2234125">
                  <a:extLst>
                    <a:ext uri="{9D8B030D-6E8A-4147-A177-3AD203B41FA5}">
                      <a16:colId xmlns:a16="http://schemas.microsoft.com/office/drawing/2014/main" val="2076423326"/>
                    </a:ext>
                  </a:extLst>
                </a:gridCol>
              </a:tblGrid>
              <a:tr h="117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processFile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(List&lt;?&gt; obj)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6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파일을 통한 인사 동기화 시작 함수</a:t>
                      </a:r>
                    </a:p>
                  </a:txBody>
                  <a:tcPr marL="36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857624"/>
                  </a:ext>
                </a:extLst>
              </a:tr>
              <a:tr h="117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insertFile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72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테이블을 생성하고 데이터를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INSERT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6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254845"/>
                  </a:ext>
                </a:extLst>
              </a:tr>
              <a:tr h="117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syncDBFile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72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테이블 처리 시작 함수</a:t>
                      </a:r>
                    </a:p>
                  </a:txBody>
                  <a:tcPr marL="36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758017"/>
                  </a:ext>
                </a:extLst>
              </a:tr>
              <a:tr h="117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updateDBSiteAndTenantAndDept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4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SITE, TENANT, DEPT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테이블 처리</a:t>
                      </a:r>
                    </a:p>
                  </a:txBody>
                  <a:tcPr marL="36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855484"/>
                  </a:ext>
                </a:extLst>
              </a:tr>
              <a:tr h="117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updateDBGrade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4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GRADE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처리</a:t>
                      </a:r>
                    </a:p>
                  </a:txBody>
                  <a:tcPr marL="36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0950"/>
                  </a:ext>
                </a:extLst>
              </a:tr>
              <a:tr h="117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updateDBPosition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4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POSITION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처리</a:t>
                      </a:r>
                    </a:p>
                  </a:txBody>
                  <a:tcPr marL="36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226917"/>
                  </a:ext>
                </a:extLst>
              </a:tr>
              <a:tr h="117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updateDBUserAndMember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4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USER, MEMBER, USER_SERVICE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테이블 처리</a:t>
                      </a:r>
                    </a:p>
                  </a:txBody>
                  <a:tcPr marL="36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988743"/>
                  </a:ext>
                </a:extLst>
              </a:tr>
              <a:tr h="117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endQuery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4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추가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질의문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처리</a:t>
                      </a:r>
                    </a:p>
                  </a:txBody>
                  <a:tcPr marL="36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606919"/>
                  </a:ext>
                </a:extLst>
              </a:tr>
            </a:tbl>
          </a:graphicData>
        </a:graphic>
      </p:graphicFrame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C8AB817-FF74-EEFC-073B-2F09C1126873}"/>
              </a:ext>
            </a:extLst>
          </p:cNvPr>
          <p:cNvSpPr/>
          <p:nvPr/>
        </p:nvSpPr>
        <p:spPr>
          <a:xfrm>
            <a:off x="65890" y="706869"/>
            <a:ext cx="9784521" cy="3811343"/>
          </a:xfrm>
          <a:prstGeom prst="roundRect">
            <a:avLst>
              <a:gd name="adj" fmla="val 3901"/>
            </a:avLst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01C496C6-10F1-1A65-3DA2-76EDC6BA948F}"/>
              </a:ext>
            </a:extLst>
          </p:cNvPr>
          <p:cNvCxnSpPr>
            <a:cxnSpLocks/>
            <a:stCxn id="48" idx="2"/>
          </p:cNvCxnSpPr>
          <p:nvPr/>
        </p:nvCxnSpPr>
        <p:spPr>
          <a:xfrm rot="16200000" flipH="1">
            <a:off x="3047372" y="1826052"/>
            <a:ext cx="1094066" cy="575774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2ACD6E6-E589-D2C6-D5F6-F50CB5317CC7}"/>
              </a:ext>
            </a:extLst>
          </p:cNvPr>
          <p:cNvSpPr/>
          <p:nvPr/>
        </p:nvSpPr>
        <p:spPr>
          <a:xfrm>
            <a:off x="1828390" y="1668771"/>
            <a:ext cx="2793950" cy="5035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36000" tIns="36000" rIns="0" bIns="36000">
            <a:spAutoFit/>
          </a:bodyPr>
          <a:lstStyle/>
          <a:p>
            <a:r>
              <a:rPr lang="en-US" altLang="ko-KR" sz="7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private String  name;		// </a:t>
            </a:r>
            <a:r>
              <a:rPr lang="ko-KR" altLang="en-US" sz="7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파일명</a:t>
            </a:r>
            <a:endParaRPr lang="en-US" altLang="ko-KR" sz="7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7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private String  table;		// </a:t>
            </a:r>
            <a:r>
              <a:rPr lang="ko-KR" altLang="en-US" sz="7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테이블명</a:t>
            </a:r>
          </a:p>
          <a:p>
            <a:r>
              <a:rPr lang="en-US" altLang="ko-KR" sz="7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private String  </a:t>
            </a:r>
            <a:r>
              <a:rPr lang="en-US" altLang="ko-KR" sz="7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fullPath</a:t>
            </a:r>
            <a:r>
              <a:rPr lang="en-US" altLang="ko-KR" sz="7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;		// </a:t>
            </a:r>
            <a:r>
              <a:rPr lang="en-US" altLang="ko-KR" sz="7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fullpath</a:t>
            </a:r>
            <a:r>
              <a:rPr lang="ko-KR" altLang="en-US" sz="7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파일명</a:t>
            </a:r>
            <a:endParaRPr lang="en-US" altLang="ko-KR" sz="7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7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private String  </a:t>
            </a:r>
            <a:r>
              <a:rPr lang="en-US" altLang="ko-KR" sz="7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queryField</a:t>
            </a:r>
            <a:r>
              <a:rPr lang="en-US" altLang="ko-KR" sz="7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;	// </a:t>
            </a:r>
            <a:r>
              <a:rPr lang="ko-KR" altLang="en-US" sz="7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질의테이블명</a:t>
            </a:r>
            <a:endParaRPr lang="ko-KR" altLang="en-US" sz="7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B426C4A-ECA2-F0D5-367A-EDDB86CFB70E}"/>
              </a:ext>
            </a:extLst>
          </p:cNvPr>
          <p:cNvSpPr/>
          <p:nvPr/>
        </p:nvSpPr>
        <p:spPr>
          <a:xfrm>
            <a:off x="3142245" y="2268285"/>
            <a:ext cx="148009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D25252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List&lt;</a:t>
            </a:r>
            <a:r>
              <a:rPr lang="en-US" altLang="ko-KR" sz="1100" b="1" dirty="0" err="1">
                <a:solidFill>
                  <a:srgbClr val="D25252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DataTable</a:t>
            </a:r>
            <a:r>
              <a:rPr lang="en-US" altLang="ko-KR" sz="1100" b="1" dirty="0">
                <a:solidFill>
                  <a:srgbClr val="D25252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&gt; ?</a:t>
            </a:r>
            <a:endParaRPr lang="ko-KR" altLang="en-US" sz="1100" b="1" dirty="0">
              <a:solidFill>
                <a:srgbClr val="D25252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22EE24-E3E5-E192-4260-58B41F006EB0}"/>
              </a:ext>
            </a:extLst>
          </p:cNvPr>
          <p:cNvSpPr txBox="1"/>
          <p:nvPr/>
        </p:nvSpPr>
        <p:spPr>
          <a:xfrm>
            <a:off x="65890" y="4751978"/>
            <a:ext cx="97845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파일 배치</a:t>
            </a:r>
            <a:endParaRPr lang="en-US" altLang="ko-KR" sz="10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1.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특정 </a:t>
            </a:r>
            <a:r>
              <a:rPr lang="ko-KR" altLang="en-US" sz="10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디렉토를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모니터링하다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해당 파일을 이동시킨 후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설정한 형식의 파일이 모두 존재하면 파일의 목록을 얻어 </a:t>
            </a:r>
            <a:r>
              <a:rPr lang="en-US" altLang="ko-KR" sz="10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LDBWorker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전달</a:t>
            </a:r>
            <a:endParaRPr lang="en-US" altLang="ko-KR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2. </a:t>
            </a:r>
            <a:r>
              <a:rPr lang="en-US" altLang="ko-KR" sz="10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LDBWorker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에서는 파일을 읽어 테이블을 생성하고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Insert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시킴</a:t>
            </a:r>
            <a:endParaRPr lang="en-US" altLang="ko-KR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3. Insert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된 데이터를 읽어서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(GET_SOURCE_HR_XXXX)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서 분석 시작</a:t>
            </a:r>
            <a:endParaRPr lang="en-US" altLang="ko-KR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4.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사이트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  <a:r>
              <a:rPr lang="ko-KR" altLang="en-US" sz="10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테넌트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부서 생성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직위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직책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사용자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/MEMBER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생성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err="1"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그외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 추가 질의 처리</a:t>
            </a:r>
            <a:endParaRPr lang="en-US" altLang="ko-KR" sz="1000" dirty="0">
              <a:latin typeface="KoPub돋움체 Light" panose="00000300000000000000" pitchFamily="2" charset="-127"/>
              <a:ea typeface="KoPub돋움체 Light" panose="00000300000000000000" pitchFamily="2" charset="-127"/>
              <a:sym typeface="Wingdings" panose="05000000000000000000" pitchFamily="2" charset="2"/>
            </a:endParaRPr>
          </a:p>
          <a:p>
            <a:endParaRPr lang="en-US" altLang="ko-KR" sz="1000" dirty="0">
              <a:latin typeface="KoPub돋움체 Light" panose="00000300000000000000" pitchFamily="2" charset="-127"/>
              <a:ea typeface="KoPub돋움체 Light" panose="00000300000000000000" pitchFamily="2" charset="-127"/>
              <a:sym typeface="Wingdings" panose="05000000000000000000" pitchFamily="2" charset="2"/>
            </a:endParaRPr>
          </a:p>
          <a:p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주의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부서처리시에는 사이트에서 정의된 부서코드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(DEPT_CODE)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기준으로 처리함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즉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파일에는 부서코드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직위코드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직책코드 체계가 있어야 처리가 가능함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59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8BD97C-5CA1-383E-379A-F2F2B0F78FD9}"/>
              </a:ext>
            </a:extLst>
          </p:cNvPr>
          <p:cNvSpPr txBox="1"/>
          <p:nvPr/>
        </p:nvSpPr>
        <p:spPr>
          <a:xfrm>
            <a:off x="175932" y="113927"/>
            <a:ext cx="6373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다수의 질의를 통한 원격지 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DB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동기화 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 USER,DEPT,GRADE,POSITION )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CA29D7-E499-C102-56BF-E9BF236554B5}"/>
              </a:ext>
            </a:extLst>
          </p:cNvPr>
          <p:cNvSpPr/>
          <p:nvPr/>
        </p:nvSpPr>
        <p:spPr>
          <a:xfrm>
            <a:off x="3306908" y="2544107"/>
            <a:ext cx="961829" cy="1691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LDBWorker</a:t>
            </a:r>
            <a:endParaRPr lang="ko-KR" altLang="en-US" sz="1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75BFE49-919D-959B-1251-6ED977C05CF9}"/>
              </a:ext>
            </a:extLst>
          </p:cNvPr>
          <p:cNvGrpSpPr/>
          <p:nvPr/>
        </p:nvGrpSpPr>
        <p:grpSpPr>
          <a:xfrm>
            <a:off x="214910" y="2272238"/>
            <a:ext cx="746039" cy="493255"/>
            <a:chOff x="260811" y="1888400"/>
            <a:chExt cx="746039" cy="493255"/>
          </a:xfrm>
        </p:grpSpPr>
        <p:pic>
          <p:nvPicPr>
            <p:cNvPr id="5" name="Picture 4" descr="데이터베이스 시스템 아이콘 - ico,png,icns,무료 아이콘 다운로드">
              <a:extLst>
                <a:ext uri="{FF2B5EF4-FFF2-40B4-BE49-F238E27FC236}">
                  <a16:creationId xmlns:a16="http://schemas.microsoft.com/office/drawing/2014/main" id="{8D100BFA-C315-7116-66A1-95E78E6227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11" y="1888400"/>
              <a:ext cx="746039" cy="49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5B4657E-BD07-0707-5DF0-27173CBD1401}"/>
                </a:ext>
              </a:extLst>
            </p:cNvPr>
            <p:cNvSpPr/>
            <p:nvPr/>
          </p:nvSpPr>
          <p:spPr>
            <a:xfrm>
              <a:off x="292721" y="2042968"/>
              <a:ext cx="68800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LOCAL DB</a:t>
              </a:r>
              <a:endParaRPr lang="ko-KR" altLang="en-US" b="1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DCFFDB-7E98-2D09-FFFC-B1DA1F3EB8C1}"/>
              </a:ext>
            </a:extLst>
          </p:cNvPr>
          <p:cNvSpPr/>
          <p:nvPr/>
        </p:nvSpPr>
        <p:spPr>
          <a:xfrm>
            <a:off x="1324858" y="2802151"/>
            <a:ext cx="102303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err="1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질의문</a:t>
            </a:r>
            <a:r>
              <a:rPr lang="ko-KR" altLang="en-US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INSERT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4DC6FA6-2256-1696-C396-8A5ACFCD394E}"/>
              </a:ext>
            </a:extLst>
          </p:cNvPr>
          <p:cNvCxnSpPr>
            <a:cxnSpLocks/>
          </p:cNvCxnSpPr>
          <p:nvPr/>
        </p:nvCxnSpPr>
        <p:spPr>
          <a:xfrm flipH="1">
            <a:off x="1099906" y="3234139"/>
            <a:ext cx="215031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0A902E9-8A40-3D8B-D121-F3126EB0769E}"/>
              </a:ext>
            </a:extLst>
          </p:cNvPr>
          <p:cNvGrpSpPr/>
          <p:nvPr/>
        </p:nvGrpSpPr>
        <p:grpSpPr>
          <a:xfrm>
            <a:off x="925762" y="3317706"/>
            <a:ext cx="417860" cy="573965"/>
            <a:chOff x="673778" y="3274614"/>
            <a:chExt cx="417860" cy="5739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47D1AA-B81D-96ED-F8DB-29325E15BDB5}"/>
                </a:ext>
              </a:extLst>
            </p:cNvPr>
            <p:cNvSpPr txBox="1"/>
            <p:nvPr/>
          </p:nvSpPr>
          <p:spPr>
            <a:xfrm>
              <a:off x="673778" y="3648524"/>
              <a:ext cx="40267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Local</a:t>
              </a:r>
              <a:endParaRPr lang="ko-KR" altLang="en-US" sz="700" b="1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AD58DE1-89E6-144A-F7FD-2E5364D3F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054" y="3274614"/>
              <a:ext cx="382584" cy="382584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DBFF61-9C9D-27FB-BEAA-78ACC08BF907}"/>
              </a:ext>
            </a:extLst>
          </p:cNvPr>
          <p:cNvSpPr/>
          <p:nvPr/>
        </p:nvSpPr>
        <p:spPr>
          <a:xfrm>
            <a:off x="1254077" y="3279925"/>
            <a:ext cx="205697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&lt;GET_SOURCE_HR_DEPT&gt;</a:t>
            </a:r>
          </a:p>
          <a:p>
            <a:r>
              <a:rPr lang="en-US" altLang="ko-KR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&lt;GET_SOURCE_HR_GRADE&gt;</a:t>
            </a:r>
          </a:p>
          <a:p>
            <a:r>
              <a:rPr lang="en-US" altLang="ko-KR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&lt;GET_SOURCE_HR_POSITION&gt;</a:t>
            </a:r>
            <a:endParaRPr lang="en-US" altLang="ko-KR" sz="1050" dirty="0">
              <a:solidFill>
                <a:srgbClr val="D25252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&lt;GET_SOURCE_HR_USER&gt;</a:t>
            </a:r>
            <a:endParaRPr lang="en-US" altLang="ko-KR" sz="1050" dirty="0">
              <a:solidFill>
                <a:srgbClr val="D25252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E26B4-D26A-0771-EF08-590F2F4CAA51}"/>
              </a:ext>
            </a:extLst>
          </p:cNvPr>
          <p:cNvSpPr txBox="1"/>
          <p:nvPr/>
        </p:nvSpPr>
        <p:spPr>
          <a:xfrm>
            <a:off x="1798592" y="4033623"/>
            <a:ext cx="67021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질의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(Select)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1BB12F6-5E4E-72FC-7D37-4477E790C293}"/>
              </a:ext>
            </a:extLst>
          </p:cNvPr>
          <p:cNvGrpSpPr/>
          <p:nvPr/>
        </p:nvGrpSpPr>
        <p:grpSpPr>
          <a:xfrm>
            <a:off x="925762" y="2576607"/>
            <a:ext cx="417860" cy="573965"/>
            <a:chOff x="673778" y="3274614"/>
            <a:chExt cx="417860" cy="5739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C051E4-EA04-F3D1-49B8-2DE75B96FAD1}"/>
                </a:ext>
              </a:extLst>
            </p:cNvPr>
            <p:cNvSpPr txBox="1"/>
            <p:nvPr/>
          </p:nvSpPr>
          <p:spPr>
            <a:xfrm>
              <a:off x="673778" y="3648524"/>
              <a:ext cx="40267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Local</a:t>
              </a:r>
              <a:endParaRPr lang="ko-KR" altLang="en-US" sz="700" b="1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4AE5CCB-32C6-7760-273A-4252ECEB3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054" y="3274614"/>
              <a:ext cx="382584" cy="382584"/>
            </a:xfrm>
            <a:prstGeom prst="rect">
              <a:avLst/>
            </a:prstGeom>
            <a:solidFill>
              <a:schemeClr val="bg1"/>
            </a:solidFill>
          </p:spPr>
        </p:pic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5475467-C90C-7D05-B111-086C2394F9CB}"/>
              </a:ext>
            </a:extLst>
          </p:cNvPr>
          <p:cNvCxnSpPr>
            <a:cxnSpLocks/>
          </p:cNvCxnSpPr>
          <p:nvPr/>
        </p:nvCxnSpPr>
        <p:spPr>
          <a:xfrm flipH="1">
            <a:off x="1064045" y="3150572"/>
            <a:ext cx="215031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09334F5-F10B-5B1E-8894-E884FD8D23F1}"/>
              </a:ext>
            </a:extLst>
          </p:cNvPr>
          <p:cNvGrpSpPr/>
          <p:nvPr/>
        </p:nvGrpSpPr>
        <p:grpSpPr>
          <a:xfrm>
            <a:off x="8858190" y="2217879"/>
            <a:ext cx="746039" cy="493255"/>
            <a:chOff x="20287" y="3044185"/>
            <a:chExt cx="746039" cy="493255"/>
          </a:xfrm>
        </p:grpSpPr>
        <p:pic>
          <p:nvPicPr>
            <p:cNvPr id="19" name="Picture 4" descr="데이터베이스 시스템 아이콘 - ico,png,icns,무료 아이콘 다운로드">
              <a:extLst>
                <a:ext uri="{FF2B5EF4-FFF2-40B4-BE49-F238E27FC236}">
                  <a16:creationId xmlns:a16="http://schemas.microsoft.com/office/drawing/2014/main" id="{5D894A9C-E7A6-715D-D7E9-7794C93074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7" y="3044185"/>
              <a:ext cx="746039" cy="49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CE84250-2AAC-AE8F-3166-FD0086867A7A}"/>
                </a:ext>
              </a:extLst>
            </p:cNvPr>
            <p:cNvSpPr/>
            <p:nvPr/>
          </p:nvSpPr>
          <p:spPr>
            <a:xfrm>
              <a:off x="52197" y="3198753"/>
              <a:ext cx="68800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LOCAL DB</a:t>
              </a:r>
              <a:endParaRPr lang="ko-KR" altLang="en-US" b="1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2A44248-B53E-CA00-352E-FC7015323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354622"/>
              </p:ext>
            </p:extLst>
          </p:nvPr>
        </p:nvGraphicFramePr>
        <p:xfrm>
          <a:off x="8700714" y="2871712"/>
          <a:ext cx="1060992" cy="975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</a:rPr>
                        <a:t>U_SITE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</a:rPr>
                        <a:t>U_TENANT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</a:rPr>
                        <a:t>U_DEPT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</a:rPr>
                        <a:t>U_GRADE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</a:rPr>
                        <a:t>U_POSITION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355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</a:rPr>
                        <a:t>U_USER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</a:rPr>
                        <a:t>U_MEMBER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E0918D3-2840-8B49-95EA-FE7E5CC4F8FD}"/>
              </a:ext>
            </a:extLst>
          </p:cNvPr>
          <p:cNvSpPr txBox="1"/>
          <p:nvPr/>
        </p:nvSpPr>
        <p:spPr>
          <a:xfrm>
            <a:off x="6214360" y="2803266"/>
            <a:ext cx="712301" cy="1384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테이블 동기화</a:t>
            </a:r>
            <a:endParaRPr lang="en-US" altLang="ko-KR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78A8FF-CD3F-BF53-6FFC-8F681298E768}"/>
              </a:ext>
            </a:extLst>
          </p:cNvPr>
          <p:cNvSpPr txBox="1"/>
          <p:nvPr/>
        </p:nvSpPr>
        <p:spPr>
          <a:xfrm>
            <a:off x="8687821" y="2711134"/>
            <a:ext cx="641770" cy="1384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9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ESP_CORE</a:t>
            </a:r>
            <a:endParaRPr lang="ko-KR" altLang="en-US" sz="9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0EDD2F6-504A-44BB-FFAF-B65EF7600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314493"/>
              </p:ext>
            </p:extLst>
          </p:nvPr>
        </p:nvGraphicFramePr>
        <p:xfrm>
          <a:off x="8703617" y="4038153"/>
          <a:ext cx="1060991" cy="278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</a:rPr>
                        <a:t>U_USER_SERVICE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EC6FABDD-42AC-95B8-2480-DCEE761A9C38}"/>
              </a:ext>
            </a:extLst>
          </p:cNvPr>
          <p:cNvSpPr txBox="1"/>
          <p:nvPr/>
        </p:nvSpPr>
        <p:spPr>
          <a:xfrm>
            <a:off x="8691027" y="3878243"/>
            <a:ext cx="492691" cy="1384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9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ESP_UC</a:t>
            </a:r>
            <a:endParaRPr lang="ko-KR" altLang="en-US" sz="9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52377BF-15B6-9F69-B9DF-A735C5718FA3}"/>
              </a:ext>
            </a:extLst>
          </p:cNvPr>
          <p:cNvCxnSpPr>
            <a:cxnSpLocks/>
          </p:cNvCxnSpPr>
          <p:nvPr/>
        </p:nvCxnSpPr>
        <p:spPr>
          <a:xfrm flipH="1">
            <a:off x="4355805" y="2963317"/>
            <a:ext cx="41729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120">
            <a:extLst>
              <a:ext uri="{FF2B5EF4-FFF2-40B4-BE49-F238E27FC236}">
                <a16:creationId xmlns:a16="http://schemas.microsoft.com/office/drawing/2014/main" id="{7C1CA618-AB1E-D7F3-397F-84101215F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18577"/>
              </p:ext>
            </p:extLst>
          </p:nvPr>
        </p:nvGraphicFramePr>
        <p:xfrm>
          <a:off x="4302921" y="3094202"/>
          <a:ext cx="4295211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278">
                  <a:extLst>
                    <a:ext uri="{9D8B030D-6E8A-4147-A177-3AD203B41FA5}">
                      <a16:colId xmlns:a16="http://schemas.microsoft.com/office/drawing/2014/main" val="1614443049"/>
                    </a:ext>
                  </a:extLst>
                </a:gridCol>
                <a:gridCol w="2044933">
                  <a:extLst>
                    <a:ext uri="{9D8B030D-6E8A-4147-A177-3AD203B41FA5}">
                      <a16:colId xmlns:a16="http://schemas.microsoft.com/office/drawing/2014/main" val="2076423326"/>
                    </a:ext>
                  </a:extLst>
                </a:gridCol>
              </a:tblGrid>
              <a:tr h="117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processDB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(List&lt;?&gt; obj, 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RESTMessage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msg)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6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를 통한 인사 동기화 시작 함수</a:t>
                      </a:r>
                    </a:p>
                  </a:txBody>
                  <a:tcPr marL="36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857624"/>
                  </a:ext>
                </a:extLst>
              </a:tr>
              <a:tr h="117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createAndInsertDB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2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테이블을 생성하고 데이터를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6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254845"/>
                  </a:ext>
                </a:extLst>
              </a:tr>
              <a:tr h="117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updateDBSiteAndTenantAndDept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2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SITE, TENANT, DEPT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테이블 처리</a:t>
                      </a:r>
                    </a:p>
                  </a:txBody>
                  <a:tcPr marL="36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758017"/>
                  </a:ext>
                </a:extLst>
              </a:tr>
              <a:tr h="117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updateDBGrade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2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GRADE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처리</a:t>
                      </a:r>
                    </a:p>
                  </a:txBody>
                  <a:tcPr marL="36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855484"/>
                  </a:ext>
                </a:extLst>
              </a:tr>
              <a:tr h="117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updateDBPosition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2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POSITION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처리</a:t>
                      </a:r>
                    </a:p>
                  </a:txBody>
                  <a:tcPr marL="36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0950"/>
                  </a:ext>
                </a:extLst>
              </a:tr>
              <a:tr h="117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updateDBUserAndMember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2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USER,MEMBER,USER_SERVICE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테이블 처리</a:t>
                      </a:r>
                    </a:p>
                  </a:txBody>
                  <a:tcPr marL="36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226917"/>
                  </a:ext>
                </a:extLst>
              </a:tr>
              <a:tr h="117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endQuery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2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추가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질의문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처리</a:t>
                      </a:r>
                    </a:p>
                  </a:txBody>
                  <a:tcPr marL="36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606919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BEECD9-3D0A-09CF-5FDA-DD8499D1DC1E}"/>
              </a:ext>
            </a:extLst>
          </p:cNvPr>
          <p:cNvSpPr/>
          <p:nvPr/>
        </p:nvSpPr>
        <p:spPr>
          <a:xfrm>
            <a:off x="4275352" y="1007261"/>
            <a:ext cx="1633598" cy="425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RDBWorker</a:t>
            </a:r>
            <a:endParaRPr lang="ko-KR" altLang="en-US" sz="1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1C53645-7384-6771-2703-0C5E64CDC53F}"/>
              </a:ext>
            </a:extLst>
          </p:cNvPr>
          <p:cNvGrpSpPr/>
          <p:nvPr/>
        </p:nvGrpSpPr>
        <p:grpSpPr>
          <a:xfrm>
            <a:off x="7995757" y="994328"/>
            <a:ext cx="769763" cy="493255"/>
            <a:chOff x="4572" y="3044185"/>
            <a:chExt cx="769763" cy="493255"/>
          </a:xfrm>
        </p:grpSpPr>
        <p:pic>
          <p:nvPicPr>
            <p:cNvPr id="30" name="Picture 4" descr="데이터베이스 시스템 아이콘 - ico,png,icns,무료 아이콘 다운로드">
              <a:extLst>
                <a:ext uri="{FF2B5EF4-FFF2-40B4-BE49-F238E27FC236}">
                  <a16:creationId xmlns:a16="http://schemas.microsoft.com/office/drawing/2014/main" id="{BFA349CB-979D-AF61-5304-83E3E79E1A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7" y="3044185"/>
              <a:ext cx="746039" cy="49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CA77FCA-3A06-9067-ADD4-B0E4A38D55C9}"/>
                </a:ext>
              </a:extLst>
            </p:cNvPr>
            <p:cNvSpPr/>
            <p:nvPr/>
          </p:nvSpPr>
          <p:spPr>
            <a:xfrm>
              <a:off x="4572" y="3198753"/>
              <a:ext cx="76976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REMOTE DB</a:t>
              </a:r>
              <a:endParaRPr lang="ko-KR" altLang="en-US" b="1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5C1D062-D48E-B35E-B449-F455B5697DF1}"/>
              </a:ext>
            </a:extLst>
          </p:cNvPr>
          <p:cNvGrpSpPr/>
          <p:nvPr/>
        </p:nvGrpSpPr>
        <p:grpSpPr>
          <a:xfrm>
            <a:off x="7617265" y="1037584"/>
            <a:ext cx="518091" cy="573965"/>
            <a:chOff x="1314861" y="3274614"/>
            <a:chExt cx="518091" cy="57396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99C856-BC33-DD8C-CC2C-C669F09C0412}"/>
                </a:ext>
              </a:extLst>
            </p:cNvPr>
            <p:cNvSpPr txBox="1"/>
            <p:nvPr/>
          </p:nvSpPr>
          <p:spPr>
            <a:xfrm>
              <a:off x="1314861" y="3648524"/>
              <a:ext cx="51809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Remote</a:t>
              </a:r>
              <a:endParaRPr lang="ko-KR" altLang="en-US" sz="700" b="1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EEDAE85-17BD-C0F9-3FB6-AC50DF67A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2997" y="3274614"/>
              <a:ext cx="382584" cy="382584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57834B3-CFD3-55D6-2AEC-2C081350196D}"/>
              </a:ext>
            </a:extLst>
          </p:cNvPr>
          <p:cNvGrpSpPr/>
          <p:nvPr/>
        </p:nvGrpSpPr>
        <p:grpSpPr>
          <a:xfrm flipH="1">
            <a:off x="5930058" y="1138218"/>
            <a:ext cx="1990237" cy="203887"/>
            <a:chOff x="601900" y="2083243"/>
            <a:chExt cx="2275920" cy="203887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BE169F2-A610-D3A1-4627-C6484903A215}"/>
                </a:ext>
              </a:extLst>
            </p:cNvPr>
            <p:cNvCxnSpPr/>
            <p:nvPr/>
          </p:nvCxnSpPr>
          <p:spPr>
            <a:xfrm>
              <a:off x="601900" y="2083243"/>
              <a:ext cx="22759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D162CADF-3563-DCD8-A8B6-49F50BE269DE}"/>
                </a:ext>
              </a:extLst>
            </p:cNvPr>
            <p:cNvCxnSpPr/>
            <p:nvPr/>
          </p:nvCxnSpPr>
          <p:spPr>
            <a:xfrm>
              <a:off x="601900" y="2283903"/>
              <a:ext cx="22759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BF5559C-E1F9-DD56-CE48-6FF00DADAA49}"/>
                </a:ext>
              </a:extLst>
            </p:cNvPr>
            <p:cNvCxnSpPr/>
            <p:nvPr/>
          </p:nvCxnSpPr>
          <p:spPr>
            <a:xfrm>
              <a:off x="601900" y="2090684"/>
              <a:ext cx="0" cy="1964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80F489-2C8B-AFEB-71FF-10EE7E141CB3}"/>
              </a:ext>
            </a:extLst>
          </p:cNvPr>
          <p:cNvSpPr/>
          <p:nvPr/>
        </p:nvSpPr>
        <p:spPr>
          <a:xfrm>
            <a:off x="6192614" y="942848"/>
            <a:ext cx="1396216" cy="553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900" b="1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&lt;GET_SROUCE_USER&gt;</a:t>
            </a:r>
            <a:br>
              <a:rPr lang="en-US" altLang="ko-KR" sz="900" b="1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lang="en-US" altLang="ko-KR" sz="900" b="1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&lt;GET_SROUCE_DEPT&gt;</a:t>
            </a:r>
            <a:br>
              <a:rPr lang="en-US" altLang="ko-KR" sz="900" b="1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lang="en-US" altLang="ko-KR" sz="900" b="1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&lt;GET_SROUCE_GRADE&gt;</a:t>
            </a:r>
          </a:p>
          <a:p>
            <a:r>
              <a:rPr lang="en-US" altLang="ko-KR" sz="900" b="1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&lt;GET_SROUCE_POSITION&gt;</a:t>
            </a:r>
            <a:endParaRPr lang="ko-KR" altLang="en-US" sz="900" b="1" dirty="0">
              <a:solidFill>
                <a:schemeClr val="accent6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403852A-5391-6DE5-91BD-BFC8A13CA83A}"/>
              </a:ext>
            </a:extLst>
          </p:cNvPr>
          <p:cNvCxnSpPr>
            <a:cxnSpLocks/>
          </p:cNvCxnSpPr>
          <p:nvPr/>
        </p:nvCxnSpPr>
        <p:spPr>
          <a:xfrm rot="5400000">
            <a:off x="3731268" y="1441751"/>
            <a:ext cx="1111676" cy="1093040"/>
          </a:xfrm>
          <a:prstGeom prst="bentConnector3">
            <a:avLst>
              <a:gd name="adj1" fmla="val 19155"/>
            </a:avLst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C17BC7C0-D95D-C35F-7643-27F96E13347D}"/>
              </a:ext>
            </a:extLst>
          </p:cNvPr>
          <p:cNvCxnSpPr>
            <a:cxnSpLocks/>
          </p:cNvCxnSpPr>
          <p:nvPr/>
        </p:nvCxnSpPr>
        <p:spPr>
          <a:xfrm rot="5400000">
            <a:off x="4094342" y="1441751"/>
            <a:ext cx="1111676" cy="1093040"/>
          </a:xfrm>
          <a:prstGeom prst="bentConnector3">
            <a:avLst>
              <a:gd name="adj1" fmla="val 41922"/>
            </a:avLst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1786F75-BE2C-58D6-99F0-AA5F1F17A84D}"/>
              </a:ext>
            </a:extLst>
          </p:cNvPr>
          <p:cNvCxnSpPr>
            <a:cxnSpLocks/>
          </p:cNvCxnSpPr>
          <p:nvPr/>
        </p:nvCxnSpPr>
        <p:spPr>
          <a:xfrm rot="5400000">
            <a:off x="4457416" y="1441751"/>
            <a:ext cx="1111676" cy="1093040"/>
          </a:xfrm>
          <a:prstGeom prst="bentConnector3">
            <a:avLst>
              <a:gd name="adj1" fmla="val 58814"/>
            </a:avLst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82E4AA7-507B-ECB7-829F-03FD5B8BEC6F}"/>
              </a:ext>
            </a:extLst>
          </p:cNvPr>
          <p:cNvCxnSpPr>
            <a:cxnSpLocks/>
          </p:cNvCxnSpPr>
          <p:nvPr/>
        </p:nvCxnSpPr>
        <p:spPr>
          <a:xfrm rot="5400000">
            <a:off x="3368194" y="1441751"/>
            <a:ext cx="1111676" cy="1093040"/>
          </a:xfrm>
          <a:prstGeom prst="bentConnector3">
            <a:avLst>
              <a:gd name="adj1" fmla="val 5935"/>
            </a:avLst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25142A-3647-E4BA-8CCB-38699BA8A11F}"/>
              </a:ext>
            </a:extLst>
          </p:cNvPr>
          <p:cNvSpPr/>
          <p:nvPr/>
        </p:nvSpPr>
        <p:spPr>
          <a:xfrm>
            <a:off x="2654622" y="1377430"/>
            <a:ext cx="895638" cy="1804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36000" tIns="36000" rIns="0" bIns="36000">
            <a:spAutoFit/>
          </a:bodyPr>
          <a:lstStyle/>
          <a:p>
            <a:pPr algn="ctr"/>
            <a:r>
              <a:rPr lang="en-US" altLang="ko-KR" sz="7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USER</a:t>
            </a:r>
            <a:r>
              <a:rPr lang="ko-KR" altLang="en-US" sz="7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질의결과</a:t>
            </a:r>
            <a:r>
              <a:rPr lang="en-US" altLang="ko-KR" sz="7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700" dirty="0">
                <a:solidFill>
                  <a:srgbClr val="D197D9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List</a:t>
            </a:r>
            <a:endParaRPr lang="ko-KR" altLang="en-US" sz="7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8099023-7460-9C34-8BFF-A716D6F6E905}"/>
              </a:ext>
            </a:extLst>
          </p:cNvPr>
          <p:cNvSpPr/>
          <p:nvPr/>
        </p:nvSpPr>
        <p:spPr>
          <a:xfrm>
            <a:off x="3405424" y="1612281"/>
            <a:ext cx="895638" cy="1804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36000" tIns="36000" rIns="0" bIns="36000">
            <a:spAutoFit/>
          </a:bodyPr>
          <a:lstStyle/>
          <a:p>
            <a:pPr algn="ctr"/>
            <a:r>
              <a:rPr lang="en-US" altLang="ko-KR" sz="7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DEPT</a:t>
            </a:r>
            <a:r>
              <a:rPr lang="ko-KR" altLang="en-US" sz="7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질의결과</a:t>
            </a:r>
            <a:r>
              <a:rPr lang="en-US" altLang="ko-KR" sz="7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700" dirty="0">
                <a:solidFill>
                  <a:srgbClr val="D197D9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List</a:t>
            </a:r>
            <a:endParaRPr lang="ko-KR" altLang="en-US" sz="7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2EC0B4C-05AB-F3A3-0C28-0B79C20B379A}"/>
              </a:ext>
            </a:extLst>
          </p:cNvPr>
          <p:cNvSpPr/>
          <p:nvPr/>
        </p:nvSpPr>
        <p:spPr>
          <a:xfrm>
            <a:off x="4343153" y="1764828"/>
            <a:ext cx="895638" cy="1804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36000" tIns="36000" rIns="0" bIns="36000">
            <a:spAutoFit/>
          </a:bodyPr>
          <a:lstStyle/>
          <a:p>
            <a:pPr algn="ctr"/>
            <a:r>
              <a:rPr lang="en-US" altLang="ko-KR" sz="7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GRADE</a:t>
            </a:r>
            <a:r>
              <a:rPr lang="ko-KR" altLang="en-US" sz="7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질의결과</a:t>
            </a:r>
            <a:r>
              <a:rPr lang="en-US" altLang="ko-KR" sz="7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700" dirty="0">
                <a:solidFill>
                  <a:srgbClr val="D197D9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List</a:t>
            </a:r>
            <a:endParaRPr lang="ko-KR" altLang="en-US" sz="7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DAE0F14-6681-ED07-2EFC-AD796C8AB9C4}"/>
              </a:ext>
            </a:extLst>
          </p:cNvPr>
          <p:cNvSpPr/>
          <p:nvPr/>
        </p:nvSpPr>
        <p:spPr>
          <a:xfrm>
            <a:off x="4681342" y="1994273"/>
            <a:ext cx="1140896" cy="1804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36000" tIns="36000" rIns="0" bIns="36000">
            <a:spAutoFit/>
          </a:bodyPr>
          <a:lstStyle/>
          <a:p>
            <a:pPr algn="ctr"/>
            <a:r>
              <a:rPr lang="en-US" altLang="ko-KR" sz="7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POSITION</a:t>
            </a:r>
            <a:r>
              <a:rPr lang="ko-KR" altLang="en-US" sz="7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질의결과</a:t>
            </a:r>
            <a:r>
              <a:rPr lang="en-US" altLang="ko-KR" sz="7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700" dirty="0">
                <a:solidFill>
                  <a:srgbClr val="D197D9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List</a:t>
            </a:r>
            <a:endParaRPr lang="ko-KR" altLang="en-US" sz="7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9889134-47A3-88E8-287D-86C6BAF1C943}"/>
              </a:ext>
            </a:extLst>
          </p:cNvPr>
          <p:cNvSpPr/>
          <p:nvPr/>
        </p:nvSpPr>
        <p:spPr>
          <a:xfrm>
            <a:off x="3180783" y="2164790"/>
            <a:ext cx="148009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 err="1">
                <a:solidFill>
                  <a:srgbClr val="D25252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ListWrapper</a:t>
            </a:r>
            <a:r>
              <a:rPr lang="en-US" altLang="ko-KR" sz="900" dirty="0">
                <a:solidFill>
                  <a:srgbClr val="D8D8D8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&lt;</a:t>
            </a:r>
            <a:r>
              <a:rPr lang="en-US" altLang="ko-KR" sz="900" dirty="0">
                <a:solidFill>
                  <a:srgbClr val="BFA4A4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Object</a:t>
            </a:r>
            <a:r>
              <a:rPr lang="en-US" altLang="ko-KR" sz="900" dirty="0">
                <a:solidFill>
                  <a:srgbClr val="D8D8D8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&gt; </a:t>
            </a:r>
            <a:endParaRPr lang="ko-KR" altLang="en-US" sz="500" b="1" dirty="0">
              <a:solidFill>
                <a:srgbClr val="D25252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AA5F181-DB4F-81B0-E6E8-4AF87E24A747}"/>
              </a:ext>
            </a:extLst>
          </p:cNvPr>
          <p:cNvSpPr/>
          <p:nvPr/>
        </p:nvSpPr>
        <p:spPr>
          <a:xfrm>
            <a:off x="1324858" y="2638535"/>
            <a:ext cx="172996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테이블 자동 생성</a:t>
            </a:r>
            <a:r>
              <a:rPr lang="en-US" altLang="ko-KR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050" b="1" dirty="0" err="1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질의문없음</a:t>
            </a:r>
            <a:r>
              <a:rPr lang="en-US" altLang="ko-KR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A8078F84-B610-B469-DD09-BCDB22353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460777"/>
              </p:ext>
            </p:extLst>
          </p:nvPr>
        </p:nvGraphicFramePr>
        <p:xfrm>
          <a:off x="219308" y="3181337"/>
          <a:ext cx="746039" cy="30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HR_DEPT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A,B,C…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ECE3A71F-CC81-7E54-419E-E3F14C591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489191"/>
              </p:ext>
            </p:extLst>
          </p:nvPr>
        </p:nvGraphicFramePr>
        <p:xfrm>
          <a:off x="219308" y="2809014"/>
          <a:ext cx="746039" cy="30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HR_USER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A,B,C…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74A668E7-AC05-F642-3EA6-A32DFD27E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54469"/>
              </p:ext>
            </p:extLst>
          </p:nvPr>
        </p:nvGraphicFramePr>
        <p:xfrm>
          <a:off x="219308" y="3553660"/>
          <a:ext cx="746039" cy="30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HR_GRADE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A,B,C…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AC4EE7BF-58D8-EF0C-D433-143191AF0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112443"/>
              </p:ext>
            </p:extLst>
          </p:nvPr>
        </p:nvGraphicFramePr>
        <p:xfrm>
          <a:off x="219308" y="3925984"/>
          <a:ext cx="746039" cy="30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HR_POSITION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A,B,C…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12D5D10-E4C2-5C78-9DFD-4949639F0083}"/>
              </a:ext>
            </a:extLst>
          </p:cNvPr>
          <p:cNvSpPr/>
          <p:nvPr/>
        </p:nvSpPr>
        <p:spPr>
          <a:xfrm>
            <a:off x="65890" y="706869"/>
            <a:ext cx="9784521" cy="3811343"/>
          </a:xfrm>
          <a:prstGeom prst="roundRect">
            <a:avLst>
              <a:gd name="adj" fmla="val 3901"/>
            </a:avLst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912DD87-C1A7-6098-2937-1A6ACE919646}"/>
              </a:ext>
            </a:extLst>
          </p:cNvPr>
          <p:cNvSpPr txBox="1"/>
          <p:nvPr/>
        </p:nvSpPr>
        <p:spPr>
          <a:xfrm>
            <a:off x="65890" y="4751978"/>
            <a:ext cx="9784521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r>
              <a:rPr lang="en-US" altLang="ko-KR" dirty="0"/>
              <a:t>DB</a:t>
            </a:r>
            <a:r>
              <a:rPr lang="ko-KR" altLang="en-US" dirty="0"/>
              <a:t> 배치</a:t>
            </a:r>
            <a:r>
              <a:rPr lang="en-US" altLang="ko-KR" dirty="0"/>
              <a:t>(</a:t>
            </a:r>
            <a:r>
              <a:rPr lang="ko-KR" altLang="en-US" dirty="0"/>
              <a:t>다수 질의</a:t>
            </a:r>
            <a:r>
              <a:rPr lang="en-US" altLang="ko-KR" dirty="0"/>
              <a:t>)</a:t>
            </a:r>
          </a:p>
          <a:p>
            <a:r>
              <a:rPr lang="en-US" altLang="ko-KR" b="0" dirty="0"/>
              <a:t>1. </a:t>
            </a:r>
            <a:r>
              <a:rPr lang="ko-KR" altLang="en-US" b="0" dirty="0"/>
              <a:t>특정 시간에 되면</a:t>
            </a:r>
            <a:r>
              <a:rPr lang="en-US" altLang="ko-KR" b="0" dirty="0"/>
              <a:t>, </a:t>
            </a:r>
            <a:r>
              <a:rPr lang="ko-KR" altLang="en-US" b="0" dirty="0"/>
              <a:t>각 테이블별 질의를 통해 결과 리스트를 </a:t>
            </a:r>
            <a:r>
              <a:rPr lang="en-US" altLang="ko-KR" b="0" dirty="0" err="1"/>
              <a:t>LDBWorker</a:t>
            </a:r>
            <a:r>
              <a:rPr lang="ko-KR" altLang="en-US" b="0" dirty="0"/>
              <a:t>로 전달</a:t>
            </a:r>
            <a:endParaRPr lang="en-US" altLang="ko-KR" b="0" dirty="0"/>
          </a:p>
          <a:p>
            <a:r>
              <a:rPr lang="en-US" altLang="ko-KR" b="0" dirty="0"/>
              <a:t>2. </a:t>
            </a:r>
            <a:r>
              <a:rPr lang="en-US" altLang="ko-KR" b="0" dirty="0" err="1"/>
              <a:t>LDBWorker</a:t>
            </a:r>
            <a:r>
              <a:rPr lang="ko-KR" altLang="en-US" b="0" dirty="0"/>
              <a:t>에서는 결과 리스트를 이용해 테이블을 생성하고 </a:t>
            </a:r>
            <a:r>
              <a:rPr lang="en-US" altLang="ko-KR" b="0" dirty="0"/>
              <a:t>Insert </a:t>
            </a:r>
            <a:r>
              <a:rPr lang="ko-KR" altLang="en-US" b="0" dirty="0"/>
              <a:t>시킴</a:t>
            </a:r>
            <a:endParaRPr lang="en-US" altLang="ko-KR" b="0" dirty="0"/>
          </a:p>
          <a:p>
            <a:r>
              <a:rPr lang="en-US" altLang="ko-KR" b="0" dirty="0"/>
              <a:t>3. Insert</a:t>
            </a:r>
            <a:r>
              <a:rPr lang="ko-KR" altLang="en-US" b="0" dirty="0"/>
              <a:t>된 데이터를 읽어서</a:t>
            </a:r>
            <a:r>
              <a:rPr lang="en-US" altLang="ko-KR" b="0" dirty="0"/>
              <a:t>(GET_SOURCE_HR_XXXX)</a:t>
            </a:r>
            <a:r>
              <a:rPr lang="ko-KR" altLang="en-US" b="0" dirty="0"/>
              <a:t>서 분석 시작</a:t>
            </a:r>
            <a:endParaRPr lang="en-US" altLang="ko-KR" b="0" dirty="0"/>
          </a:p>
          <a:p>
            <a:r>
              <a:rPr lang="en-US" altLang="ko-KR" b="0" dirty="0"/>
              <a:t>4. </a:t>
            </a:r>
            <a:r>
              <a:rPr lang="ko-KR" altLang="en-US" b="0" dirty="0"/>
              <a:t>사이트</a:t>
            </a:r>
            <a:r>
              <a:rPr lang="en-US" altLang="ko-KR" b="0" dirty="0"/>
              <a:t>,</a:t>
            </a:r>
            <a:r>
              <a:rPr lang="ko-KR" altLang="en-US" b="0" dirty="0" err="1"/>
              <a:t>테넌트</a:t>
            </a:r>
            <a:r>
              <a:rPr lang="en-US" altLang="ko-KR" b="0" dirty="0"/>
              <a:t>,</a:t>
            </a:r>
            <a:r>
              <a:rPr lang="ko-KR" altLang="en-US" b="0" dirty="0"/>
              <a:t>부서 생성 </a:t>
            </a:r>
            <a:r>
              <a:rPr lang="en-US" altLang="ko-KR" b="0" dirty="0">
                <a:sym typeface="Wingdings" panose="05000000000000000000" pitchFamily="2" charset="2"/>
              </a:rPr>
              <a:t> </a:t>
            </a:r>
            <a:r>
              <a:rPr lang="ko-KR" altLang="en-US" b="0" dirty="0">
                <a:sym typeface="Wingdings" panose="05000000000000000000" pitchFamily="2" charset="2"/>
              </a:rPr>
              <a:t>직위 </a:t>
            </a:r>
            <a:r>
              <a:rPr lang="en-US" altLang="ko-KR" b="0" dirty="0">
                <a:sym typeface="Wingdings" panose="05000000000000000000" pitchFamily="2" charset="2"/>
              </a:rPr>
              <a:t> </a:t>
            </a:r>
            <a:r>
              <a:rPr lang="ko-KR" altLang="en-US" b="0" dirty="0">
                <a:sym typeface="Wingdings" panose="05000000000000000000" pitchFamily="2" charset="2"/>
              </a:rPr>
              <a:t>직책 </a:t>
            </a:r>
            <a:r>
              <a:rPr lang="en-US" altLang="ko-KR" b="0" dirty="0">
                <a:sym typeface="Wingdings" panose="05000000000000000000" pitchFamily="2" charset="2"/>
              </a:rPr>
              <a:t> </a:t>
            </a:r>
            <a:r>
              <a:rPr lang="ko-KR" altLang="en-US" b="0" dirty="0">
                <a:sym typeface="Wingdings" panose="05000000000000000000" pitchFamily="2" charset="2"/>
              </a:rPr>
              <a:t>사용자</a:t>
            </a:r>
            <a:r>
              <a:rPr lang="en-US" altLang="ko-KR" b="0" dirty="0">
                <a:sym typeface="Wingdings" panose="05000000000000000000" pitchFamily="2" charset="2"/>
              </a:rPr>
              <a:t>/MEMBER </a:t>
            </a:r>
            <a:r>
              <a:rPr lang="ko-KR" altLang="en-US" b="0" dirty="0">
                <a:sym typeface="Wingdings" panose="05000000000000000000" pitchFamily="2" charset="2"/>
              </a:rPr>
              <a:t>생성 </a:t>
            </a:r>
            <a:r>
              <a:rPr lang="en-US" altLang="ko-KR" b="0" dirty="0">
                <a:sym typeface="Wingdings" panose="05000000000000000000" pitchFamily="2" charset="2"/>
              </a:rPr>
              <a:t> </a:t>
            </a:r>
            <a:r>
              <a:rPr lang="ko-KR" altLang="en-US" b="0" dirty="0" err="1">
                <a:sym typeface="Wingdings" panose="05000000000000000000" pitchFamily="2" charset="2"/>
              </a:rPr>
              <a:t>그외</a:t>
            </a:r>
            <a:r>
              <a:rPr lang="ko-KR" altLang="en-US" b="0" dirty="0">
                <a:sym typeface="Wingdings" panose="05000000000000000000" pitchFamily="2" charset="2"/>
              </a:rPr>
              <a:t> 추가 질의 처리</a:t>
            </a:r>
            <a:endParaRPr lang="en-US" altLang="ko-KR" b="0" dirty="0">
              <a:sym typeface="Wingdings" panose="05000000000000000000" pitchFamily="2" charset="2"/>
            </a:endParaRPr>
          </a:p>
          <a:p>
            <a:endParaRPr lang="en-US" altLang="ko-KR" b="0" dirty="0">
              <a:sym typeface="Wingdings" panose="05000000000000000000" pitchFamily="2" charset="2"/>
            </a:endParaRPr>
          </a:p>
          <a:p>
            <a:r>
              <a:rPr lang="en-US" altLang="ko-KR" b="0" dirty="0"/>
              <a:t>[</a:t>
            </a:r>
            <a:r>
              <a:rPr lang="ko-KR" altLang="en-US" b="0" dirty="0"/>
              <a:t>주의</a:t>
            </a:r>
            <a:r>
              <a:rPr lang="en-US" altLang="ko-KR" b="0" dirty="0"/>
              <a:t>] </a:t>
            </a:r>
            <a:r>
              <a:rPr lang="ko-KR" altLang="en-US" b="0" dirty="0"/>
              <a:t>부서처리시에는 사이트에서 정의된 부서코드</a:t>
            </a:r>
            <a:r>
              <a:rPr lang="en-US" altLang="ko-KR" b="0" dirty="0"/>
              <a:t>(DEPT_CODE)</a:t>
            </a:r>
            <a:r>
              <a:rPr lang="ko-KR" altLang="en-US" b="0" dirty="0"/>
              <a:t>를 기준으로 처리함</a:t>
            </a:r>
            <a:r>
              <a:rPr lang="en-US" altLang="ko-KR" b="0" dirty="0"/>
              <a:t>. </a:t>
            </a:r>
            <a:r>
              <a:rPr lang="ko-KR" altLang="en-US" b="0" dirty="0"/>
              <a:t>즉</a:t>
            </a:r>
            <a:r>
              <a:rPr lang="en-US" altLang="ko-KR" b="0" dirty="0"/>
              <a:t>, DB</a:t>
            </a:r>
            <a:r>
              <a:rPr lang="ko-KR" altLang="en-US" b="0" dirty="0"/>
              <a:t>에는 부서코드</a:t>
            </a:r>
            <a:r>
              <a:rPr lang="en-US" altLang="ko-KR" b="0" dirty="0"/>
              <a:t>, </a:t>
            </a:r>
            <a:r>
              <a:rPr lang="ko-KR" altLang="en-US" b="0" dirty="0"/>
              <a:t>직위코드</a:t>
            </a:r>
            <a:r>
              <a:rPr lang="en-US" altLang="ko-KR" b="0" dirty="0"/>
              <a:t>, </a:t>
            </a:r>
            <a:r>
              <a:rPr lang="ko-KR" altLang="en-US" b="0" dirty="0"/>
              <a:t>직책코드 체계가 있어야 처리가 가능함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97565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8BD97C-5CA1-383E-379A-F2F2B0F78FD9}"/>
              </a:ext>
            </a:extLst>
          </p:cNvPr>
          <p:cNvSpPr txBox="1"/>
          <p:nvPr/>
        </p:nvSpPr>
        <p:spPr>
          <a:xfrm>
            <a:off x="175932" y="113927"/>
            <a:ext cx="4249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하나의 질의를 통한 원격지 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DB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동기화 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 [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사이트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] )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F8ABF1E-2BB5-C6A8-AA5F-AC5584C6C503}"/>
              </a:ext>
            </a:extLst>
          </p:cNvPr>
          <p:cNvSpPr/>
          <p:nvPr/>
        </p:nvSpPr>
        <p:spPr>
          <a:xfrm>
            <a:off x="3498739" y="2588933"/>
            <a:ext cx="833242" cy="1691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LDBWorker</a:t>
            </a:r>
            <a:endParaRPr lang="ko-KR" altLang="en-US" sz="1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1D60259-42BB-DAF7-B095-8A3749CEA186}"/>
              </a:ext>
            </a:extLst>
          </p:cNvPr>
          <p:cNvGrpSpPr/>
          <p:nvPr/>
        </p:nvGrpSpPr>
        <p:grpSpPr>
          <a:xfrm>
            <a:off x="220757" y="2702577"/>
            <a:ext cx="746039" cy="493255"/>
            <a:chOff x="260811" y="1888400"/>
            <a:chExt cx="746039" cy="493255"/>
          </a:xfrm>
        </p:grpSpPr>
        <p:pic>
          <p:nvPicPr>
            <p:cNvPr id="50" name="Picture 4" descr="데이터베이스 시스템 아이콘 - ico,png,icns,무료 아이콘 다운로드">
              <a:extLst>
                <a:ext uri="{FF2B5EF4-FFF2-40B4-BE49-F238E27FC236}">
                  <a16:creationId xmlns:a16="http://schemas.microsoft.com/office/drawing/2014/main" id="{88B777EF-BB74-3D8B-8E40-F80A171C3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11" y="1888400"/>
              <a:ext cx="746039" cy="49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175A84C-2DD9-3D8A-D293-A63A8B415D88}"/>
                </a:ext>
              </a:extLst>
            </p:cNvPr>
            <p:cNvSpPr/>
            <p:nvPr/>
          </p:nvSpPr>
          <p:spPr>
            <a:xfrm>
              <a:off x="292721" y="2042968"/>
              <a:ext cx="68800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LOCAL DB</a:t>
              </a:r>
              <a:endParaRPr lang="ko-KR" altLang="en-US" b="1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C85F511-1872-9522-7FAE-0BF4F9988158}"/>
              </a:ext>
            </a:extLst>
          </p:cNvPr>
          <p:cNvSpPr/>
          <p:nvPr/>
        </p:nvSpPr>
        <p:spPr>
          <a:xfrm>
            <a:off x="1472211" y="2846976"/>
            <a:ext cx="102303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err="1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질의문</a:t>
            </a:r>
            <a:r>
              <a:rPr lang="ko-KR" altLang="en-US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INSERT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6403341-DA49-39E6-9394-099BDA34776D}"/>
              </a:ext>
            </a:extLst>
          </p:cNvPr>
          <p:cNvCxnSpPr>
            <a:cxnSpLocks/>
          </p:cNvCxnSpPr>
          <p:nvPr/>
        </p:nvCxnSpPr>
        <p:spPr>
          <a:xfrm flipH="1">
            <a:off x="1068026" y="3278964"/>
            <a:ext cx="23653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38D32A4-78F7-0C2F-D325-8A92CB0EFBDE}"/>
              </a:ext>
            </a:extLst>
          </p:cNvPr>
          <p:cNvGrpSpPr/>
          <p:nvPr/>
        </p:nvGrpSpPr>
        <p:grpSpPr>
          <a:xfrm>
            <a:off x="940569" y="3362531"/>
            <a:ext cx="417860" cy="573965"/>
            <a:chOff x="673778" y="3274614"/>
            <a:chExt cx="417860" cy="57396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9F2FBD-7150-8671-0A65-A774696417D1}"/>
                </a:ext>
              </a:extLst>
            </p:cNvPr>
            <p:cNvSpPr txBox="1"/>
            <p:nvPr/>
          </p:nvSpPr>
          <p:spPr>
            <a:xfrm>
              <a:off x="673778" y="3648524"/>
              <a:ext cx="40267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Local</a:t>
              </a:r>
              <a:endParaRPr lang="ko-KR" altLang="en-US" sz="700" b="1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25294C80-74A6-7AFC-6F02-EFCEC71EF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054" y="3274614"/>
              <a:ext cx="382584" cy="382584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B5BD1E5-D863-D0B0-BBF8-4A09E5EF3E74}"/>
              </a:ext>
            </a:extLst>
          </p:cNvPr>
          <p:cNvSpPr/>
          <p:nvPr/>
        </p:nvSpPr>
        <p:spPr>
          <a:xfrm>
            <a:off x="1401430" y="3324750"/>
            <a:ext cx="205697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&lt;GET_SOURCE_HR_DEPT&gt;</a:t>
            </a:r>
          </a:p>
          <a:p>
            <a:r>
              <a:rPr lang="en-US" altLang="ko-KR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&lt;GET_SOURCE_HR_GRADE&gt;</a:t>
            </a:r>
          </a:p>
          <a:p>
            <a:r>
              <a:rPr lang="en-US" altLang="ko-KR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&lt;GET_SOURCE_HR_POSITION&gt;</a:t>
            </a:r>
            <a:endParaRPr lang="en-US" altLang="ko-KR" sz="1050" dirty="0">
              <a:solidFill>
                <a:srgbClr val="D25252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&lt;GET_SOURCE_HR_USER&gt;</a:t>
            </a:r>
            <a:endParaRPr lang="en-US" altLang="ko-KR" sz="1050" dirty="0">
              <a:solidFill>
                <a:srgbClr val="D25252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8013E8-D57C-D727-E7D3-97D5605219A5}"/>
              </a:ext>
            </a:extLst>
          </p:cNvPr>
          <p:cNvSpPr txBox="1"/>
          <p:nvPr/>
        </p:nvSpPr>
        <p:spPr>
          <a:xfrm>
            <a:off x="1945945" y="4078448"/>
            <a:ext cx="67021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질의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(Select)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91A8FC7-9BEF-2DC8-BA68-1100B94BF152}"/>
              </a:ext>
            </a:extLst>
          </p:cNvPr>
          <p:cNvGrpSpPr/>
          <p:nvPr/>
        </p:nvGrpSpPr>
        <p:grpSpPr>
          <a:xfrm>
            <a:off x="940569" y="2621432"/>
            <a:ext cx="417860" cy="573965"/>
            <a:chOff x="673778" y="3274614"/>
            <a:chExt cx="417860" cy="57396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4A714C-840D-7E8C-638A-3EEF021E681A}"/>
                </a:ext>
              </a:extLst>
            </p:cNvPr>
            <p:cNvSpPr txBox="1"/>
            <p:nvPr/>
          </p:nvSpPr>
          <p:spPr>
            <a:xfrm>
              <a:off x="673778" y="3648524"/>
              <a:ext cx="40267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Local</a:t>
              </a:r>
              <a:endParaRPr lang="ko-KR" altLang="en-US" sz="700" b="1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27F836F-2F0F-13A6-D04A-FDCB0EAC7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054" y="3274614"/>
              <a:ext cx="382584" cy="382584"/>
            </a:xfrm>
            <a:prstGeom prst="rect">
              <a:avLst/>
            </a:prstGeom>
            <a:solidFill>
              <a:schemeClr val="bg1"/>
            </a:solidFill>
          </p:spPr>
        </p:pic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1307992-F984-0601-05A6-D45DF1B1B31A}"/>
              </a:ext>
            </a:extLst>
          </p:cNvPr>
          <p:cNvCxnSpPr>
            <a:cxnSpLocks/>
          </p:cNvCxnSpPr>
          <p:nvPr/>
        </p:nvCxnSpPr>
        <p:spPr>
          <a:xfrm flipH="1">
            <a:off x="1050096" y="3195397"/>
            <a:ext cx="23653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8B1375F-9595-1B24-2178-A07D08B6DB94}"/>
              </a:ext>
            </a:extLst>
          </p:cNvPr>
          <p:cNvGrpSpPr/>
          <p:nvPr/>
        </p:nvGrpSpPr>
        <p:grpSpPr>
          <a:xfrm>
            <a:off x="8849729" y="2245446"/>
            <a:ext cx="746039" cy="493255"/>
            <a:chOff x="20287" y="3044185"/>
            <a:chExt cx="746039" cy="493255"/>
          </a:xfrm>
        </p:grpSpPr>
        <p:pic>
          <p:nvPicPr>
            <p:cNvPr id="64" name="Picture 4" descr="데이터베이스 시스템 아이콘 - ico,png,icns,무료 아이콘 다운로드">
              <a:extLst>
                <a:ext uri="{FF2B5EF4-FFF2-40B4-BE49-F238E27FC236}">
                  <a16:creationId xmlns:a16="http://schemas.microsoft.com/office/drawing/2014/main" id="{716D1422-1455-5B9C-AC27-F08417F41A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7" y="3044185"/>
              <a:ext cx="746039" cy="49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37CB478-C45D-E14B-8B8F-A9E058729E2C}"/>
                </a:ext>
              </a:extLst>
            </p:cNvPr>
            <p:cNvSpPr/>
            <p:nvPr/>
          </p:nvSpPr>
          <p:spPr>
            <a:xfrm>
              <a:off x="52197" y="3198753"/>
              <a:ext cx="68800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LOCAL DB</a:t>
              </a:r>
              <a:endParaRPr lang="ko-KR" altLang="en-US" b="1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B33FE75-817D-D7FC-C566-64C18FCAA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025852"/>
              </p:ext>
            </p:extLst>
          </p:nvPr>
        </p:nvGraphicFramePr>
        <p:xfrm>
          <a:off x="8692253" y="2899279"/>
          <a:ext cx="1060992" cy="975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</a:rPr>
                        <a:t>U_SITE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</a:rPr>
                        <a:t>U_TENANT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</a:rPr>
                        <a:t>U_DEPT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</a:rPr>
                        <a:t>U_GRADE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</a:rPr>
                        <a:t>U_POSITION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355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</a:rPr>
                        <a:t>U_USER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</a:rPr>
                        <a:t>U_MEMBER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B8D409C-708E-F55E-CA4E-98DB05143E06}"/>
              </a:ext>
            </a:extLst>
          </p:cNvPr>
          <p:cNvSpPr txBox="1"/>
          <p:nvPr/>
        </p:nvSpPr>
        <p:spPr>
          <a:xfrm>
            <a:off x="6145364" y="2830833"/>
            <a:ext cx="712301" cy="1384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테이블 동기화</a:t>
            </a:r>
            <a:endParaRPr lang="en-US" altLang="ko-KR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AFB60D-13F1-DB7F-5A67-8AE09733EA4C}"/>
              </a:ext>
            </a:extLst>
          </p:cNvPr>
          <p:cNvSpPr txBox="1"/>
          <p:nvPr/>
        </p:nvSpPr>
        <p:spPr>
          <a:xfrm>
            <a:off x="8679360" y="2738701"/>
            <a:ext cx="641770" cy="1384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9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ESP_CORE</a:t>
            </a:r>
            <a:endParaRPr lang="ko-KR" altLang="en-US" sz="9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86F6762F-648D-38B0-9021-C2E4D52FA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236965"/>
              </p:ext>
            </p:extLst>
          </p:nvPr>
        </p:nvGraphicFramePr>
        <p:xfrm>
          <a:off x="8695156" y="4065720"/>
          <a:ext cx="1060991" cy="278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</a:rPr>
                        <a:t>U_USER_SERVICE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C4B79EB9-737B-8AC7-EB87-618D5BC86F89}"/>
              </a:ext>
            </a:extLst>
          </p:cNvPr>
          <p:cNvSpPr txBox="1"/>
          <p:nvPr/>
        </p:nvSpPr>
        <p:spPr>
          <a:xfrm>
            <a:off x="8682566" y="3905810"/>
            <a:ext cx="492691" cy="1384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9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ESP_UC</a:t>
            </a:r>
            <a:endParaRPr lang="ko-KR" altLang="en-US" sz="9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4B104B4-FF1C-258F-D798-6D1E5F8D18F4}"/>
              </a:ext>
            </a:extLst>
          </p:cNvPr>
          <p:cNvCxnSpPr>
            <a:cxnSpLocks/>
          </p:cNvCxnSpPr>
          <p:nvPr/>
        </p:nvCxnSpPr>
        <p:spPr>
          <a:xfrm flipH="1">
            <a:off x="4403350" y="2990884"/>
            <a:ext cx="41729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표 120">
            <a:extLst>
              <a:ext uri="{FF2B5EF4-FFF2-40B4-BE49-F238E27FC236}">
                <a16:creationId xmlns:a16="http://schemas.microsoft.com/office/drawing/2014/main" id="{F05F9B55-369C-B292-CD5F-5859F5DB5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496839"/>
              </p:ext>
            </p:extLst>
          </p:nvPr>
        </p:nvGraphicFramePr>
        <p:xfrm>
          <a:off x="4382002" y="3121769"/>
          <a:ext cx="424204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907">
                  <a:extLst>
                    <a:ext uri="{9D8B030D-6E8A-4147-A177-3AD203B41FA5}">
                      <a16:colId xmlns:a16="http://schemas.microsoft.com/office/drawing/2014/main" val="1614443049"/>
                    </a:ext>
                  </a:extLst>
                </a:gridCol>
                <a:gridCol w="2071139">
                  <a:extLst>
                    <a:ext uri="{9D8B030D-6E8A-4147-A177-3AD203B41FA5}">
                      <a16:colId xmlns:a16="http://schemas.microsoft.com/office/drawing/2014/main" val="2076423326"/>
                    </a:ext>
                  </a:extLst>
                </a:gridCol>
              </a:tblGrid>
              <a:tr h="117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processDB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(List&lt;?&gt; obj, 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RESTMessage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msg)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6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를 통한 인사 동기화 시작 함수</a:t>
                      </a:r>
                    </a:p>
                  </a:txBody>
                  <a:tcPr marL="36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857624"/>
                  </a:ext>
                </a:extLst>
              </a:tr>
              <a:tr h="117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createAndInsertDB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2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테이블을 생성하고 데이터를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6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254845"/>
                  </a:ext>
                </a:extLst>
              </a:tr>
              <a:tr h="117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updateDBSiteAndTenantAndDept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2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SITE, TENANT, DEPT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테이블 처리</a:t>
                      </a:r>
                    </a:p>
                  </a:txBody>
                  <a:tcPr marL="36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758017"/>
                  </a:ext>
                </a:extLst>
              </a:tr>
              <a:tr h="117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updateDBGrade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2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GRADE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처리</a:t>
                      </a:r>
                    </a:p>
                  </a:txBody>
                  <a:tcPr marL="36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855484"/>
                  </a:ext>
                </a:extLst>
              </a:tr>
              <a:tr h="117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updateDBPosition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2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POSITION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처리</a:t>
                      </a:r>
                    </a:p>
                  </a:txBody>
                  <a:tcPr marL="36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0950"/>
                  </a:ext>
                </a:extLst>
              </a:tr>
              <a:tr h="117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updateDBUserAndMember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2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USER,MEMBER,USER_SERVICE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테이블 처리</a:t>
                      </a:r>
                    </a:p>
                  </a:txBody>
                  <a:tcPr marL="36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226917"/>
                  </a:ext>
                </a:extLst>
              </a:tr>
              <a:tr h="117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endQuery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2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추가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질의문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처리</a:t>
                      </a:r>
                    </a:p>
                  </a:txBody>
                  <a:tcPr marL="3600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606919"/>
                  </a:ext>
                </a:extLst>
              </a:tr>
            </a:tbl>
          </a:graphicData>
        </a:graphic>
      </p:graphicFrame>
      <p:sp>
        <p:nvSpPr>
          <p:cNvPr id="73" name="직사각형 72">
            <a:extLst>
              <a:ext uri="{FF2B5EF4-FFF2-40B4-BE49-F238E27FC236}">
                <a16:creationId xmlns:a16="http://schemas.microsoft.com/office/drawing/2014/main" id="{0655FDE4-4267-CB90-D171-769CF7EAC44E}"/>
              </a:ext>
            </a:extLst>
          </p:cNvPr>
          <p:cNvSpPr/>
          <p:nvPr/>
        </p:nvSpPr>
        <p:spPr>
          <a:xfrm>
            <a:off x="4069768" y="1052087"/>
            <a:ext cx="1633598" cy="425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RDBWorker</a:t>
            </a:r>
            <a:endParaRPr lang="ko-KR" altLang="en-US" sz="10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E7B6865A-B307-2E9D-7FB6-C187C0E64A24}"/>
              </a:ext>
            </a:extLst>
          </p:cNvPr>
          <p:cNvGrpSpPr/>
          <p:nvPr/>
        </p:nvGrpSpPr>
        <p:grpSpPr>
          <a:xfrm>
            <a:off x="8357971" y="958469"/>
            <a:ext cx="769763" cy="493255"/>
            <a:chOff x="4572" y="3044185"/>
            <a:chExt cx="769763" cy="493255"/>
          </a:xfrm>
        </p:grpSpPr>
        <p:pic>
          <p:nvPicPr>
            <p:cNvPr id="75" name="Picture 4" descr="데이터베이스 시스템 아이콘 - ico,png,icns,무료 아이콘 다운로드">
              <a:extLst>
                <a:ext uri="{FF2B5EF4-FFF2-40B4-BE49-F238E27FC236}">
                  <a16:creationId xmlns:a16="http://schemas.microsoft.com/office/drawing/2014/main" id="{54CB0601-D034-B414-2112-EC395BDE9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7" y="3044185"/>
              <a:ext cx="746039" cy="49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D52661B-2C8C-88E3-64A0-B500D3D75CD2}"/>
                </a:ext>
              </a:extLst>
            </p:cNvPr>
            <p:cNvSpPr/>
            <p:nvPr/>
          </p:nvSpPr>
          <p:spPr>
            <a:xfrm>
              <a:off x="4572" y="3198753"/>
              <a:ext cx="76976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REMOTE DB</a:t>
              </a:r>
              <a:endParaRPr lang="ko-KR" altLang="en-US" b="1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6D03B3D-4DD4-6F6C-DFCF-56DC8978259A}"/>
              </a:ext>
            </a:extLst>
          </p:cNvPr>
          <p:cNvGrpSpPr/>
          <p:nvPr/>
        </p:nvGrpSpPr>
        <p:grpSpPr>
          <a:xfrm>
            <a:off x="7979479" y="1001725"/>
            <a:ext cx="518091" cy="573965"/>
            <a:chOff x="1314861" y="3274614"/>
            <a:chExt cx="518091" cy="57396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2E7E278-E802-942B-D34E-5464B690DAF6}"/>
                </a:ext>
              </a:extLst>
            </p:cNvPr>
            <p:cNvSpPr txBox="1"/>
            <p:nvPr/>
          </p:nvSpPr>
          <p:spPr>
            <a:xfrm>
              <a:off x="1314861" y="3648524"/>
              <a:ext cx="51809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Remote</a:t>
              </a:r>
              <a:endParaRPr lang="ko-KR" altLang="en-US" sz="700" b="1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A96572F8-9E12-08E3-DA90-8E44FCB14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2997" y="3274614"/>
              <a:ext cx="382584" cy="382584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6002AC9-2F74-BD73-1B70-E1CEEBF96485}"/>
              </a:ext>
            </a:extLst>
          </p:cNvPr>
          <p:cNvGrpSpPr/>
          <p:nvPr/>
        </p:nvGrpSpPr>
        <p:grpSpPr>
          <a:xfrm flipH="1">
            <a:off x="5742637" y="1183044"/>
            <a:ext cx="2408187" cy="203887"/>
            <a:chOff x="601900" y="2083243"/>
            <a:chExt cx="2275920" cy="203887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E6FA13D9-76CA-7162-D8D4-7BFD977649B2}"/>
                </a:ext>
              </a:extLst>
            </p:cNvPr>
            <p:cNvCxnSpPr/>
            <p:nvPr/>
          </p:nvCxnSpPr>
          <p:spPr>
            <a:xfrm>
              <a:off x="601900" y="2083243"/>
              <a:ext cx="22759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A18E1140-0D88-32BD-959A-4B7EA00A217C}"/>
                </a:ext>
              </a:extLst>
            </p:cNvPr>
            <p:cNvCxnSpPr/>
            <p:nvPr/>
          </p:nvCxnSpPr>
          <p:spPr>
            <a:xfrm>
              <a:off x="601900" y="2283903"/>
              <a:ext cx="22759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7C3F378E-99E3-E299-A2EF-FD82FC47C649}"/>
                </a:ext>
              </a:extLst>
            </p:cNvPr>
            <p:cNvCxnSpPr/>
            <p:nvPr/>
          </p:nvCxnSpPr>
          <p:spPr>
            <a:xfrm>
              <a:off x="601900" y="2090684"/>
              <a:ext cx="0" cy="1964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F7C6CB0-C689-AA60-EE2C-277EC301017C}"/>
              </a:ext>
            </a:extLst>
          </p:cNvPr>
          <p:cNvSpPr/>
          <p:nvPr/>
        </p:nvSpPr>
        <p:spPr>
          <a:xfrm>
            <a:off x="6385185" y="1017638"/>
            <a:ext cx="1296830" cy="138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900" b="1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&lt;GET_SOURCE_[</a:t>
            </a:r>
            <a:r>
              <a:rPr lang="ko-KR" altLang="en-US" sz="900" b="1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사이트명</a:t>
            </a:r>
            <a:r>
              <a:rPr lang="en-US" altLang="ko-KR" sz="900" b="1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</a:t>
            </a:r>
            <a:endParaRPr lang="ko-KR" altLang="en-US" sz="900" b="1" dirty="0">
              <a:solidFill>
                <a:schemeClr val="accent6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2452FB03-DBFA-E849-E6E7-1C1D04FE4187}"/>
              </a:ext>
            </a:extLst>
          </p:cNvPr>
          <p:cNvCxnSpPr>
            <a:cxnSpLocks/>
            <a:stCxn id="73" idx="2"/>
          </p:cNvCxnSpPr>
          <p:nvPr/>
        </p:nvCxnSpPr>
        <p:spPr>
          <a:xfrm rot="5400000">
            <a:off x="3743452" y="1445818"/>
            <a:ext cx="1111674" cy="117455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91648EE-D88E-98A4-DF9C-ED789CC6E413}"/>
              </a:ext>
            </a:extLst>
          </p:cNvPr>
          <p:cNvSpPr/>
          <p:nvPr/>
        </p:nvSpPr>
        <p:spPr>
          <a:xfrm>
            <a:off x="3469905" y="1913309"/>
            <a:ext cx="1093039" cy="1804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36000" tIns="36000" rIns="0" bIns="36000">
            <a:spAutoFit/>
          </a:bodyPr>
          <a:lstStyle/>
          <a:p>
            <a:pPr algn="ctr"/>
            <a:r>
              <a:rPr lang="en-US" altLang="ko-KR" sz="7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</a:t>
            </a:r>
            <a:r>
              <a:rPr lang="ko-KR" altLang="en-US" sz="7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사이트</a:t>
            </a:r>
            <a:r>
              <a:rPr lang="en-US" altLang="ko-KR" sz="7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</a:t>
            </a:r>
            <a:r>
              <a:rPr lang="ko-KR" altLang="en-US" sz="7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질의결과</a:t>
            </a:r>
            <a:r>
              <a:rPr lang="en-US" altLang="ko-KR" sz="7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700" dirty="0">
                <a:solidFill>
                  <a:srgbClr val="D197D9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List</a:t>
            </a:r>
            <a:endParaRPr lang="ko-KR" altLang="en-US" sz="7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4DECBBB-266F-C8FC-7191-1AC9501AFBEB}"/>
              </a:ext>
            </a:extLst>
          </p:cNvPr>
          <p:cNvSpPr/>
          <p:nvPr/>
        </p:nvSpPr>
        <p:spPr>
          <a:xfrm>
            <a:off x="3276378" y="2209616"/>
            <a:ext cx="148009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 err="1">
                <a:solidFill>
                  <a:srgbClr val="D25252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ListWrapper</a:t>
            </a:r>
            <a:r>
              <a:rPr lang="en-US" altLang="ko-KR" sz="900" dirty="0">
                <a:solidFill>
                  <a:srgbClr val="D8D8D8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&lt;</a:t>
            </a:r>
            <a:r>
              <a:rPr lang="en-US" altLang="ko-KR" sz="900" dirty="0">
                <a:solidFill>
                  <a:srgbClr val="BFA4A4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Object</a:t>
            </a:r>
            <a:r>
              <a:rPr lang="en-US" altLang="ko-KR" sz="900" dirty="0">
                <a:solidFill>
                  <a:srgbClr val="D8D8D8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&gt; </a:t>
            </a:r>
            <a:endParaRPr lang="ko-KR" altLang="en-US" sz="500" b="1" dirty="0">
              <a:solidFill>
                <a:srgbClr val="D25252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D656724-1642-01CC-4F96-561E6E1356A6}"/>
              </a:ext>
            </a:extLst>
          </p:cNvPr>
          <p:cNvSpPr/>
          <p:nvPr/>
        </p:nvSpPr>
        <p:spPr>
          <a:xfrm>
            <a:off x="1472211" y="2683360"/>
            <a:ext cx="172996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테이블 자동 생성</a:t>
            </a:r>
            <a:r>
              <a:rPr lang="en-US" altLang="ko-KR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050" b="1" dirty="0" err="1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질의문없음</a:t>
            </a:r>
            <a:r>
              <a:rPr lang="en-US" altLang="ko-KR" sz="1050" b="1" dirty="0">
                <a:solidFill>
                  <a:srgbClr val="00B0F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52FB807D-8106-F715-13B5-DCFDD98A3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57824"/>
              </p:ext>
            </p:extLst>
          </p:nvPr>
        </p:nvGraphicFramePr>
        <p:xfrm>
          <a:off x="225155" y="3239353"/>
          <a:ext cx="746039" cy="30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HR_[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사이트명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A,B,C…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47888" marR="47888" marT="23944" marB="239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4586EAF-3308-C43E-1AB8-DF869DF2E0D8}"/>
              </a:ext>
            </a:extLst>
          </p:cNvPr>
          <p:cNvSpPr/>
          <p:nvPr/>
        </p:nvSpPr>
        <p:spPr>
          <a:xfrm>
            <a:off x="65890" y="706869"/>
            <a:ext cx="9784521" cy="3811343"/>
          </a:xfrm>
          <a:prstGeom prst="roundRect">
            <a:avLst>
              <a:gd name="adj" fmla="val 3901"/>
            </a:avLst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917883D-4B5B-AD24-5EFD-D8CE3CA3C3A0}"/>
              </a:ext>
            </a:extLst>
          </p:cNvPr>
          <p:cNvSpPr txBox="1"/>
          <p:nvPr/>
        </p:nvSpPr>
        <p:spPr>
          <a:xfrm>
            <a:off x="58117" y="4751978"/>
            <a:ext cx="9792294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r>
              <a:rPr lang="en-US" altLang="ko-KR" dirty="0"/>
              <a:t>DB</a:t>
            </a:r>
            <a:r>
              <a:rPr lang="ko-KR" altLang="en-US" dirty="0"/>
              <a:t> 배치</a:t>
            </a:r>
            <a:r>
              <a:rPr lang="en-US" altLang="ko-KR" dirty="0"/>
              <a:t>(</a:t>
            </a:r>
            <a:r>
              <a:rPr lang="ko-KR" altLang="en-US" dirty="0"/>
              <a:t>단수 질의</a:t>
            </a:r>
            <a:r>
              <a:rPr lang="en-US" altLang="ko-KR" dirty="0"/>
              <a:t>)</a:t>
            </a:r>
          </a:p>
          <a:p>
            <a:r>
              <a:rPr lang="en-US" altLang="ko-KR" b="0" dirty="0"/>
              <a:t>1. </a:t>
            </a:r>
            <a:r>
              <a:rPr lang="ko-KR" altLang="en-US" b="0" dirty="0"/>
              <a:t>특정 시간에 되면</a:t>
            </a:r>
            <a:r>
              <a:rPr lang="en-US" altLang="ko-KR" b="0" dirty="0"/>
              <a:t>, </a:t>
            </a:r>
            <a:r>
              <a:rPr lang="ko-KR" altLang="en-US" b="0" dirty="0"/>
              <a:t>하나의 테이블별 질의를 통해 결과 리스트를 </a:t>
            </a:r>
            <a:r>
              <a:rPr lang="en-US" altLang="ko-KR" b="0" dirty="0" err="1"/>
              <a:t>LDBWorker</a:t>
            </a:r>
            <a:r>
              <a:rPr lang="ko-KR" altLang="en-US" b="0" dirty="0"/>
              <a:t>로 전달</a:t>
            </a:r>
            <a:endParaRPr lang="en-US" altLang="ko-KR" b="0" dirty="0"/>
          </a:p>
          <a:p>
            <a:r>
              <a:rPr lang="en-US" altLang="ko-KR" b="0" dirty="0"/>
              <a:t>2. </a:t>
            </a:r>
            <a:r>
              <a:rPr lang="en-US" altLang="ko-KR" b="0" dirty="0" err="1"/>
              <a:t>LDBWorker</a:t>
            </a:r>
            <a:r>
              <a:rPr lang="ko-KR" altLang="en-US" b="0" dirty="0"/>
              <a:t>에서는 결과 리스트를 이용해 테이블을 생성하고 </a:t>
            </a:r>
            <a:r>
              <a:rPr lang="en-US" altLang="ko-KR" b="0" dirty="0"/>
              <a:t>Insert </a:t>
            </a:r>
            <a:r>
              <a:rPr lang="ko-KR" altLang="en-US" b="0" dirty="0"/>
              <a:t>시킴</a:t>
            </a:r>
            <a:endParaRPr lang="en-US" altLang="ko-KR" b="0" dirty="0"/>
          </a:p>
          <a:p>
            <a:r>
              <a:rPr lang="en-US" altLang="ko-KR" b="0" dirty="0"/>
              <a:t>3. Insert</a:t>
            </a:r>
            <a:r>
              <a:rPr lang="ko-KR" altLang="en-US" b="0" dirty="0"/>
              <a:t>된 데이터를 읽어서</a:t>
            </a:r>
            <a:r>
              <a:rPr lang="en-US" altLang="ko-KR" b="0" dirty="0"/>
              <a:t>(GET_SOURCE_HR_XXXX)</a:t>
            </a:r>
            <a:r>
              <a:rPr lang="ko-KR" altLang="en-US" b="0" dirty="0"/>
              <a:t>서 분석 시작</a:t>
            </a:r>
            <a:endParaRPr lang="en-US" altLang="ko-KR" b="0" dirty="0"/>
          </a:p>
          <a:p>
            <a:r>
              <a:rPr lang="en-US" altLang="ko-KR" b="0" dirty="0"/>
              <a:t>4. </a:t>
            </a:r>
            <a:r>
              <a:rPr lang="ko-KR" altLang="en-US" b="0" dirty="0"/>
              <a:t>사이트</a:t>
            </a:r>
            <a:r>
              <a:rPr lang="en-US" altLang="ko-KR" b="0" dirty="0"/>
              <a:t>,</a:t>
            </a:r>
            <a:r>
              <a:rPr lang="ko-KR" altLang="en-US" b="0" dirty="0" err="1"/>
              <a:t>테넌트</a:t>
            </a:r>
            <a:r>
              <a:rPr lang="en-US" altLang="ko-KR" b="0" dirty="0"/>
              <a:t>,</a:t>
            </a:r>
            <a:r>
              <a:rPr lang="ko-KR" altLang="en-US" b="0" dirty="0"/>
              <a:t>부서 생성 </a:t>
            </a:r>
            <a:r>
              <a:rPr lang="en-US" altLang="ko-KR" b="0" dirty="0">
                <a:sym typeface="Wingdings" panose="05000000000000000000" pitchFamily="2" charset="2"/>
              </a:rPr>
              <a:t> </a:t>
            </a:r>
            <a:r>
              <a:rPr lang="ko-KR" altLang="en-US" b="0" dirty="0">
                <a:sym typeface="Wingdings" panose="05000000000000000000" pitchFamily="2" charset="2"/>
              </a:rPr>
              <a:t>직위 </a:t>
            </a:r>
            <a:r>
              <a:rPr lang="en-US" altLang="ko-KR" b="0" dirty="0">
                <a:sym typeface="Wingdings" panose="05000000000000000000" pitchFamily="2" charset="2"/>
              </a:rPr>
              <a:t> </a:t>
            </a:r>
            <a:r>
              <a:rPr lang="ko-KR" altLang="en-US" b="0" dirty="0">
                <a:sym typeface="Wingdings" panose="05000000000000000000" pitchFamily="2" charset="2"/>
              </a:rPr>
              <a:t>직책 </a:t>
            </a:r>
            <a:r>
              <a:rPr lang="en-US" altLang="ko-KR" b="0" dirty="0">
                <a:sym typeface="Wingdings" panose="05000000000000000000" pitchFamily="2" charset="2"/>
              </a:rPr>
              <a:t> </a:t>
            </a:r>
            <a:r>
              <a:rPr lang="ko-KR" altLang="en-US" b="0" dirty="0">
                <a:sym typeface="Wingdings" panose="05000000000000000000" pitchFamily="2" charset="2"/>
              </a:rPr>
              <a:t>사용자</a:t>
            </a:r>
            <a:r>
              <a:rPr lang="en-US" altLang="ko-KR" b="0" dirty="0">
                <a:sym typeface="Wingdings" panose="05000000000000000000" pitchFamily="2" charset="2"/>
              </a:rPr>
              <a:t>/MEMBER </a:t>
            </a:r>
            <a:r>
              <a:rPr lang="ko-KR" altLang="en-US" b="0" dirty="0">
                <a:sym typeface="Wingdings" panose="05000000000000000000" pitchFamily="2" charset="2"/>
              </a:rPr>
              <a:t>생성 </a:t>
            </a:r>
            <a:r>
              <a:rPr lang="en-US" altLang="ko-KR" b="0" dirty="0">
                <a:sym typeface="Wingdings" panose="05000000000000000000" pitchFamily="2" charset="2"/>
              </a:rPr>
              <a:t> </a:t>
            </a:r>
            <a:r>
              <a:rPr lang="ko-KR" altLang="en-US" b="0" dirty="0" err="1">
                <a:sym typeface="Wingdings" panose="05000000000000000000" pitchFamily="2" charset="2"/>
              </a:rPr>
              <a:t>그외</a:t>
            </a:r>
            <a:r>
              <a:rPr lang="ko-KR" altLang="en-US" b="0" dirty="0">
                <a:sym typeface="Wingdings" panose="05000000000000000000" pitchFamily="2" charset="2"/>
              </a:rPr>
              <a:t> 추가 질의 처리</a:t>
            </a:r>
            <a:endParaRPr lang="en-US" altLang="ko-KR" b="0" dirty="0">
              <a:sym typeface="Wingdings" panose="05000000000000000000" pitchFamily="2" charset="2"/>
            </a:endParaRPr>
          </a:p>
          <a:p>
            <a:endParaRPr lang="en-US" altLang="ko-KR" b="0" dirty="0">
              <a:sym typeface="Wingdings" panose="05000000000000000000" pitchFamily="2" charset="2"/>
            </a:endParaRPr>
          </a:p>
          <a:p>
            <a:r>
              <a:rPr lang="en-US" altLang="ko-KR" b="0" dirty="0"/>
              <a:t>[</a:t>
            </a:r>
            <a:r>
              <a:rPr lang="ko-KR" altLang="en-US" b="0" dirty="0"/>
              <a:t>주의</a:t>
            </a:r>
            <a:r>
              <a:rPr lang="en-US" altLang="ko-KR" b="0" dirty="0"/>
              <a:t>] </a:t>
            </a:r>
            <a:r>
              <a:rPr lang="ko-KR" altLang="en-US" b="0" dirty="0"/>
              <a:t>부서처리시에는 부서명 트리</a:t>
            </a:r>
            <a:r>
              <a:rPr lang="en-US" altLang="ko-KR" b="0" dirty="0"/>
              <a:t>(NAME_TREE)</a:t>
            </a:r>
            <a:r>
              <a:rPr lang="ko-KR" altLang="en-US" b="0" dirty="0"/>
              <a:t>를 </a:t>
            </a:r>
            <a:r>
              <a:rPr lang="ko-KR" altLang="en-US" b="0" dirty="0" err="1"/>
              <a:t>파싱해가면서</a:t>
            </a:r>
            <a:r>
              <a:rPr lang="ko-KR" altLang="en-US" b="0" dirty="0"/>
              <a:t> 처리 </a:t>
            </a:r>
          </a:p>
        </p:txBody>
      </p:sp>
    </p:spTree>
    <p:extLst>
      <p:ext uri="{BB962C8B-B14F-4D97-AF65-F5344CB8AC3E}">
        <p14:creationId xmlns:p14="http://schemas.microsoft.com/office/powerpoint/2010/main" val="4112318819"/>
      </p:ext>
    </p:extLst>
  </p:cSld>
  <p:clrMapOvr>
    <a:masterClrMapping/>
  </p:clrMapOvr>
</p:sld>
</file>

<file path=ppt/theme/theme1.xml><?xml version="1.0" encoding="utf-8"?>
<a:theme xmlns:a="http://schemas.openxmlformats.org/drawingml/2006/main" name="1_로그인 첫페이지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첫장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70313</TotalTime>
  <Words>3594</Words>
  <Application>Microsoft Office PowerPoint</Application>
  <PresentationFormat>A4 용지(210x297mm)</PresentationFormat>
  <Paragraphs>599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Arial Unicode MS</vt:lpstr>
      <vt:lpstr>JetBrains Mono</vt:lpstr>
      <vt:lpstr>KB금융 본문체 Medium</vt:lpstr>
      <vt:lpstr>KoPub돋움체 Bold</vt:lpstr>
      <vt:lpstr>KoPub돋움체 Light</vt:lpstr>
      <vt:lpstr>맑은 고딕</vt:lpstr>
      <vt:lpstr>Arial</vt:lpstr>
      <vt:lpstr>Consolas</vt:lpstr>
      <vt:lpstr>Courier New</vt:lpstr>
      <vt:lpstr>1_로그인 첫페이지</vt:lpstr>
      <vt:lpstr>첫장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찬영</dc:creator>
  <cp:lastModifiedBy>기혁 권</cp:lastModifiedBy>
  <cp:revision>2100</cp:revision>
  <cp:lastPrinted>2025-04-12T12:56:44Z</cp:lastPrinted>
  <dcterms:created xsi:type="dcterms:W3CDTF">2021-03-08T00:08:30Z</dcterms:created>
  <dcterms:modified xsi:type="dcterms:W3CDTF">2025-06-19T05:00:24Z</dcterms:modified>
</cp:coreProperties>
</file>