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5" r:id="rId10"/>
    <p:sldId id="266" r:id="rId11"/>
    <p:sldId id="268" r:id="rId12"/>
    <p:sldId id="269" r:id="rId13"/>
    <p:sldId id="281" r:id="rId14"/>
    <p:sldId id="271" r:id="rId15"/>
    <p:sldId id="280" r:id="rId16"/>
    <p:sldId id="273" r:id="rId17"/>
    <p:sldId id="272" r:id="rId18"/>
    <p:sldId id="274" r:id="rId19"/>
    <p:sldId id="275" r:id="rId20"/>
    <p:sldId id="277" r:id="rId21"/>
    <p:sldId id="278" r:id="rId22"/>
    <p:sldId id="279" r:id="rId23"/>
    <p:sldId id="282" r:id="rId24"/>
    <p:sldId id="287" r:id="rId25"/>
    <p:sldId id="283" r:id="rId26"/>
    <p:sldId id="288" r:id="rId27"/>
    <p:sldId id="289" r:id="rId28"/>
    <p:sldId id="291" r:id="rId29"/>
    <p:sldId id="292" r:id="rId30"/>
    <p:sldId id="293" r:id="rId31"/>
    <p:sldId id="286" r:id="rId32"/>
    <p:sldId id="294" r:id="rId33"/>
    <p:sldId id="295" r:id="rId34"/>
    <p:sldId id="297" r:id="rId35"/>
    <p:sldId id="298" r:id="rId36"/>
    <p:sldId id="299" r:id="rId37"/>
    <p:sldId id="300" r:id="rId38"/>
    <p:sldId id="301" r:id="rId39"/>
    <p:sldId id="263" r:id="rId40"/>
    <p:sldId id="264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65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188" autoAdjust="0"/>
    <p:restoredTop sz="94000" autoAdjust="0"/>
  </p:normalViewPr>
  <p:slideViewPr>
    <p:cSldViewPr>
      <p:cViewPr varScale="1">
        <p:scale>
          <a:sx n="67" d="100"/>
          <a:sy n="67" d="100"/>
        </p:scale>
        <p:origin x="-6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9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4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37230-975E-4BF5-BF63-7587A9210E33}" type="datetimeFigureOut">
              <a:rPr lang="zh-CN" altLang="en-US" smtClean="0"/>
              <a:pPr/>
              <a:t>2008/11/23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A611-02E8-43C3-A27D-11E022304A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A611-02E8-43C3-A27D-11E022304AB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5F70794-6698-4123-AC37-D5C01B83102B}" type="datetimeFigureOut">
              <a:rPr lang="zh-CN" altLang="en-US" smtClean="0"/>
              <a:pPr/>
              <a:t>2008/11/23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4AF4667-C92A-4255-9837-415AD4CA1CD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F70794-6698-4123-AC37-D5C01B83102B}" type="datetimeFigureOut">
              <a:rPr lang="zh-CN" altLang="en-US" smtClean="0"/>
              <a:pPr/>
              <a:t>2008/11/23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AF4667-C92A-4255-9837-415AD4CA1C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F70794-6698-4123-AC37-D5C01B83102B}" type="datetimeFigureOut">
              <a:rPr lang="zh-CN" altLang="en-US" smtClean="0"/>
              <a:pPr/>
              <a:t>2008/11/23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AF4667-C92A-4255-9837-415AD4CA1C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F70794-6698-4123-AC37-D5C01B83102B}" type="datetimeFigureOut">
              <a:rPr lang="zh-CN" altLang="en-US" smtClean="0"/>
              <a:pPr/>
              <a:t>2008/11/23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AF4667-C92A-4255-9837-415AD4CA1C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5F70794-6698-4123-AC37-D5C01B83102B}" type="datetimeFigureOut">
              <a:rPr lang="zh-CN" altLang="en-US" smtClean="0"/>
              <a:pPr/>
              <a:t>2008/11/23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4AF4667-C92A-4255-9837-415AD4CA1CD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F70794-6698-4123-AC37-D5C01B83102B}" type="datetimeFigureOut">
              <a:rPr lang="zh-CN" altLang="en-US" smtClean="0"/>
              <a:pPr/>
              <a:t>2008/11/23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4AF4667-C92A-4255-9837-415AD4CA1CD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F70794-6698-4123-AC37-D5C01B83102B}" type="datetimeFigureOut">
              <a:rPr lang="zh-CN" altLang="en-US" smtClean="0"/>
              <a:pPr/>
              <a:t>2008/11/23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4AF4667-C92A-4255-9837-415AD4CA1C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F70794-6698-4123-AC37-D5C01B83102B}" type="datetimeFigureOut">
              <a:rPr lang="zh-CN" altLang="en-US" smtClean="0"/>
              <a:pPr/>
              <a:t>2008/11/23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AF4667-C92A-4255-9837-415AD4CA1CD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F70794-6698-4123-AC37-D5C01B83102B}" type="datetimeFigureOut">
              <a:rPr lang="zh-CN" altLang="en-US" smtClean="0"/>
              <a:pPr/>
              <a:t>2008/11/23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AF4667-C92A-4255-9837-415AD4CA1C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5F70794-6698-4123-AC37-D5C01B83102B}" type="datetimeFigureOut">
              <a:rPr lang="zh-CN" altLang="en-US" smtClean="0"/>
              <a:pPr/>
              <a:t>2008/11/23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4AF4667-C92A-4255-9837-415AD4CA1CD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5F70794-6698-4123-AC37-D5C01B83102B}" type="datetimeFigureOut">
              <a:rPr lang="zh-CN" altLang="en-US" smtClean="0"/>
              <a:pPr/>
              <a:t>2008/11/23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4AF4667-C92A-4255-9837-415AD4CA1CD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5F70794-6698-4123-AC37-D5C01B83102B}" type="datetimeFigureOut">
              <a:rPr lang="zh-CN" altLang="en-US" smtClean="0"/>
              <a:pPr/>
              <a:t>2008/11/23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4AF4667-C92A-4255-9837-415AD4CA1CD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24" y="1000108"/>
            <a:ext cx="8143932" cy="1143008"/>
          </a:xfrm>
        </p:spPr>
        <p:txBody>
          <a:bodyPr>
            <a:noAutofit/>
          </a:bodyPr>
          <a:lstStyle/>
          <a:p>
            <a:pPr algn="ctr"/>
            <a:r>
              <a:rPr lang="en-US" sz="3200" i="1" dirty="0" smtClean="0"/>
              <a:t>On  spatial-temporal characters </a:t>
            </a:r>
            <a:br>
              <a:rPr lang="en-US" sz="3200" i="1" dirty="0" smtClean="0"/>
            </a:br>
            <a:r>
              <a:rPr lang="en-US" sz="3200" i="1" dirty="0" smtClean="0"/>
              <a:t>of </a:t>
            </a:r>
            <a:br>
              <a:rPr lang="en-US" sz="3200" i="1" dirty="0" smtClean="0"/>
            </a:br>
            <a:r>
              <a:rPr lang="en-US" sz="3200" i="1" dirty="0" smtClean="0"/>
              <a:t>Computation</a:t>
            </a:r>
            <a:endParaRPr lang="zh-CN" altLang="en-US" sz="3200" i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12" y="4357694"/>
            <a:ext cx="2477418" cy="895344"/>
          </a:xfrm>
        </p:spPr>
        <p:txBody>
          <a:bodyPr/>
          <a:lstStyle/>
          <a:p>
            <a:r>
              <a:rPr lang="en-US" altLang="zh-CN" dirty="0" smtClean="0"/>
              <a:t>Ian. King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What’s Monad all about?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20" y="1500174"/>
            <a:ext cx="8643966" cy="492635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Let aliens  worry about mathematical theory.</a:t>
            </a:r>
          </a:p>
          <a:p>
            <a:r>
              <a:rPr lang="en-US" altLang="zh-CN" dirty="0" smtClean="0"/>
              <a:t>Case Study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Unix pipe-line is Monad</a:t>
            </a:r>
          </a:p>
          <a:p>
            <a:pPr lvl="2"/>
            <a:r>
              <a:rPr lang="en-US" dirty="0" smtClean="0"/>
              <a:t>cat </a:t>
            </a:r>
            <a:r>
              <a:rPr lang="en-US" dirty="0" err="1" smtClean="0"/>
              <a:t>sample.txt|grep</a:t>
            </a:r>
            <a:r>
              <a:rPr lang="en-US" dirty="0" smtClean="0"/>
              <a:t> "High"|</a:t>
            </a:r>
            <a:r>
              <a:rPr lang="en-US" dirty="0" err="1" smtClean="0"/>
              <a:t>wc</a:t>
            </a:r>
            <a:r>
              <a:rPr lang="en-US" dirty="0" smtClean="0"/>
              <a:t> –l .cat 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The difference between assignment and monad.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Advantage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/>
              <a:t>Data flow controls everything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/>
              <a:t>Message passing while data flowing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Compatibility of  time uncertainty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Spatial </a:t>
            </a:r>
            <a:r>
              <a:rPr lang="en-US" dirty="0" err="1" smtClean="0"/>
              <a:t>composability</a:t>
            </a:r>
            <a:endParaRPr lang="en-US" dirty="0" smtClean="0"/>
          </a:p>
          <a:p>
            <a:pPr lvl="3">
              <a:buFont typeface="Arial" pitchFamily="34" charset="0"/>
              <a:buChar char="•"/>
            </a:pPr>
            <a:r>
              <a:rPr lang="en-US" b="1" dirty="0" smtClean="0"/>
              <a:t>Topology homeomorphism</a:t>
            </a:r>
          </a:p>
          <a:p>
            <a:pPr lvl="3">
              <a:buFont typeface="Arial" pitchFamily="34" charset="0"/>
              <a:buChar char="•"/>
            </a:pPr>
            <a:endParaRPr lang="en-US" dirty="0" smtClean="0"/>
          </a:p>
          <a:p>
            <a:pPr lvl="3">
              <a:buFont typeface="Arial" pitchFamily="34" charset="0"/>
              <a:buChar char="•"/>
            </a:pPr>
            <a:endParaRPr lang="en-US" dirty="0" smtClean="0"/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Disadvantage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/>
              <a:t> Inflexible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/>
              <a:t>Expensive, if  communication facility is much more cheaper than computation unit</a:t>
            </a:r>
          </a:p>
          <a:p>
            <a:pPr lvl="2"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pSp>
        <p:nvGrpSpPr>
          <p:cNvPr id="62" name="组合 61"/>
          <p:cNvGrpSpPr/>
          <p:nvPr/>
        </p:nvGrpSpPr>
        <p:grpSpPr>
          <a:xfrm>
            <a:off x="6143636" y="1928802"/>
            <a:ext cx="2571768" cy="1012274"/>
            <a:chOff x="5857884" y="2357430"/>
            <a:chExt cx="2571768" cy="1012274"/>
          </a:xfrm>
        </p:grpSpPr>
        <p:sp>
          <p:nvSpPr>
            <p:cNvPr id="4" name="TextBox 3"/>
            <p:cNvSpPr txBox="1"/>
            <p:nvPr/>
          </p:nvSpPr>
          <p:spPr>
            <a:xfrm>
              <a:off x="5857884" y="3000372"/>
              <a:ext cx="5715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cat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86578" y="3000372"/>
              <a:ext cx="7143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grep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58148" y="3000372"/>
              <a:ext cx="5715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wc</a:t>
              </a:r>
              <a:endParaRPr lang="zh-CN" altLang="en-US" dirty="0"/>
            </a:p>
          </p:txBody>
        </p:sp>
        <p:sp>
          <p:nvSpPr>
            <p:cNvPr id="7" name="流程图: 文档 6"/>
            <p:cNvSpPr/>
            <p:nvPr/>
          </p:nvSpPr>
          <p:spPr>
            <a:xfrm>
              <a:off x="5857884" y="2357430"/>
              <a:ext cx="571504" cy="357190"/>
            </a:xfrm>
            <a:prstGeom prst="flowChartDocumen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txt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>
              <a:stCxn id="7" idx="2"/>
              <a:endCxn id="4" idx="0"/>
            </p:cNvCxnSpPr>
            <p:nvPr/>
          </p:nvCxnSpPr>
          <p:spPr>
            <a:xfrm rot="5400000">
              <a:off x="5988953" y="2845689"/>
              <a:ext cx="30936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4" idx="3"/>
              <a:endCxn id="5" idx="1"/>
            </p:cNvCxnSpPr>
            <p:nvPr/>
          </p:nvCxnSpPr>
          <p:spPr>
            <a:xfrm>
              <a:off x="6429388" y="3185038"/>
              <a:ext cx="35719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3"/>
              <a:endCxn id="6" idx="1"/>
            </p:cNvCxnSpPr>
            <p:nvPr/>
          </p:nvCxnSpPr>
          <p:spPr>
            <a:xfrm>
              <a:off x="7500958" y="3185038"/>
              <a:ext cx="35719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357818" y="3357562"/>
            <a:ext cx="3143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f= f  (</a:t>
            </a:r>
            <a:r>
              <a:rPr lang="en-US" altLang="zh-CN" dirty="0" err="1" smtClean="0"/>
              <a:t>readint</a:t>
            </a:r>
            <a:r>
              <a:rPr lang="en-US" altLang="zh-CN" dirty="0" smtClean="0"/>
              <a:t>())</a:t>
            </a:r>
          </a:p>
          <a:p>
            <a:r>
              <a:rPr lang="en-US" altLang="zh-CN" dirty="0" smtClean="0"/>
              <a:t>Add f= \x-&gt;f(</a:t>
            </a:r>
            <a:r>
              <a:rPr lang="en-US" altLang="zh-CN" dirty="0" err="1" smtClean="0"/>
              <a:t>x+3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Write x=  </a:t>
            </a:r>
            <a:r>
              <a:rPr lang="en-US" altLang="zh-CN" dirty="0" err="1" smtClean="0"/>
              <a:t>writeint</a:t>
            </a:r>
            <a:r>
              <a:rPr lang="en-US" altLang="zh-CN" dirty="0" smtClean="0"/>
              <a:t>  (x)</a:t>
            </a:r>
          </a:p>
          <a:p>
            <a:r>
              <a:rPr lang="en-US" altLang="zh-CN" dirty="0" smtClean="0"/>
              <a:t>Read $ Add $ Write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28794" y="3357562"/>
            <a:ext cx="314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X=</a:t>
            </a:r>
            <a:r>
              <a:rPr lang="en-US" altLang="zh-CN" dirty="0" err="1" smtClean="0"/>
              <a:t>readint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Y=</a:t>
            </a:r>
            <a:r>
              <a:rPr lang="en-US" altLang="zh-CN" dirty="0" err="1" smtClean="0"/>
              <a:t>X+3</a:t>
            </a:r>
            <a:endParaRPr lang="en-US" altLang="zh-CN" dirty="0" smtClean="0"/>
          </a:p>
          <a:p>
            <a:r>
              <a:rPr lang="en-US" altLang="zh-CN" dirty="0" err="1" smtClean="0"/>
              <a:t>writeint</a:t>
            </a:r>
            <a:r>
              <a:rPr lang="en-US" altLang="zh-CN" dirty="0" smtClean="0"/>
              <a:t> Y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1142976" y="3357562"/>
            <a:ext cx="3786214" cy="1643074"/>
            <a:chOff x="642910" y="4857760"/>
            <a:chExt cx="3786214" cy="1643074"/>
          </a:xfrm>
        </p:grpSpPr>
        <p:sp>
          <p:nvSpPr>
            <p:cNvPr id="23" name="TextBox 22"/>
            <p:cNvSpPr txBox="1"/>
            <p:nvPr/>
          </p:nvSpPr>
          <p:spPr>
            <a:xfrm>
              <a:off x="642910" y="5131370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(mem )X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1714480" y="4857760"/>
              <a:ext cx="157163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control unit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71670" y="514351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=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14612" y="5131370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Readint() (IO)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2910" y="5488560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(mem )Y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71670" y="555999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=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14612" y="5488560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X+3 (ALU)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2910" y="5929330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(IO)  Print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14612" y="5929330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 (Mem)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10800000">
              <a:off x="2357422" y="5357826"/>
              <a:ext cx="42862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rot="10800000">
              <a:off x="1643042" y="5357826"/>
              <a:ext cx="35719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rot="10800000">
              <a:off x="2357422" y="5713428"/>
              <a:ext cx="42862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rot="10800000">
              <a:off x="1643042" y="5713428"/>
              <a:ext cx="35719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rot="10800000">
              <a:off x="1785918" y="6143644"/>
              <a:ext cx="100013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rot="5400000">
              <a:off x="1500960" y="5857098"/>
              <a:ext cx="1285884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5643570" y="3286124"/>
            <a:ext cx="1643074" cy="1440902"/>
            <a:chOff x="5500694" y="5000636"/>
            <a:chExt cx="1643074" cy="1440902"/>
          </a:xfrm>
        </p:grpSpPr>
        <p:sp>
          <p:nvSpPr>
            <p:cNvPr id="54" name="TextBox 53"/>
            <p:cNvSpPr txBox="1"/>
            <p:nvPr/>
          </p:nvSpPr>
          <p:spPr>
            <a:xfrm>
              <a:off x="5500694" y="5000636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Read (Input)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00694" y="5500702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Add (ALU)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00694" y="607220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Write(output)</a:t>
              </a:r>
            </a:p>
          </p:txBody>
        </p:sp>
        <p:cxnSp>
          <p:nvCxnSpPr>
            <p:cNvPr id="57" name="直接箭头连接符 56"/>
            <p:cNvCxnSpPr/>
            <p:nvPr/>
          </p:nvCxnSpPr>
          <p:spPr>
            <a:xfrm rot="5400000">
              <a:off x="5679289" y="5464983"/>
              <a:ext cx="35719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5400000">
              <a:off x="5680083" y="5964255"/>
              <a:ext cx="35719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uiExpand="1"/>
      <p:bldP spid="21" grpId="1" uiExpand="1"/>
      <p:bldP spid="22" grpId="0" uiExpand="1"/>
      <p:bldP spid="22" grpId="1" uiExpan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Temporal  Vs  Spatial</a:t>
            </a:r>
            <a:endParaRPr lang="zh-CN" altLang="en-US" sz="3200" dirty="0"/>
          </a:p>
        </p:txBody>
      </p:sp>
      <p:graphicFrame>
        <p:nvGraphicFramePr>
          <p:cNvPr id="5" name="内容占位符 4"/>
          <p:cNvGraphicFramePr>
            <a:graphicFrameLocks noChangeAspect="1"/>
          </p:cNvGraphicFramePr>
          <p:nvPr>
            <p:ph sz="half" idx="2"/>
          </p:nvPr>
        </p:nvGraphicFramePr>
        <p:xfrm>
          <a:off x="357159" y="1500174"/>
          <a:ext cx="1928826" cy="408662"/>
        </p:xfrm>
        <a:graphic>
          <a:graphicData uri="http://schemas.openxmlformats.org/presentationml/2006/ole">
            <p:oleObj spid="_x0000_s25602" name="公式" r:id="rId3" imgW="1079280" imgH="228600" progId="Equation.3">
              <p:embed/>
            </p:oleObj>
          </a:graphicData>
        </a:graphic>
      </p:graphicFrame>
      <p:grpSp>
        <p:nvGrpSpPr>
          <p:cNvPr id="88" name="组合 87"/>
          <p:cNvGrpSpPr/>
          <p:nvPr/>
        </p:nvGrpSpPr>
        <p:grpSpPr>
          <a:xfrm>
            <a:off x="500034" y="1857364"/>
            <a:ext cx="2786082" cy="3000396"/>
            <a:chOff x="500034" y="1857364"/>
            <a:chExt cx="3049992" cy="3155414"/>
          </a:xfrm>
        </p:grpSpPr>
        <p:sp>
          <p:nvSpPr>
            <p:cNvPr id="6" name="流程图: 联系 5"/>
            <p:cNvSpPr/>
            <p:nvPr/>
          </p:nvSpPr>
          <p:spPr>
            <a:xfrm>
              <a:off x="1214414" y="2285992"/>
              <a:ext cx="357190" cy="35719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1214414" y="3071810"/>
              <a:ext cx="357190" cy="35719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2214546" y="2285992"/>
              <a:ext cx="347666" cy="35719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" name="直接箭头连接符 17"/>
            <p:cNvCxnSpPr>
              <a:stCxn id="6" idx="4"/>
              <a:endCxn id="7" idx="0"/>
            </p:cNvCxnSpPr>
            <p:nvPr/>
          </p:nvCxnSpPr>
          <p:spPr>
            <a:xfrm rot="5400000">
              <a:off x="1178695" y="2857496"/>
              <a:ext cx="42862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4"/>
            </p:cNvCxnSpPr>
            <p:nvPr/>
          </p:nvCxnSpPr>
          <p:spPr>
            <a:xfrm rot="16200000" flipH="1">
              <a:off x="1393009" y="3428999"/>
              <a:ext cx="392909" cy="3929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2214546" y="3000369"/>
              <a:ext cx="785818" cy="525612"/>
              <a:chOff x="3857620" y="4143380"/>
              <a:chExt cx="1357322" cy="763637"/>
            </a:xfrm>
          </p:grpSpPr>
          <p:sp>
            <p:nvSpPr>
              <p:cNvPr id="25" name="流程图: 手动操作 24"/>
              <p:cNvSpPr/>
              <p:nvPr/>
            </p:nvSpPr>
            <p:spPr>
              <a:xfrm>
                <a:off x="3857620" y="4286256"/>
                <a:ext cx="1357322" cy="571504"/>
              </a:xfrm>
              <a:prstGeom prst="flowChartManualOperat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等腰三角形 25"/>
              <p:cNvSpPr/>
              <p:nvPr/>
            </p:nvSpPr>
            <p:spPr>
              <a:xfrm rot="10800000">
                <a:off x="4357686" y="4286256"/>
                <a:ext cx="357190" cy="28575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 rot="10800000">
                <a:off x="4286248" y="4143380"/>
                <a:ext cx="500066" cy="357190"/>
              </a:xfrm>
              <a:prstGeom prst="triangle">
                <a:avLst/>
              </a:prstGeom>
              <a:solidFill>
                <a:srgbClr val="626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227799" y="4370432"/>
                <a:ext cx="584776" cy="5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+</a:t>
                </a:r>
                <a:endParaRPr lang="zh-CN" altLang="en-US" dirty="0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643042" y="3786191"/>
              <a:ext cx="785818" cy="491709"/>
              <a:chOff x="3857620" y="4143380"/>
              <a:chExt cx="1357322" cy="714380"/>
            </a:xfrm>
          </p:grpSpPr>
          <p:sp>
            <p:nvSpPr>
              <p:cNvPr id="30" name="流程图: 手动操作 29"/>
              <p:cNvSpPr/>
              <p:nvPr/>
            </p:nvSpPr>
            <p:spPr>
              <a:xfrm>
                <a:off x="3857620" y="4286256"/>
                <a:ext cx="1357322" cy="571504"/>
              </a:xfrm>
              <a:prstGeom prst="flowChartManualOperat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10800000">
                <a:off x="4357686" y="4286256"/>
                <a:ext cx="357190" cy="28575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 rot="10800000">
                <a:off x="4286248" y="4143380"/>
                <a:ext cx="500066" cy="357190"/>
              </a:xfrm>
              <a:prstGeom prst="triangle">
                <a:avLst/>
              </a:prstGeom>
              <a:solidFill>
                <a:srgbClr val="626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188157" y="4307422"/>
                <a:ext cx="584776" cy="5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+</a:t>
                </a:r>
                <a:endParaRPr lang="zh-CN" altLang="en-US" dirty="0"/>
              </a:p>
            </p:txBody>
          </p:sp>
        </p:grpSp>
        <p:cxnSp>
          <p:nvCxnSpPr>
            <p:cNvPr id="38" name="直接箭头连接符 37"/>
            <p:cNvCxnSpPr/>
            <p:nvPr/>
          </p:nvCxnSpPr>
          <p:spPr>
            <a:xfrm rot="5400000">
              <a:off x="2143902" y="2856702"/>
              <a:ext cx="42862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8" idx="2"/>
            </p:cNvCxnSpPr>
            <p:nvPr/>
          </p:nvCxnSpPr>
          <p:spPr>
            <a:xfrm rot="5400000">
              <a:off x="2334906" y="3548502"/>
              <a:ext cx="285751" cy="2407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00034" y="2273850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X</a:t>
              </a:r>
              <a:endParaRPr lang="zh-CN" altLang="en-US" i="1" dirty="0"/>
            </a:p>
          </p:txBody>
        </p:sp>
        <p:sp>
          <p:nvSpPr>
            <p:cNvPr id="48" name="乘号 47"/>
            <p:cNvSpPr/>
            <p:nvPr/>
          </p:nvSpPr>
          <p:spPr>
            <a:xfrm>
              <a:off x="1214414" y="2285992"/>
              <a:ext cx="357190" cy="357190"/>
            </a:xfrm>
            <a:prstGeom prst="mathMultiply">
              <a:avLst>
                <a:gd name="adj1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乘号 48"/>
            <p:cNvSpPr/>
            <p:nvPr/>
          </p:nvSpPr>
          <p:spPr>
            <a:xfrm>
              <a:off x="2214546" y="2285992"/>
              <a:ext cx="357190" cy="357190"/>
            </a:xfrm>
            <a:prstGeom prst="mathMultiply">
              <a:avLst>
                <a:gd name="adj1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乘号 49"/>
            <p:cNvSpPr/>
            <p:nvPr/>
          </p:nvSpPr>
          <p:spPr>
            <a:xfrm>
              <a:off x="1214414" y="3071810"/>
              <a:ext cx="357190" cy="357190"/>
            </a:xfrm>
            <a:prstGeom prst="mathMultiply">
              <a:avLst>
                <a:gd name="adj1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箭头连接符 50"/>
            <p:cNvCxnSpPr>
              <a:stCxn id="47" idx="3"/>
              <a:endCxn id="6" idx="2"/>
            </p:cNvCxnSpPr>
            <p:nvPr/>
          </p:nvCxnSpPr>
          <p:spPr>
            <a:xfrm>
              <a:off x="835382" y="2458516"/>
              <a:ext cx="379032" cy="60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71472" y="305966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A</a:t>
              </a:r>
              <a:endParaRPr lang="zh-CN" altLang="en-US" i="1" dirty="0"/>
            </a:p>
          </p:txBody>
        </p:sp>
        <p:cxnSp>
          <p:nvCxnSpPr>
            <p:cNvPr id="55" name="直接箭头连接符 54"/>
            <p:cNvCxnSpPr>
              <a:stCxn id="54" idx="3"/>
              <a:endCxn id="7" idx="2"/>
            </p:cNvCxnSpPr>
            <p:nvPr/>
          </p:nvCxnSpPr>
          <p:spPr>
            <a:xfrm>
              <a:off x="906820" y="3244334"/>
              <a:ext cx="307594" cy="60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形状 57"/>
            <p:cNvCxnSpPr>
              <a:endCxn id="10" idx="0"/>
            </p:cNvCxnSpPr>
            <p:nvPr/>
          </p:nvCxnSpPr>
          <p:spPr>
            <a:xfrm flipV="1">
              <a:off x="1000100" y="2285992"/>
              <a:ext cx="1388279" cy="142876"/>
            </a:xfrm>
            <a:prstGeom prst="bentConnector4">
              <a:avLst>
                <a:gd name="adj1" fmla="val 103"/>
                <a:gd name="adj2" fmla="val 259999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rot="5400000">
              <a:off x="1250133" y="2178835"/>
              <a:ext cx="21431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857488" y="18573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B</a:t>
              </a:r>
              <a:endParaRPr lang="zh-CN" altLang="en-US" i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14678" y="2357430"/>
              <a:ext cx="335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C</a:t>
              </a:r>
              <a:endParaRPr lang="zh-CN" altLang="en-US" i="1" dirty="0"/>
            </a:p>
          </p:txBody>
        </p:sp>
        <p:cxnSp>
          <p:nvCxnSpPr>
            <p:cNvPr id="81" name="形状 80"/>
            <p:cNvCxnSpPr>
              <a:stCxn id="70" idx="2"/>
              <a:endCxn id="10" idx="6"/>
            </p:cNvCxnSpPr>
            <p:nvPr/>
          </p:nvCxnSpPr>
          <p:spPr>
            <a:xfrm rot="5400000">
              <a:off x="2662343" y="2126565"/>
              <a:ext cx="237891" cy="43815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形状 84"/>
            <p:cNvCxnSpPr>
              <a:stCxn id="76" idx="1"/>
            </p:cNvCxnSpPr>
            <p:nvPr/>
          </p:nvCxnSpPr>
          <p:spPr>
            <a:xfrm rot="10800000" flipV="1">
              <a:off x="2857488" y="2542096"/>
              <a:ext cx="357190" cy="52971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rot="5400000">
              <a:off x="1786712" y="4499776"/>
              <a:ext cx="42862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857356" y="464344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Y</a:t>
              </a:r>
              <a:endParaRPr lang="zh-CN" altLang="en-US" i="1" dirty="0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715008" y="2071678"/>
            <a:ext cx="1214446" cy="2492032"/>
            <a:chOff x="5715008" y="1714488"/>
            <a:chExt cx="1285884" cy="2931341"/>
          </a:xfrm>
        </p:grpSpPr>
        <p:grpSp>
          <p:nvGrpSpPr>
            <p:cNvPr id="90" name="组合 89"/>
            <p:cNvGrpSpPr/>
            <p:nvPr/>
          </p:nvGrpSpPr>
          <p:grpSpPr>
            <a:xfrm>
              <a:off x="5715008" y="4071940"/>
              <a:ext cx="1285884" cy="573889"/>
              <a:chOff x="3857620" y="4143380"/>
              <a:chExt cx="1357322" cy="714377"/>
            </a:xfrm>
          </p:grpSpPr>
          <p:sp>
            <p:nvSpPr>
              <p:cNvPr id="91" name="流程图: 手动操作 90"/>
              <p:cNvSpPr/>
              <p:nvPr/>
            </p:nvSpPr>
            <p:spPr>
              <a:xfrm>
                <a:off x="3857620" y="4286254"/>
                <a:ext cx="1357322" cy="571503"/>
              </a:xfrm>
              <a:prstGeom prst="flowChartManualOperat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等腰三角形 91"/>
              <p:cNvSpPr/>
              <p:nvPr/>
            </p:nvSpPr>
            <p:spPr>
              <a:xfrm rot="10800000">
                <a:off x="4357686" y="4286256"/>
                <a:ext cx="357190" cy="28575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等腰三角形 92"/>
              <p:cNvSpPr/>
              <p:nvPr/>
            </p:nvSpPr>
            <p:spPr>
              <a:xfrm rot="10800000">
                <a:off x="4286248" y="4143380"/>
                <a:ext cx="500066" cy="357190"/>
              </a:xfrm>
              <a:prstGeom prst="triangle">
                <a:avLst/>
              </a:prstGeom>
              <a:solidFill>
                <a:srgbClr val="626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214810" y="4395972"/>
                <a:ext cx="634854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ALU</a:t>
                </a:r>
                <a:endParaRPr lang="zh-CN" altLang="en-US" dirty="0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5857884" y="2143116"/>
              <a:ext cx="928694" cy="1785950"/>
              <a:chOff x="4500562" y="3571876"/>
              <a:chExt cx="1143008" cy="1785950"/>
            </a:xfrm>
            <a:noFill/>
          </p:grpSpPr>
          <p:sp>
            <p:nvSpPr>
              <p:cNvPr id="96" name="矩形 95"/>
              <p:cNvSpPr/>
              <p:nvPr/>
            </p:nvSpPr>
            <p:spPr>
              <a:xfrm>
                <a:off x="4500562" y="3571876"/>
                <a:ext cx="1143008" cy="3571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R1</a:t>
                </a:r>
                <a:endParaRPr lang="zh-CN" altLang="en-US" dirty="0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4500562" y="3929066"/>
                <a:ext cx="1143008" cy="3571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R2</a:t>
                </a:r>
                <a:endParaRPr lang="zh-CN" altLang="en-US" dirty="0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4500562" y="4286256"/>
                <a:ext cx="1143008" cy="3571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4500562" y="4643446"/>
                <a:ext cx="1143008" cy="3571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</a:t>
                </a:r>
                <a:endParaRPr lang="zh-CN" altLang="en-US" dirty="0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4500562" y="5000636"/>
                <a:ext cx="1143008" cy="3571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</a:t>
                </a:r>
                <a:endParaRPr lang="zh-CN" altLang="en-US" dirty="0"/>
              </a:p>
            </p:txBody>
          </p:sp>
        </p:grpSp>
        <p:sp>
          <p:nvSpPr>
            <p:cNvPr id="101" name="流程图: 手动操作 100"/>
            <p:cNvSpPr/>
            <p:nvPr/>
          </p:nvSpPr>
          <p:spPr>
            <a:xfrm>
              <a:off x="5857884" y="1714488"/>
              <a:ext cx="928694" cy="214314"/>
            </a:xfrm>
            <a:prstGeom prst="flowChartManualOpe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3" name="直接箭头连接符 102"/>
            <p:cNvCxnSpPr>
              <a:stCxn id="101" idx="2"/>
              <a:endCxn id="96" idx="0"/>
            </p:cNvCxnSpPr>
            <p:nvPr/>
          </p:nvCxnSpPr>
          <p:spPr>
            <a:xfrm rot="5400000">
              <a:off x="6215074" y="2035959"/>
              <a:ext cx="21431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形状 104"/>
            <p:cNvCxnSpPr>
              <a:stCxn id="94" idx="2"/>
              <a:endCxn id="101" idx="0"/>
            </p:cNvCxnSpPr>
            <p:nvPr/>
          </p:nvCxnSpPr>
          <p:spPr>
            <a:xfrm rot="5400000" flipH="1">
              <a:off x="4909640" y="3127079"/>
              <a:ext cx="2857070" cy="31889"/>
            </a:xfrm>
            <a:prstGeom prst="bentConnector5">
              <a:avLst>
                <a:gd name="adj1" fmla="val -9412"/>
                <a:gd name="adj2" fmla="val 2315194"/>
                <a:gd name="adj3" fmla="val 109412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5400000">
              <a:off x="5965835" y="4035429"/>
              <a:ext cx="21431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rot="5400000">
              <a:off x="6537339" y="4035429"/>
              <a:ext cx="21431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7215206" y="2428868"/>
            <a:ext cx="12522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R1</a:t>
            </a:r>
            <a:r>
              <a:rPr lang="en-US" altLang="zh-CN" dirty="0" smtClean="0"/>
              <a:t>=x</a:t>
            </a:r>
          </a:p>
          <a:p>
            <a:r>
              <a:rPr lang="en-US" altLang="zh-CN" dirty="0" err="1" smtClean="0"/>
              <a:t>R2</a:t>
            </a:r>
            <a:r>
              <a:rPr lang="en-US" altLang="zh-CN" dirty="0" smtClean="0"/>
              <a:t>=A*</a:t>
            </a:r>
            <a:r>
              <a:rPr lang="en-US" altLang="zh-CN" dirty="0" err="1" smtClean="0"/>
              <a:t>R1</a:t>
            </a:r>
            <a:endParaRPr lang="en-US" altLang="zh-CN" dirty="0" smtClean="0"/>
          </a:p>
          <a:p>
            <a:r>
              <a:rPr lang="en-US" altLang="zh-CN" dirty="0" err="1" smtClean="0"/>
              <a:t>R2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R2+B</a:t>
            </a:r>
            <a:endParaRPr lang="en-US" altLang="zh-CN" dirty="0" smtClean="0"/>
          </a:p>
          <a:p>
            <a:r>
              <a:rPr lang="en-US" altLang="zh-CN" dirty="0" err="1" smtClean="0"/>
              <a:t>R2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R2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R1</a:t>
            </a:r>
            <a:endParaRPr lang="en-US" altLang="zh-CN" dirty="0" smtClean="0"/>
          </a:p>
          <a:p>
            <a:r>
              <a:rPr lang="en-US" altLang="zh-CN" dirty="0" smtClean="0"/>
              <a:t>Y=</a:t>
            </a:r>
            <a:r>
              <a:rPr lang="en-US" altLang="zh-CN" dirty="0" err="1" smtClean="0"/>
              <a:t>R2+C</a:t>
            </a:r>
            <a:endParaRPr lang="zh-CN" altLang="en-US" dirty="0"/>
          </a:p>
        </p:txBody>
      </p:sp>
      <p:cxnSp>
        <p:nvCxnSpPr>
          <p:cNvPr id="114" name="直接箭头连接符 113"/>
          <p:cNvCxnSpPr/>
          <p:nvPr/>
        </p:nvCxnSpPr>
        <p:spPr>
          <a:xfrm rot="5400000">
            <a:off x="6399659" y="1958531"/>
            <a:ext cx="203785" cy="14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内容占位符 2"/>
          <p:cNvSpPr>
            <a:spLocks noGrp="1"/>
          </p:cNvSpPr>
          <p:nvPr>
            <p:ph sz="half" idx="1"/>
          </p:nvPr>
        </p:nvSpPr>
        <p:spPr>
          <a:xfrm>
            <a:off x="428596" y="4786322"/>
            <a:ext cx="4038600" cy="185738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ASIC</a:t>
            </a:r>
          </a:p>
          <a:p>
            <a:r>
              <a:rPr lang="en-US" altLang="zh-CN" sz="2400" dirty="0" smtClean="0"/>
              <a:t>Spatial Computation</a:t>
            </a:r>
            <a:endParaRPr lang="zh-CN" altLang="en-US" sz="2400" dirty="0" smtClean="0"/>
          </a:p>
          <a:p>
            <a:r>
              <a:rPr lang="en-US" altLang="zh-CN" sz="2400" dirty="0" smtClean="0"/>
              <a:t>Parallel</a:t>
            </a:r>
          </a:p>
          <a:p>
            <a:r>
              <a:rPr lang="en-US" altLang="zh-CN" sz="2400" dirty="0" smtClean="0"/>
              <a:t>Inflexible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3" name="内容占位符 2"/>
          <p:cNvSpPr txBox="1">
            <a:spLocks/>
          </p:cNvSpPr>
          <p:nvPr/>
        </p:nvSpPr>
        <p:spPr>
          <a:xfrm>
            <a:off x="4857752" y="4786322"/>
            <a:ext cx="4500594" cy="18573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Temporal Computation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Sequential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Flexible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10" y="1645920"/>
            <a:ext cx="8043890" cy="452628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Inheritance describes a sort of linear data flow among objects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“OO is really all about message passing between objects”----Alan Kay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Inheritance doesn`t involve concurrency and non-linear interaction.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Inheritance structure cannot be altered in runtime.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Is inflexibility incurable?</a:t>
            </a:r>
            <a:endParaRPr lang="en-US" altLang="zh-CN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OO is sequential linear DataFlow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2786058"/>
            <a:ext cx="4143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Class Window</a:t>
            </a:r>
          </a:p>
          <a:p>
            <a:r>
              <a:rPr lang="en-US" altLang="zh-CN" dirty="0" smtClean="0"/>
              <a:t>{abstract  draw()…..}</a:t>
            </a:r>
            <a:endParaRPr lang="zh-CN" altLang="en-US" dirty="0" smtClean="0"/>
          </a:p>
          <a:p>
            <a:r>
              <a:rPr lang="en-US" altLang="zh-CN" dirty="0" smtClean="0"/>
              <a:t>Class Button extends Window</a:t>
            </a:r>
            <a:br>
              <a:rPr lang="en-US" altLang="zh-CN" dirty="0" smtClean="0"/>
            </a:br>
            <a:r>
              <a:rPr lang="en-US" altLang="zh-CN" dirty="0" smtClean="0"/>
              <a:t>{abstract  draw()…..}</a:t>
            </a:r>
          </a:p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Image_Button</a:t>
            </a:r>
            <a:r>
              <a:rPr lang="en-US" altLang="zh-CN" dirty="0" smtClean="0"/>
              <a:t> extends Button</a:t>
            </a:r>
          </a:p>
          <a:p>
            <a:r>
              <a:rPr lang="en-US" altLang="zh-CN" dirty="0" smtClean="0"/>
              <a:t>{abstract  draw()…..} 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4357686" y="2773916"/>
            <a:ext cx="4429156" cy="1083712"/>
            <a:chOff x="4357686" y="2773916"/>
            <a:chExt cx="4429156" cy="1083712"/>
          </a:xfrm>
        </p:grpSpPr>
        <p:grpSp>
          <p:nvGrpSpPr>
            <p:cNvPr id="77" name="组合 76"/>
            <p:cNvGrpSpPr/>
            <p:nvPr/>
          </p:nvGrpSpPr>
          <p:grpSpPr>
            <a:xfrm>
              <a:off x="4357686" y="2773916"/>
              <a:ext cx="4429156" cy="1083712"/>
              <a:chOff x="4286248" y="2786058"/>
              <a:chExt cx="4429156" cy="108371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286248" y="3500438"/>
                <a:ext cx="114300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window</a:t>
                </a:r>
                <a:endParaRPr lang="zh-CN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715008" y="3500438"/>
                <a:ext cx="100013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Button</a:t>
                </a:r>
                <a:endParaRPr lang="zh-CN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00892" y="3500438"/>
                <a:ext cx="171451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/>
                  <a:t>Image_Button</a:t>
                </a:r>
                <a:endParaRPr lang="zh-CN" altLang="en-US" dirty="0"/>
              </a:p>
            </p:txBody>
          </p:sp>
          <p:sp>
            <p:nvSpPr>
              <p:cNvPr id="11" name="流程图: 文档 10"/>
              <p:cNvSpPr/>
              <p:nvPr/>
            </p:nvSpPr>
            <p:spPr>
              <a:xfrm>
                <a:off x="4429124" y="2786058"/>
                <a:ext cx="857256" cy="357190"/>
              </a:xfrm>
              <a:prstGeom prst="flowChartDocumen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Draw</a:t>
                </a:r>
                <a:endParaRPr lang="zh-CN" altLang="en-US" dirty="0"/>
              </a:p>
            </p:txBody>
          </p:sp>
          <p:cxnSp>
            <p:nvCxnSpPr>
              <p:cNvPr id="12" name="直接箭头连接符 11"/>
              <p:cNvCxnSpPr>
                <a:stCxn id="11" idx="2"/>
                <a:endCxn id="8" idx="0"/>
              </p:cNvCxnSpPr>
              <p:nvPr/>
            </p:nvCxnSpPr>
            <p:spPr>
              <a:xfrm rot="5400000">
                <a:off x="4667350" y="3310036"/>
                <a:ext cx="38080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8" idx="3"/>
                <a:endCxn id="9" idx="1"/>
              </p:cNvCxnSpPr>
              <p:nvPr/>
            </p:nvCxnSpPr>
            <p:spPr>
              <a:xfrm>
                <a:off x="5429256" y="3685104"/>
                <a:ext cx="285752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箭头连接符 13"/>
            <p:cNvCxnSpPr>
              <a:stCxn id="9" idx="3"/>
              <a:endCxn id="10" idx="1"/>
            </p:cNvCxnSpPr>
            <p:nvPr/>
          </p:nvCxnSpPr>
          <p:spPr>
            <a:xfrm>
              <a:off x="6786578" y="3672962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Don‘t tell me we can’t change!</a:t>
            </a:r>
            <a:br>
              <a:rPr lang="en-US" altLang="zh-CN" sz="3200" dirty="0" smtClean="0"/>
            </a:br>
            <a:r>
              <a:rPr lang="en-US" altLang="zh-CN" sz="3200" dirty="0" smtClean="0"/>
              <a:t>Yes we </a:t>
            </a:r>
            <a:r>
              <a:rPr lang="en-US" altLang="zh-CN" sz="3200" dirty="0" err="1" smtClean="0"/>
              <a:t>can.Yes</a:t>
            </a:r>
            <a:r>
              <a:rPr lang="en-US" altLang="zh-CN" sz="3200" dirty="0" smtClean="0"/>
              <a:t> we can change.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7158" y="1500174"/>
            <a:ext cx="8501090" cy="135732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Their complementary characters build up a new architecture——reconfigurable computation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3" name="组合 68"/>
          <p:cNvGrpSpPr/>
          <p:nvPr/>
        </p:nvGrpSpPr>
        <p:grpSpPr>
          <a:xfrm>
            <a:off x="1214414" y="4429132"/>
            <a:ext cx="6263100" cy="928694"/>
            <a:chOff x="1214414" y="4429132"/>
            <a:chExt cx="6263100" cy="928694"/>
          </a:xfrm>
        </p:grpSpPr>
        <p:grpSp>
          <p:nvGrpSpPr>
            <p:cNvPr id="7" name="组合 12"/>
            <p:cNvGrpSpPr/>
            <p:nvPr/>
          </p:nvGrpSpPr>
          <p:grpSpPr>
            <a:xfrm>
              <a:off x="1643042" y="4786322"/>
              <a:ext cx="857256" cy="571504"/>
              <a:chOff x="1643042" y="4786322"/>
              <a:chExt cx="857256" cy="571504"/>
            </a:xfrm>
          </p:grpSpPr>
          <p:sp>
            <p:nvSpPr>
              <p:cNvPr id="11" name="流程图: 手动操作 10"/>
              <p:cNvSpPr/>
              <p:nvPr/>
            </p:nvSpPr>
            <p:spPr>
              <a:xfrm>
                <a:off x="1643042" y="5072074"/>
                <a:ext cx="857256" cy="285752"/>
              </a:xfrm>
              <a:prstGeom prst="flowChartManualOperat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err="1" smtClean="0"/>
                  <a:t>ALU</a:t>
                </a:r>
                <a:endParaRPr lang="zh-CN" altLang="en-US" sz="12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643042" y="4786322"/>
                <a:ext cx="857256" cy="2857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mul</a:t>
                </a:r>
                <a:r>
                  <a:rPr lang="en-US" altLang="zh-CN" sz="1200" dirty="0" smtClean="0"/>
                  <a:t> in in</a:t>
                </a:r>
                <a:endParaRPr lang="zh-CN" altLang="en-US" sz="12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214414" y="4429132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grpSp>
          <p:nvGrpSpPr>
            <p:cNvPr id="8" name="组合 14"/>
            <p:cNvGrpSpPr/>
            <p:nvPr/>
          </p:nvGrpSpPr>
          <p:grpSpPr>
            <a:xfrm>
              <a:off x="2643174" y="4786322"/>
              <a:ext cx="857256" cy="571504"/>
              <a:chOff x="1643042" y="4786322"/>
              <a:chExt cx="857256" cy="571504"/>
            </a:xfrm>
          </p:grpSpPr>
          <p:sp>
            <p:nvSpPr>
              <p:cNvPr id="16" name="流程图: 手动操作 15"/>
              <p:cNvSpPr/>
              <p:nvPr/>
            </p:nvSpPr>
            <p:spPr>
              <a:xfrm>
                <a:off x="1643042" y="5072074"/>
                <a:ext cx="857256" cy="285752"/>
              </a:xfrm>
              <a:prstGeom prst="flowChartManualOperat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err="1" smtClean="0"/>
                  <a:t>ALU</a:t>
                </a:r>
                <a:endParaRPr lang="zh-CN" altLang="en-US" sz="1200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643042" y="4786322"/>
                <a:ext cx="857256" cy="2857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mul</a:t>
                </a:r>
                <a:r>
                  <a:rPr lang="en-US" altLang="zh-CN" sz="1200" dirty="0" smtClean="0"/>
                  <a:t> </a:t>
                </a:r>
                <a:r>
                  <a:rPr lang="en-US" altLang="zh-CN" sz="1200" dirty="0" err="1" smtClean="0"/>
                  <a:t>01A</a:t>
                </a:r>
                <a:endParaRPr lang="zh-CN" altLang="en-US" sz="1200" dirty="0"/>
              </a:p>
            </p:txBody>
          </p:sp>
        </p:grpSp>
        <p:grpSp>
          <p:nvGrpSpPr>
            <p:cNvPr id="9" name="组合 17"/>
            <p:cNvGrpSpPr/>
            <p:nvPr/>
          </p:nvGrpSpPr>
          <p:grpSpPr>
            <a:xfrm>
              <a:off x="3643306" y="4786322"/>
              <a:ext cx="857256" cy="571504"/>
              <a:chOff x="1643042" y="4786322"/>
              <a:chExt cx="857256" cy="571504"/>
            </a:xfrm>
          </p:grpSpPr>
          <p:sp>
            <p:nvSpPr>
              <p:cNvPr id="19" name="流程图: 手动操作 18"/>
              <p:cNvSpPr/>
              <p:nvPr/>
            </p:nvSpPr>
            <p:spPr>
              <a:xfrm>
                <a:off x="1643042" y="5072074"/>
                <a:ext cx="857256" cy="285752"/>
              </a:xfrm>
              <a:prstGeom prst="flowChartManualOperat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err="1" smtClean="0"/>
                  <a:t>ALU</a:t>
                </a:r>
                <a:endParaRPr lang="zh-CN" altLang="en-US" sz="1200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643042" y="4786322"/>
                <a:ext cx="857256" cy="2857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mul</a:t>
                </a:r>
                <a:r>
                  <a:rPr lang="en-US" altLang="zh-CN" sz="1200" dirty="0" smtClean="0"/>
                  <a:t> in</a:t>
                </a:r>
                <a:r>
                  <a:rPr lang="zh-CN" altLang="en-US" sz="1200" dirty="0" smtClean="0"/>
                  <a:t> </a:t>
                </a:r>
                <a:r>
                  <a:rPr lang="en-US" altLang="zh-CN" sz="1200" dirty="0" smtClean="0"/>
                  <a:t>B</a:t>
                </a:r>
                <a:endParaRPr lang="zh-CN" altLang="en-US" sz="1200" dirty="0"/>
              </a:p>
            </p:txBody>
          </p:sp>
        </p:grpSp>
        <p:grpSp>
          <p:nvGrpSpPr>
            <p:cNvPr id="10" name="组合 20"/>
            <p:cNvGrpSpPr/>
            <p:nvPr/>
          </p:nvGrpSpPr>
          <p:grpSpPr>
            <a:xfrm>
              <a:off x="4714876" y="4786322"/>
              <a:ext cx="928694" cy="571504"/>
              <a:chOff x="1643042" y="4786322"/>
              <a:chExt cx="857256" cy="571504"/>
            </a:xfrm>
          </p:grpSpPr>
          <p:sp>
            <p:nvSpPr>
              <p:cNvPr id="22" name="流程图: 手动操作 21"/>
              <p:cNvSpPr/>
              <p:nvPr/>
            </p:nvSpPr>
            <p:spPr>
              <a:xfrm>
                <a:off x="1643042" y="5072074"/>
                <a:ext cx="857256" cy="285752"/>
              </a:xfrm>
              <a:prstGeom prst="flowChartManualOperat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err="1" smtClean="0"/>
                  <a:t>ALU</a:t>
                </a:r>
                <a:endParaRPr lang="zh-CN" altLang="en-US" sz="12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643042" y="4786322"/>
                <a:ext cx="857256" cy="2857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add </a:t>
                </a:r>
                <a:r>
                  <a:rPr lang="en-US" altLang="zh-CN" sz="1200" dirty="0" err="1" smtClean="0"/>
                  <a:t>o2</a:t>
                </a:r>
                <a:r>
                  <a:rPr lang="en-US" altLang="zh-CN" sz="1200" dirty="0" smtClean="0"/>
                  <a:t> </a:t>
                </a:r>
                <a:r>
                  <a:rPr lang="en-US" altLang="zh-CN" sz="1200" dirty="0" err="1" smtClean="0"/>
                  <a:t>o3</a:t>
                </a:r>
                <a:endParaRPr lang="zh-CN" altLang="en-US" sz="1200" dirty="0"/>
              </a:p>
            </p:txBody>
          </p:sp>
        </p:grpSp>
        <p:grpSp>
          <p:nvGrpSpPr>
            <p:cNvPr id="13" name="组合 24"/>
            <p:cNvGrpSpPr/>
            <p:nvPr/>
          </p:nvGrpSpPr>
          <p:grpSpPr>
            <a:xfrm>
              <a:off x="5857884" y="4786322"/>
              <a:ext cx="928694" cy="571504"/>
              <a:chOff x="1643042" y="4786322"/>
              <a:chExt cx="857256" cy="571504"/>
            </a:xfrm>
          </p:grpSpPr>
          <p:sp>
            <p:nvSpPr>
              <p:cNvPr id="26" name="流程图: 手动操作 25"/>
              <p:cNvSpPr/>
              <p:nvPr/>
            </p:nvSpPr>
            <p:spPr>
              <a:xfrm>
                <a:off x="1643042" y="5072074"/>
                <a:ext cx="857256" cy="285752"/>
              </a:xfrm>
              <a:prstGeom prst="flowChartManualOperat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err="1" smtClean="0"/>
                  <a:t>ALU</a:t>
                </a:r>
                <a:endParaRPr lang="zh-CN" altLang="en-US" sz="1200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643042" y="4786322"/>
                <a:ext cx="857256" cy="2857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add </a:t>
                </a:r>
                <a:r>
                  <a:rPr lang="en-US" altLang="zh-CN" sz="1200" dirty="0" err="1" smtClean="0"/>
                  <a:t>o4</a:t>
                </a:r>
                <a:r>
                  <a:rPr lang="en-US" altLang="zh-CN" sz="1200" dirty="0" smtClean="0"/>
                  <a:t> C</a:t>
                </a:r>
                <a:endParaRPr lang="zh-CN" altLang="en-US" sz="1200" dirty="0"/>
              </a:p>
            </p:txBody>
          </p:sp>
        </p:grpSp>
        <p:cxnSp>
          <p:nvCxnSpPr>
            <p:cNvPr id="29" name="形状 28"/>
            <p:cNvCxnSpPr>
              <a:endCxn id="20" idx="0"/>
            </p:cNvCxnSpPr>
            <p:nvPr/>
          </p:nvCxnSpPr>
          <p:spPr>
            <a:xfrm>
              <a:off x="1571604" y="4500570"/>
              <a:ext cx="2500330" cy="28575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5400000">
              <a:off x="1856562" y="4643446"/>
              <a:ext cx="286546" cy="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rot="5400000">
              <a:off x="2142314" y="4642652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形状 39"/>
            <p:cNvCxnSpPr>
              <a:stCxn id="11" idx="2"/>
              <a:endCxn id="17" idx="0"/>
            </p:cNvCxnSpPr>
            <p:nvPr/>
          </p:nvCxnSpPr>
          <p:spPr>
            <a:xfrm rot="5400000" flipH="1" flipV="1">
              <a:off x="2285984" y="4572008"/>
              <a:ext cx="571504" cy="1000132"/>
            </a:xfrm>
            <a:prstGeom prst="bentConnector5">
              <a:avLst>
                <a:gd name="adj1" fmla="val -15556"/>
                <a:gd name="adj2" fmla="val 50000"/>
                <a:gd name="adj3" fmla="val 14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形状 42"/>
            <p:cNvCxnSpPr>
              <a:stCxn id="16" idx="2"/>
              <a:endCxn id="23" idx="0"/>
            </p:cNvCxnSpPr>
            <p:nvPr/>
          </p:nvCxnSpPr>
          <p:spPr>
            <a:xfrm rot="5400000" flipH="1" flipV="1">
              <a:off x="3839760" y="4018363"/>
              <a:ext cx="571504" cy="2107421"/>
            </a:xfrm>
            <a:prstGeom prst="bentConnector5">
              <a:avLst>
                <a:gd name="adj1" fmla="val -15556"/>
                <a:gd name="adj2" fmla="val 23240"/>
                <a:gd name="adj3" fmla="val 14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形状 46"/>
            <p:cNvCxnSpPr>
              <a:stCxn id="19" idx="2"/>
              <a:endCxn id="23" idx="1"/>
            </p:cNvCxnSpPr>
            <p:nvPr/>
          </p:nvCxnSpPr>
          <p:spPr>
            <a:xfrm rot="5400000" flipH="1" flipV="1">
              <a:off x="4179091" y="4822041"/>
              <a:ext cx="428628" cy="642942"/>
            </a:xfrm>
            <a:prstGeom prst="bentConnector4">
              <a:avLst>
                <a:gd name="adj1" fmla="val -26666"/>
                <a:gd name="adj2" fmla="val 83333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形状 51"/>
            <p:cNvCxnSpPr>
              <a:stCxn id="22" idx="2"/>
              <a:endCxn id="27" idx="0"/>
            </p:cNvCxnSpPr>
            <p:nvPr/>
          </p:nvCxnSpPr>
          <p:spPr>
            <a:xfrm rot="5400000" flipH="1" flipV="1">
              <a:off x="5464975" y="4500570"/>
              <a:ext cx="571504" cy="1143008"/>
            </a:xfrm>
            <a:prstGeom prst="bentConnector5">
              <a:avLst>
                <a:gd name="adj1" fmla="val -20000"/>
                <a:gd name="adj2" fmla="val 50000"/>
                <a:gd name="adj3" fmla="val 14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143768" y="464344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cxnSp>
          <p:nvCxnSpPr>
            <p:cNvPr id="56" name="肘形连接符 55"/>
            <p:cNvCxnSpPr>
              <a:stCxn id="26" idx="2"/>
              <a:endCxn id="54" idx="2"/>
            </p:cNvCxnSpPr>
            <p:nvPr/>
          </p:nvCxnSpPr>
          <p:spPr>
            <a:xfrm rot="5400000" flipH="1" flipV="1">
              <a:off x="6643912" y="4691097"/>
              <a:ext cx="345048" cy="988410"/>
            </a:xfrm>
            <a:prstGeom prst="bentConnector3">
              <a:avLst>
                <a:gd name="adj1" fmla="val -29445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04"/>
          <p:cNvGrpSpPr/>
          <p:nvPr/>
        </p:nvGrpSpPr>
        <p:grpSpPr>
          <a:xfrm>
            <a:off x="642910" y="2857496"/>
            <a:ext cx="7715304" cy="2920205"/>
            <a:chOff x="642910" y="2857496"/>
            <a:chExt cx="7715304" cy="2920205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215208" y="5570552"/>
              <a:ext cx="6428626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-107586" y="4250934"/>
              <a:ext cx="26440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642910" y="2857496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time</a:t>
              </a:r>
              <a:endParaRPr lang="zh-CN" alt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15272" y="5500702"/>
              <a:ext cx="642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space</a:t>
              </a:r>
              <a:endParaRPr lang="zh-CN" altLang="en-US" sz="1200" dirty="0"/>
            </a:p>
          </p:txBody>
        </p:sp>
      </p:grpSp>
      <p:graphicFrame>
        <p:nvGraphicFramePr>
          <p:cNvPr id="50178" name="内容占位符 4"/>
          <p:cNvGraphicFramePr>
            <a:graphicFrameLocks noChangeAspect="1"/>
          </p:cNvGraphicFramePr>
          <p:nvPr/>
        </p:nvGraphicFramePr>
        <p:xfrm>
          <a:off x="142844" y="4786322"/>
          <a:ext cx="1013198" cy="214314"/>
        </p:xfrm>
        <a:graphic>
          <a:graphicData uri="http://schemas.openxmlformats.org/presentationml/2006/ole">
            <p:oleObj spid="_x0000_s62466" name="公式" r:id="rId3" imgW="1079280" imgH="228600" progId="Equation.3">
              <p:embed/>
            </p:oleObj>
          </a:graphicData>
        </a:graphic>
      </p:graphicFrame>
      <p:grpSp>
        <p:nvGrpSpPr>
          <p:cNvPr id="18" name="组合 103"/>
          <p:cNvGrpSpPr/>
          <p:nvPr/>
        </p:nvGrpSpPr>
        <p:grpSpPr>
          <a:xfrm>
            <a:off x="1142976" y="3286124"/>
            <a:ext cx="6263100" cy="928694"/>
            <a:chOff x="1142976" y="3286124"/>
            <a:chExt cx="6263100" cy="928694"/>
          </a:xfrm>
        </p:grpSpPr>
        <p:grpSp>
          <p:nvGrpSpPr>
            <p:cNvPr id="21" name="组合 12"/>
            <p:cNvGrpSpPr/>
            <p:nvPr/>
          </p:nvGrpSpPr>
          <p:grpSpPr>
            <a:xfrm>
              <a:off x="1571604" y="3643314"/>
              <a:ext cx="857256" cy="571504"/>
              <a:chOff x="1643042" y="4786322"/>
              <a:chExt cx="857256" cy="571504"/>
            </a:xfrm>
          </p:grpSpPr>
          <p:sp>
            <p:nvSpPr>
              <p:cNvPr id="94" name="流程图: 手动操作 93"/>
              <p:cNvSpPr/>
              <p:nvPr/>
            </p:nvSpPr>
            <p:spPr>
              <a:xfrm>
                <a:off x="1643042" y="5072074"/>
                <a:ext cx="857256" cy="285752"/>
              </a:xfrm>
              <a:prstGeom prst="flowChartManualOperat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err="1" smtClean="0"/>
                  <a:t>ALU</a:t>
                </a:r>
                <a:endParaRPr lang="zh-CN" altLang="en-US" sz="1200" dirty="0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643042" y="4786322"/>
                <a:ext cx="857256" cy="2857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mul</a:t>
                </a:r>
                <a:r>
                  <a:rPr lang="en-US" altLang="zh-CN" sz="1200" dirty="0" smtClean="0"/>
                  <a:t> in in</a:t>
                </a:r>
                <a:endParaRPr lang="zh-CN" altLang="en-US" sz="1200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1142976" y="3286124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grpSp>
          <p:nvGrpSpPr>
            <p:cNvPr id="24" name="组合 14"/>
            <p:cNvGrpSpPr/>
            <p:nvPr/>
          </p:nvGrpSpPr>
          <p:grpSpPr>
            <a:xfrm>
              <a:off x="2571736" y="3643314"/>
              <a:ext cx="857256" cy="571504"/>
              <a:chOff x="1643042" y="4786322"/>
              <a:chExt cx="857256" cy="571504"/>
            </a:xfrm>
          </p:grpSpPr>
          <p:sp>
            <p:nvSpPr>
              <p:cNvPr id="92" name="流程图: 手动操作 91"/>
              <p:cNvSpPr/>
              <p:nvPr/>
            </p:nvSpPr>
            <p:spPr>
              <a:xfrm>
                <a:off x="1643042" y="5072074"/>
                <a:ext cx="857256" cy="285752"/>
              </a:xfrm>
              <a:prstGeom prst="flowChartManualOperat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err="1" smtClean="0"/>
                  <a:t>ALU</a:t>
                </a:r>
                <a:endParaRPr lang="zh-CN" altLang="en-US" sz="1200" dirty="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643042" y="4786322"/>
                <a:ext cx="857256" cy="2857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mul</a:t>
                </a:r>
                <a:r>
                  <a:rPr lang="en-US" altLang="zh-CN" sz="1200" dirty="0" smtClean="0"/>
                  <a:t> </a:t>
                </a:r>
                <a:r>
                  <a:rPr lang="en-US" altLang="zh-CN" sz="1200" dirty="0" err="1" smtClean="0"/>
                  <a:t>01in</a:t>
                </a:r>
                <a:endParaRPr lang="zh-CN" altLang="en-US" sz="1200" dirty="0"/>
              </a:p>
            </p:txBody>
          </p:sp>
        </p:grpSp>
        <p:grpSp>
          <p:nvGrpSpPr>
            <p:cNvPr id="25" name="组合 17"/>
            <p:cNvGrpSpPr/>
            <p:nvPr/>
          </p:nvGrpSpPr>
          <p:grpSpPr>
            <a:xfrm>
              <a:off x="3571868" y="3643314"/>
              <a:ext cx="857256" cy="571504"/>
              <a:chOff x="1643042" y="4786322"/>
              <a:chExt cx="857256" cy="571504"/>
            </a:xfrm>
          </p:grpSpPr>
          <p:sp>
            <p:nvSpPr>
              <p:cNvPr id="90" name="流程图: 手动操作 89"/>
              <p:cNvSpPr/>
              <p:nvPr/>
            </p:nvSpPr>
            <p:spPr>
              <a:xfrm>
                <a:off x="1643042" y="5072074"/>
                <a:ext cx="857256" cy="285752"/>
              </a:xfrm>
              <a:prstGeom prst="flowChartManualOperat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err="1" smtClean="0"/>
                  <a:t>ALU</a:t>
                </a:r>
                <a:endParaRPr lang="zh-CN" altLang="en-US" sz="1200" dirty="0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643042" y="4786322"/>
                <a:ext cx="857256" cy="2857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mul</a:t>
                </a:r>
                <a:r>
                  <a:rPr lang="en-US" altLang="zh-CN" sz="1200" dirty="0" smtClean="0"/>
                  <a:t> </a:t>
                </a:r>
                <a:r>
                  <a:rPr lang="en-US" altLang="zh-CN" sz="1200" dirty="0" err="1" smtClean="0"/>
                  <a:t>o2</a:t>
                </a:r>
                <a:r>
                  <a:rPr lang="zh-CN" altLang="en-US" sz="1200" dirty="0" smtClean="0"/>
                  <a:t> </a:t>
                </a:r>
                <a:r>
                  <a:rPr lang="en-US" altLang="zh-CN" sz="1200" dirty="0" smtClean="0"/>
                  <a:t>π</a:t>
                </a:r>
                <a:endParaRPr lang="zh-CN" altLang="en-US" sz="1200" dirty="0"/>
              </a:p>
            </p:txBody>
          </p:sp>
        </p:grpSp>
        <p:grpSp>
          <p:nvGrpSpPr>
            <p:cNvPr id="28" name="组合 20"/>
            <p:cNvGrpSpPr/>
            <p:nvPr/>
          </p:nvGrpSpPr>
          <p:grpSpPr>
            <a:xfrm>
              <a:off x="4643438" y="3643314"/>
              <a:ext cx="928694" cy="571504"/>
              <a:chOff x="1643042" y="4786322"/>
              <a:chExt cx="857256" cy="571504"/>
            </a:xfrm>
          </p:grpSpPr>
          <p:sp>
            <p:nvSpPr>
              <p:cNvPr id="88" name="流程图: 手动操作 87"/>
              <p:cNvSpPr/>
              <p:nvPr/>
            </p:nvSpPr>
            <p:spPr>
              <a:xfrm>
                <a:off x="1643042" y="5072074"/>
                <a:ext cx="857256" cy="285752"/>
              </a:xfrm>
              <a:prstGeom prst="flowChartManualOperat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err="1" smtClean="0"/>
                  <a:t>ALU</a:t>
                </a:r>
                <a:endParaRPr lang="zh-CN" altLang="en-US" sz="1200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643042" y="4786322"/>
                <a:ext cx="857256" cy="2857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add </a:t>
                </a:r>
                <a:r>
                  <a:rPr lang="en-US" altLang="zh-CN" sz="1200" dirty="0" err="1" smtClean="0"/>
                  <a:t>o3</a:t>
                </a:r>
                <a:r>
                  <a:rPr lang="en-US" altLang="zh-CN" sz="1200" dirty="0" smtClean="0"/>
                  <a:t>  4</a:t>
                </a:r>
                <a:endParaRPr lang="zh-CN" altLang="en-US" sz="1200" dirty="0"/>
              </a:p>
            </p:txBody>
          </p:sp>
        </p:grpSp>
        <p:grpSp>
          <p:nvGrpSpPr>
            <p:cNvPr id="30" name="组合 24"/>
            <p:cNvGrpSpPr/>
            <p:nvPr/>
          </p:nvGrpSpPr>
          <p:grpSpPr>
            <a:xfrm>
              <a:off x="5786446" y="3643314"/>
              <a:ext cx="928694" cy="571504"/>
              <a:chOff x="1643042" y="4786322"/>
              <a:chExt cx="857256" cy="571504"/>
            </a:xfrm>
          </p:grpSpPr>
          <p:sp>
            <p:nvSpPr>
              <p:cNvPr id="86" name="流程图: 手动操作 85"/>
              <p:cNvSpPr/>
              <p:nvPr/>
            </p:nvSpPr>
            <p:spPr>
              <a:xfrm>
                <a:off x="1643042" y="5072074"/>
                <a:ext cx="857256" cy="285752"/>
              </a:xfrm>
              <a:prstGeom prst="flowChartManualOperat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err="1" smtClean="0"/>
                  <a:t>ALU</a:t>
                </a:r>
                <a:endParaRPr lang="zh-CN" altLang="en-US" sz="1200" dirty="0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643042" y="4786322"/>
                <a:ext cx="857256" cy="2857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div </a:t>
                </a:r>
                <a:r>
                  <a:rPr lang="en-US" altLang="zh-CN" sz="1200" dirty="0" err="1" smtClean="0"/>
                  <a:t>o4</a:t>
                </a:r>
                <a:r>
                  <a:rPr lang="en-US" altLang="zh-CN" sz="1200" dirty="0" smtClean="0"/>
                  <a:t> 3</a:t>
                </a:r>
                <a:endParaRPr lang="zh-CN" altLang="en-US" sz="1200" dirty="0"/>
              </a:p>
            </p:txBody>
          </p:sp>
        </p:grpSp>
        <p:cxnSp>
          <p:nvCxnSpPr>
            <p:cNvPr id="77" name="形状 76"/>
            <p:cNvCxnSpPr>
              <a:endCxn id="93" idx="0"/>
            </p:cNvCxnSpPr>
            <p:nvPr/>
          </p:nvCxnSpPr>
          <p:spPr>
            <a:xfrm>
              <a:off x="1500166" y="3357562"/>
              <a:ext cx="1500198" cy="28575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 rot="5400000">
              <a:off x="1785124" y="3500438"/>
              <a:ext cx="286546" cy="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rot="5400000">
              <a:off x="2070876" y="3499644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形状 79"/>
            <p:cNvCxnSpPr>
              <a:stCxn id="94" idx="2"/>
              <a:endCxn id="93" idx="1"/>
            </p:cNvCxnSpPr>
            <p:nvPr/>
          </p:nvCxnSpPr>
          <p:spPr>
            <a:xfrm rot="5400000" flipH="1" flipV="1">
              <a:off x="2071670" y="3714752"/>
              <a:ext cx="428628" cy="571504"/>
            </a:xfrm>
            <a:prstGeom prst="bentConnector4">
              <a:avLst>
                <a:gd name="adj1" fmla="val -26666"/>
                <a:gd name="adj2" fmla="val 875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形状 80"/>
            <p:cNvCxnSpPr>
              <a:stCxn id="92" idx="2"/>
              <a:endCxn id="91" idx="1"/>
            </p:cNvCxnSpPr>
            <p:nvPr/>
          </p:nvCxnSpPr>
          <p:spPr>
            <a:xfrm rot="5400000" flipH="1" flipV="1">
              <a:off x="3071802" y="3714752"/>
              <a:ext cx="428628" cy="571504"/>
            </a:xfrm>
            <a:prstGeom prst="bentConnector4">
              <a:avLst>
                <a:gd name="adj1" fmla="val -29629"/>
                <a:gd name="adj2" fmla="val 875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形状 81"/>
            <p:cNvCxnSpPr>
              <a:stCxn id="90" idx="2"/>
              <a:endCxn id="89" idx="1"/>
            </p:cNvCxnSpPr>
            <p:nvPr/>
          </p:nvCxnSpPr>
          <p:spPr>
            <a:xfrm rot="5400000" flipH="1" flipV="1">
              <a:off x="4107653" y="3679033"/>
              <a:ext cx="428628" cy="642942"/>
            </a:xfrm>
            <a:prstGeom prst="bentConnector4">
              <a:avLst>
                <a:gd name="adj1" fmla="val -26666"/>
                <a:gd name="adj2" fmla="val 83333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形状 82"/>
            <p:cNvCxnSpPr>
              <a:stCxn id="88" idx="2"/>
              <a:endCxn id="87" idx="0"/>
            </p:cNvCxnSpPr>
            <p:nvPr/>
          </p:nvCxnSpPr>
          <p:spPr>
            <a:xfrm rot="5400000" flipH="1" flipV="1">
              <a:off x="5393537" y="3357562"/>
              <a:ext cx="571504" cy="1143008"/>
            </a:xfrm>
            <a:prstGeom prst="bentConnector5">
              <a:avLst>
                <a:gd name="adj1" fmla="val -20000"/>
                <a:gd name="adj2" fmla="val 50000"/>
                <a:gd name="adj3" fmla="val 14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072330" y="3500438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cxnSp>
          <p:nvCxnSpPr>
            <p:cNvPr id="85" name="肘形连接符 84"/>
            <p:cNvCxnSpPr>
              <a:stCxn id="86" idx="2"/>
              <a:endCxn id="84" idx="2"/>
            </p:cNvCxnSpPr>
            <p:nvPr/>
          </p:nvCxnSpPr>
          <p:spPr>
            <a:xfrm rot="5400000" flipH="1" flipV="1">
              <a:off x="6572474" y="3548089"/>
              <a:ext cx="345048" cy="988410"/>
            </a:xfrm>
            <a:prstGeom prst="bentConnector3">
              <a:avLst>
                <a:gd name="adj1" fmla="val -29445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179" name="内容占位符 4"/>
          <p:cNvGraphicFramePr>
            <a:graphicFrameLocks noChangeAspect="1"/>
          </p:cNvGraphicFramePr>
          <p:nvPr/>
        </p:nvGraphicFramePr>
        <p:xfrm>
          <a:off x="363538" y="3554413"/>
          <a:ext cx="708000" cy="392112"/>
        </p:xfrm>
        <a:graphic>
          <a:graphicData uri="http://schemas.openxmlformats.org/presentationml/2006/ole">
            <p:oleObj spid="_x0000_s62467" name="公式" r:id="rId4" imgW="609480" imgH="419040" progId="Equation.3">
              <p:embed/>
            </p:oleObj>
          </a:graphicData>
        </a:graphic>
      </p:graphicFrame>
      <p:sp>
        <p:nvSpPr>
          <p:cNvPr id="63" name="内容占位符 3"/>
          <p:cNvSpPr>
            <a:spLocks noGrp="1"/>
          </p:cNvSpPr>
          <p:nvPr>
            <p:ph sz="half" idx="2"/>
          </p:nvPr>
        </p:nvSpPr>
        <p:spPr>
          <a:xfrm>
            <a:off x="285720" y="5715016"/>
            <a:ext cx="8501090" cy="13573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Dynamic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 is reconfigurable dataflow</a:t>
            </a:r>
          </a:p>
          <a:p>
            <a:pPr>
              <a:buNone/>
            </a:pP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06" y="253536"/>
            <a:ext cx="911546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dirty="0" smtClean="0"/>
              <a:t>GPGPU</a:t>
            </a:r>
            <a:br>
              <a:rPr lang="en-US" altLang="zh-CN" sz="3200" dirty="0" smtClean="0"/>
            </a:br>
            <a:r>
              <a:rPr lang="en-US" altLang="zh-CN" sz="3200" dirty="0" smtClean="0"/>
              <a:t>the reconfigurable parallel data flow device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28736"/>
            <a:ext cx="8686800" cy="2071702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Modern</a:t>
            </a:r>
            <a:r>
              <a:rPr lang="zh-CN" altLang="en-US" dirty="0" smtClean="0"/>
              <a:t> </a:t>
            </a:r>
            <a:r>
              <a:rPr lang="en-US" altLang="zh-CN" dirty="0" smtClean="0"/>
              <a:t>GPU Similarity with vector processors (Cray supercomputers, etc.):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 both amortize instruction decode over a long data vector (or stream)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 both expose data parallelism by operating on large data aggregates</a:t>
            </a:r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r>
              <a:rPr lang="en-US" altLang="zh-CN" dirty="0" smtClean="0"/>
              <a:t>Modern GPU contains numerous stream processors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/>
              <a:t>GeForce</a:t>
            </a:r>
            <a:r>
              <a:rPr lang="en-US" altLang="zh-CN" dirty="0" smtClean="0"/>
              <a:t> 8800 has 128 x 4-tuple processors (512-way parallel)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Quad Core is just a toy.</a:t>
            </a:r>
          </a:p>
          <a:p>
            <a:pPr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429000"/>
            <a:ext cx="2498187" cy="195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14348" y="5429264"/>
            <a:ext cx="2242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1990:500</a:t>
            </a:r>
            <a:r>
              <a:rPr lang="zh-CN" altLang="en-US" dirty="0" smtClean="0"/>
              <a:t> </a:t>
            </a:r>
            <a:r>
              <a:rPr lang="en-US" altLang="zh-CN" dirty="0" smtClean="0"/>
              <a:t>M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FLOPS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00496" y="5429264"/>
            <a:ext cx="329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2008:500</a:t>
            </a:r>
            <a:r>
              <a:rPr lang="zh-CN" altLang="en-US" dirty="0" smtClean="0"/>
              <a:t> </a:t>
            </a:r>
            <a:r>
              <a:rPr lang="en-US" altLang="zh-CN" dirty="0" smtClean="0"/>
              <a:t>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FLOPS~1</a:t>
            </a:r>
            <a:r>
              <a:rPr lang="en-US" altLang="zh-CN" dirty="0" smtClean="0"/>
              <a:t> T FLOPS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357158" y="5786454"/>
            <a:ext cx="8329642" cy="64007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 terrible waste to restrict </a:t>
            </a:r>
            <a:r>
              <a:rPr lang="en-US" altLang="zh-CN" dirty="0" err="1" smtClean="0"/>
              <a:t>gpu</a:t>
            </a:r>
            <a:r>
              <a:rPr lang="en-US" altLang="zh-CN" dirty="0" smtClean="0"/>
              <a:t> to play game</a:t>
            </a:r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500438"/>
            <a:ext cx="2133600" cy="196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Stream processor </a:t>
            </a:r>
            <a:endParaRPr lang="zh-CN" altLang="en-US" sz="3200" dirty="0"/>
          </a:p>
        </p:txBody>
      </p:sp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1"/>
            <a:ext cx="407196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643050"/>
            <a:ext cx="4038231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4414" y="592933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MIMD</a:t>
            </a:r>
            <a:r>
              <a:rPr lang="en-US" altLang="zh-CN" dirty="0" smtClean="0"/>
              <a:t>(scalar processor)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6314" y="5929330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SIMD</a:t>
            </a:r>
            <a:r>
              <a:rPr lang="en-US" altLang="zh-CN" dirty="0" smtClean="0"/>
              <a:t>(vector processor)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Dataflow programming in GPGPU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034" y="1500174"/>
            <a:ext cx="8186766" cy="192595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NVIDIA CUDA: flexible but low-level and complicated </a:t>
            </a:r>
          </a:p>
          <a:p>
            <a:r>
              <a:rPr lang="en-US" altLang="zh-CN" dirty="0" smtClean="0"/>
              <a:t>AMD stream SDK(Stanford Brook): easy to program, but lacks of  advance features.</a:t>
            </a:r>
          </a:p>
          <a:p>
            <a:r>
              <a:rPr lang="en-US" altLang="zh-CN" dirty="0" smtClean="0"/>
              <a:t>A sample of AMD stream SDK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2910" y="3441680"/>
            <a:ext cx="82153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kernel</a:t>
            </a:r>
            <a:r>
              <a:rPr lang="en-US" altLang="zh-CN" dirty="0" smtClean="0"/>
              <a:t> sum(float a&lt;&gt;,float b&lt;&gt;,out float c&lt;&gt;) {  c=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; }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kernel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mul</a:t>
            </a:r>
            <a:r>
              <a:rPr lang="en-US" altLang="zh-CN" dirty="0" smtClean="0"/>
              <a:t>(float a&lt;&gt;,float b&lt;&gt;,out float c&lt;&gt;) {  c=a*b; }</a:t>
            </a:r>
          </a:p>
          <a:p>
            <a:r>
              <a:rPr lang="en-US" altLang="zh-CN" dirty="0" smtClean="0"/>
              <a:t>main()</a:t>
            </a:r>
          </a:p>
          <a:p>
            <a:r>
              <a:rPr lang="en-US" altLang="zh-CN" dirty="0" smtClean="0"/>
              <a:t>{ float </a:t>
            </a:r>
            <a:r>
              <a:rPr lang="en-US" altLang="zh-CN" dirty="0" err="1" smtClean="0"/>
              <a:t>input_a</a:t>
            </a:r>
            <a:r>
              <a:rPr lang="en-US" altLang="zh-CN" dirty="0" smtClean="0"/>
              <a:t>[10];float a&lt;10&gt;;</a:t>
            </a:r>
          </a:p>
          <a:p>
            <a:r>
              <a:rPr lang="en-US" altLang="zh-CN" dirty="0" smtClean="0"/>
              <a:t> …..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streamRead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a,input_a</a:t>
            </a:r>
            <a:r>
              <a:rPr lang="en-US" altLang="zh-CN" dirty="0" smtClean="0"/>
              <a:t>); 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streamRead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b,input_b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streamRead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d,input_d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sum(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mul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c,d,e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streamWrite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e,output_e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stream processor</a:t>
            </a:r>
            <a:endParaRPr lang="zh-CN" altLang="en-US" sz="3200" dirty="0"/>
          </a:p>
        </p:txBody>
      </p:sp>
      <p:sp>
        <p:nvSpPr>
          <p:cNvPr id="5" name="Freeform 164"/>
          <p:cNvSpPr>
            <a:spLocks/>
          </p:cNvSpPr>
          <p:nvPr/>
        </p:nvSpPr>
        <p:spPr bwMode="auto">
          <a:xfrm flipV="1">
            <a:off x="500034" y="3736437"/>
            <a:ext cx="857256" cy="835570"/>
          </a:xfrm>
          <a:custGeom>
            <a:avLst/>
            <a:gdLst/>
            <a:ahLst/>
            <a:cxnLst>
              <a:cxn ang="0">
                <a:pos x="528" y="0"/>
              </a:cxn>
              <a:cxn ang="0">
                <a:pos x="0" y="1152"/>
              </a:cxn>
              <a:cxn ang="0">
                <a:pos x="912" y="768"/>
              </a:cxn>
              <a:cxn ang="0">
                <a:pos x="528" y="0"/>
              </a:cxn>
            </a:cxnLst>
            <a:rect l="0" t="0" r="r" b="b"/>
            <a:pathLst>
              <a:path w="912" h="1152">
                <a:moveTo>
                  <a:pt x="528" y="0"/>
                </a:moveTo>
                <a:lnTo>
                  <a:pt x="0" y="1152"/>
                </a:lnTo>
                <a:lnTo>
                  <a:pt x="912" y="768"/>
                </a:lnTo>
                <a:lnTo>
                  <a:pt x="528" y="0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166"/>
          <p:cNvSpPr txBox="1">
            <a:spLocks noChangeArrowheads="1"/>
          </p:cNvSpPr>
          <p:nvPr/>
        </p:nvSpPr>
        <p:spPr bwMode="auto">
          <a:xfrm>
            <a:off x="812691" y="2731480"/>
            <a:ext cx="1601432" cy="11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1" dirty="0">
                <a:ea typeface="宋体" charset="-122"/>
              </a:rPr>
              <a:t>( x, y, z, w )</a:t>
            </a:r>
          </a:p>
          <a:p>
            <a:r>
              <a:rPr lang="en-US" altLang="zh-CN" i="1" dirty="0">
                <a:ea typeface="宋体" charset="-122"/>
              </a:rPr>
              <a:t>( </a:t>
            </a:r>
            <a:r>
              <a:rPr lang="en-US" altLang="zh-CN" i="1" dirty="0" err="1">
                <a:ea typeface="宋体" charset="-122"/>
              </a:rPr>
              <a:t>nx</a:t>
            </a:r>
            <a:r>
              <a:rPr lang="en-US" altLang="zh-CN" i="1" dirty="0">
                <a:ea typeface="宋体" charset="-122"/>
              </a:rPr>
              <a:t>, </a:t>
            </a:r>
            <a:r>
              <a:rPr lang="en-US" altLang="zh-CN" i="1" dirty="0" err="1">
                <a:ea typeface="宋体" charset="-122"/>
              </a:rPr>
              <a:t>ny</a:t>
            </a:r>
            <a:r>
              <a:rPr lang="en-US" altLang="zh-CN" i="1" dirty="0">
                <a:ea typeface="宋体" charset="-122"/>
              </a:rPr>
              <a:t>, </a:t>
            </a:r>
            <a:r>
              <a:rPr lang="en-US" altLang="zh-CN" i="1" dirty="0" err="1">
                <a:ea typeface="宋体" charset="-122"/>
              </a:rPr>
              <a:t>nz</a:t>
            </a:r>
            <a:r>
              <a:rPr lang="en-US" altLang="zh-CN" i="1" dirty="0">
                <a:ea typeface="宋体" charset="-122"/>
              </a:rPr>
              <a:t> )</a:t>
            </a:r>
          </a:p>
          <a:p>
            <a:r>
              <a:rPr lang="en-US" altLang="zh-CN" i="1" dirty="0">
                <a:ea typeface="宋体" charset="-122"/>
              </a:rPr>
              <a:t>( s, t, r, q )</a:t>
            </a:r>
          </a:p>
          <a:p>
            <a:r>
              <a:rPr lang="en-US" altLang="zh-CN" i="1" dirty="0">
                <a:ea typeface="宋体" charset="-122"/>
              </a:rPr>
              <a:t>( r, g, b, a )</a:t>
            </a:r>
          </a:p>
        </p:txBody>
      </p:sp>
      <p:sp>
        <p:nvSpPr>
          <p:cNvPr id="11" name="Text Box 169"/>
          <p:cNvSpPr txBox="1">
            <a:spLocks noChangeArrowheads="1"/>
          </p:cNvSpPr>
          <p:nvPr/>
        </p:nvSpPr>
        <p:spPr bwMode="auto">
          <a:xfrm>
            <a:off x="4970832" y="2714619"/>
            <a:ext cx="260156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>
                <a:ea typeface="宋体" charset="-122"/>
              </a:rPr>
              <a:t>( x’, y’, z’, w’ )</a:t>
            </a:r>
          </a:p>
          <a:p>
            <a:r>
              <a:rPr lang="en-US" altLang="zh-CN" i="1" dirty="0">
                <a:ea typeface="宋体" charset="-122"/>
              </a:rPr>
              <a:t>( </a:t>
            </a:r>
            <a:r>
              <a:rPr lang="en-US" altLang="zh-CN" i="1" dirty="0" err="1">
                <a:ea typeface="宋体" charset="-122"/>
              </a:rPr>
              <a:t>nx</a:t>
            </a:r>
            <a:r>
              <a:rPr lang="en-US" altLang="zh-CN" i="1" dirty="0">
                <a:ea typeface="宋体" charset="-122"/>
              </a:rPr>
              <a:t>’, </a:t>
            </a:r>
            <a:r>
              <a:rPr lang="en-US" altLang="zh-CN" i="1" dirty="0" err="1">
                <a:ea typeface="宋体" charset="-122"/>
              </a:rPr>
              <a:t>ny</a:t>
            </a:r>
            <a:r>
              <a:rPr lang="en-US" altLang="zh-CN" i="1" dirty="0">
                <a:ea typeface="宋体" charset="-122"/>
              </a:rPr>
              <a:t>’, </a:t>
            </a:r>
            <a:r>
              <a:rPr lang="en-US" altLang="zh-CN" i="1" dirty="0" err="1">
                <a:ea typeface="宋体" charset="-122"/>
              </a:rPr>
              <a:t>nz</a:t>
            </a:r>
            <a:r>
              <a:rPr lang="en-US" altLang="zh-CN" i="1" dirty="0">
                <a:ea typeface="宋体" charset="-122"/>
              </a:rPr>
              <a:t>’ )</a:t>
            </a:r>
          </a:p>
          <a:p>
            <a:r>
              <a:rPr lang="en-US" altLang="zh-CN" i="1" dirty="0">
                <a:ea typeface="宋体" charset="-122"/>
              </a:rPr>
              <a:t>( s’, t’, r’, q’ )</a:t>
            </a:r>
          </a:p>
          <a:p>
            <a:r>
              <a:rPr lang="en-US" altLang="zh-CN" i="1" dirty="0">
                <a:ea typeface="宋体" charset="-122"/>
              </a:rPr>
              <a:t>( r’, g’, b’, a’ )</a:t>
            </a:r>
          </a:p>
        </p:txBody>
      </p:sp>
      <p:sp>
        <p:nvSpPr>
          <p:cNvPr id="12" name="Freeform 170"/>
          <p:cNvSpPr>
            <a:spLocks/>
          </p:cNvSpPr>
          <p:nvPr/>
        </p:nvSpPr>
        <p:spPr bwMode="auto">
          <a:xfrm flipH="1" flipV="1">
            <a:off x="5360992" y="3857627"/>
            <a:ext cx="1143008" cy="714380"/>
          </a:xfrm>
          <a:custGeom>
            <a:avLst/>
            <a:gdLst/>
            <a:ahLst/>
            <a:cxnLst>
              <a:cxn ang="0">
                <a:pos x="528" y="0"/>
              </a:cxn>
              <a:cxn ang="0">
                <a:pos x="0" y="1152"/>
              </a:cxn>
              <a:cxn ang="0">
                <a:pos x="912" y="768"/>
              </a:cxn>
              <a:cxn ang="0">
                <a:pos x="528" y="0"/>
              </a:cxn>
            </a:cxnLst>
            <a:rect l="0" t="0" r="r" b="b"/>
            <a:pathLst>
              <a:path w="912" h="1152">
                <a:moveTo>
                  <a:pt x="528" y="0"/>
                </a:moveTo>
                <a:lnTo>
                  <a:pt x="0" y="1152"/>
                </a:lnTo>
                <a:lnTo>
                  <a:pt x="912" y="768"/>
                </a:lnTo>
                <a:lnTo>
                  <a:pt x="528" y="0"/>
                </a:lnTo>
                <a:close/>
              </a:path>
            </a:pathLst>
          </a:custGeom>
          <a:gradFill rotWithShape="1">
            <a:gsLst>
              <a:gs pos="0">
                <a:srgbClr val="FFFF00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1974183" y="3647373"/>
            <a:ext cx="515568" cy="2812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4552022" y="3647373"/>
            <a:ext cx="515568" cy="2812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内容占位符 2"/>
          <p:cNvSpPr>
            <a:spLocks noGrp="1"/>
          </p:cNvSpPr>
          <p:nvPr>
            <p:ph sz="half" idx="1"/>
          </p:nvPr>
        </p:nvSpPr>
        <p:spPr>
          <a:xfrm>
            <a:off x="457200" y="1428736"/>
            <a:ext cx="8329642" cy="107157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Traditional Vertex  </a:t>
            </a:r>
            <a:r>
              <a:rPr lang="en-US" altLang="zh-CN" dirty="0" err="1" smtClean="0"/>
              <a:t>Shader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Operates on </a:t>
            </a:r>
            <a:r>
              <a:rPr lang="en-US" altLang="zh-CN" dirty="0" err="1" smtClean="0">
                <a:ea typeface="宋体" charset="-122"/>
              </a:rPr>
              <a:t>4D</a:t>
            </a:r>
            <a:r>
              <a:rPr lang="en-US" altLang="zh-CN" dirty="0" smtClean="0">
                <a:ea typeface="宋体" charset="-122"/>
              </a:rPr>
              <a:t> vector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vector </a:t>
            </a:r>
            <a:r>
              <a:rPr lang="en-US" dirty="0" smtClean="0"/>
              <a:t>applies </a:t>
            </a:r>
            <a:r>
              <a:rPr lang="en-US" altLang="zh-CN" dirty="0" smtClean="0">
                <a:ea typeface="宋体" charset="-122"/>
              </a:rPr>
              <a:t>on single instruction(+,-,*…) </a:t>
            </a:r>
            <a:r>
              <a:rPr lang="en-US" altLang="zh-CN" dirty="0" err="1" smtClean="0">
                <a:ea typeface="宋体" charset="-122"/>
              </a:rPr>
              <a:t>parallely</a:t>
            </a:r>
            <a:r>
              <a:rPr lang="en-US" altLang="zh-CN" dirty="0" smtClean="0">
                <a:ea typeface="宋体" charset="-122"/>
              </a:rPr>
              <a:t>  in 1 clock cycle</a:t>
            </a:r>
          </a:p>
        </p:txBody>
      </p:sp>
      <p:sp>
        <p:nvSpPr>
          <p:cNvPr id="46" name="内容占位符 2"/>
          <p:cNvSpPr>
            <a:spLocks noGrp="1"/>
          </p:cNvSpPr>
          <p:nvPr>
            <p:ph sz="half" idx="1"/>
          </p:nvPr>
        </p:nvSpPr>
        <p:spPr>
          <a:xfrm>
            <a:off x="428596" y="5072074"/>
            <a:ext cx="8329642" cy="164307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Stream processor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A stream processor works with streams and kernels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dirty="0" smtClean="0"/>
              <a:t>Stream: Set of data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dirty="0" smtClean="0"/>
              <a:t>Kernel: Small program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Stream processors take streams as input, execute kernel on every element of stream, outputs new streams</a:t>
            </a:r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8" name="Picture 4" descr="vertexpipelin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2327920" y="2744124"/>
            <a:ext cx="2416461" cy="19288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Dataflow programming in GPGPU(2)</a:t>
            </a:r>
            <a:endParaRPr lang="zh-CN" altLang="en-US" sz="3200" dirty="0"/>
          </a:p>
        </p:txBody>
      </p:sp>
      <p:grpSp>
        <p:nvGrpSpPr>
          <p:cNvPr id="105" name="组合 104"/>
          <p:cNvGrpSpPr/>
          <p:nvPr/>
        </p:nvGrpSpPr>
        <p:grpSpPr>
          <a:xfrm>
            <a:off x="857224" y="2000240"/>
            <a:ext cx="5500726" cy="2155282"/>
            <a:chOff x="642910" y="2071678"/>
            <a:chExt cx="5500726" cy="2155282"/>
          </a:xfrm>
        </p:grpSpPr>
        <p:sp>
          <p:nvSpPr>
            <p:cNvPr id="34" name="TextBox 33"/>
            <p:cNvSpPr txBox="1"/>
            <p:nvPr/>
          </p:nvSpPr>
          <p:spPr>
            <a:xfrm>
              <a:off x="2143108" y="20716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642910" y="2143116"/>
              <a:ext cx="5500726" cy="2083844"/>
              <a:chOff x="1000100" y="1643050"/>
              <a:chExt cx="5500726" cy="2083844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000100" y="1643050"/>
                <a:ext cx="1071570" cy="2857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streamRead</a:t>
                </a:r>
                <a:endParaRPr lang="zh-CN" altLang="en-US" sz="1200" dirty="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000100" y="2643182"/>
                <a:ext cx="1071570" cy="2857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streamRead</a:t>
                </a:r>
                <a:endParaRPr lang="zh-CN" altLang="en-US" sz="1200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000100" y="3429000"/>
                <a:ext cx="1071570" cy="2857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streamRead</a:t>
                </a:r>
                <a:endParaRPr lang="zh-CN" altLang="en-US" sz="1200" dirty="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071802" y="1928802"/>
                <a:ext cx="785818" cy="7143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smtClean="0"/>
                  <a:t>c=</a:t>
                </a:r>
                <a:r>
                  <a:rPr lang="en-US" altLang="zh-CN" sz="1200" dirty="0" err="1" smtClean="0"/>
                  <a:t>a+b</a:t>
                </a:r>
                <a:endParaRPr lang="zh-CN" altLang="en-US" sz="1200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71934" y="2786058"/>
                <a:ext cx="785818" cy="7143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smtClean="0"/>
                  <a:t>e=c*d</a:t>
                </a:r>
                <a:endParaRPr lang="zh-CN" altLang="en-US" sz="1200" dirty="0"/>
              </a:p>
            </p:txBody>
          </p:sp>
          <p:cxnSp>
            <p:nvCxnSpPr>
              <p:cNvPr id="9" name="肘形连接符 8"/>
              <p:cNvCxnSpPr>
                <a:stCxn id="3" idx="3"/>
                <a:endCxn id="6" idx="1"/>
              </p:cNvCxnSpPr>
              <p:nvPr/>
            </p:nvCxnSpPr>
            <p:spPr>
              <a:xfrm>
                <a:off x="2071670" y="1785926"/>
                <a:ext cx="1115212" cy="247494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形状 10"/>
              <p:cNvCxnSpPr>
                <a:stCxn id="4" idx="3"/>
                <a:endCxn id="6" idx="3"/>
              </p:cNvCxnSpPr>
              <p:nvPr/>
            </p:nvCxnSpPr>
            <p:spPr>
              <a:xfrm flipV="1">
                <a:off x="2071670" y="2538564"/>
                <a:ext cx="1115212" cy="247494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肘形连接符 21"/>
              <p:cNvCxnSpPr>
                <a:stCxn id="5" idx="3"/>
                <a:endCxn id="7" idx="2"/>
              </p:cNvCxnSpPr>
              <p:nvPr/>
            </p:nvCxnSpPr>
            <p:spPr>
              <a:xfrm flipV="1">
                <a:off x="2071670" y="3143248"/>
                <a:ext cx="2000264" cy="42862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形状 23"/>
              <p:cNvCxnSpPr>
                <a:stCxn id="6" idx="6"/>
                <a:endCxn id="7" idx="0"/>
              </p:cNvCxnSpPr>
              <p:nvPr/>
            </p:nvCxnSpPr>
            <p:spPr>
              <a:xfrm>
                <a:off x="3857620" y="2285992"/>
                <a:ext cx="607223" cy="500066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/>
              <p:cNvSpPr/>
              <p:nvPr/>
            </p:nvSpPr>
            <p:spPr>
              <a:xfrm>
                <a:off x="5357818" y="3000372"/>
                <a:ext cx="1143008" cy="2857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streamWrite</a:t>
                </a:r>
                <a:endParaRPr lang="zh-CN" altLang="en-US" sz="1200" dirty="0"/>
              </a:p>
            </p:txBody>
          </p:sp>
          <p:cxnSp>
            <p:nvCxnSpPr>
              <p:cNvPr id="31" name="肘形连接符 30"/>
              <p:cNvCxnSpPr>
                <a:stCxn id="7" idx="6"/>
                <a:endCxn id="25" idx="1"/>
              </p:cNvCxnSpPr>
              <p:nvPr/>
            </p:nvCxnSpPr>
            <p:spPr>
              <a:xfrm>
                <a:off x="4857752" y="3143248"/>
                <a:ext cx="500066" cy="158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357422" y="2643182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b</a:t>
                </a:r>
                <a:endParaRPr lang="zh-CN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428860" y="3357562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endParaRPr lang="zh-CN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43372" y="2071678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endParaRPr lang="zh-CN" altLang="en-US" dirty="0"/>
              </a:p>
            </p:txBody>
          </p:sp>
        </p:grpSp>
      </p:grpSp>
      <p:sp>
        <p:nvSpPr>
          <p:cNvPr id="104" name="燕尾形箭头 103"/>
          <p:cNvSpPr/>
          <p:nvPr/>
        </p:nvSpPr>
        <p:spPr>
          <a:xfrm rot="20063493">
            <a:off x="3638108" y="2006405"/>
            <a:ext cx="1459682" cy="479154"/>
          </a:xfrm>
          <a:prstGeom prst="notchedRightArrow">
            <a:avLst>
              <a:gd name="adj1" fmla="val 33068"/>
              <a:gd name="adj2" fmla="val 49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/>
        </p:nvGrpSpPr>
        <p:grpSpPr>
          <a:xfrm>
            <a:off x="4643438" y="1428736"/>
            <a:ext cx="4500562" cy="1714512"/>
            <a:chOff x="4643438" y="1428736"/>
            <a:chExt cx="4500562" cy="1714512"/>
          </a:xfrm>
        </p:grpSpPr>
        <p:grpSp>
          <p:nvGrpSpPr>
            <p:cNvPr id="103" name="组合 102"/>
            <p:cNvGrpSpPr/>
            <p:nvPr/>
          </p:nvGrpSpPr>
          <p:grpSpPr>
            <a:xfrm>
              <a:off x="4643438" y="1428736"/>
              <a:ext cx="4214842" cy="1714512"/>
              <a:chOff x="4357686" y="4500570"/>
              <a:chExt cx="4214842" cy="1714512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4714876" y="4500570"/>
                <a:ext cx="3714776" cy="171451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000628" y="4714884"/>
                <a:ext cx="642942" cy="2857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split</a:t>
                </a:r>
                <a:endParaRPr lang="zh-CN" altLang="en-US" sz="1200" dirty="0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>
                <a:off x="4357686" y="4857760"/>
                <a:ext cx="64294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5000628" y="5429264"/>
                <a:ext cx="642942" cy="2857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split</a:t>
                </a:r>
                <a:endParaRPr lang="zh-CN" altLang="en-US" sz="1200" dirty="0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4357686" y="5572140"/>
                <a:ext cx="64294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6500826" y="4500570"/>
                <a:ext cx="357190" cy="35719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6500826" y="4929198"/>
                <a:ext cx="357190" cy="35719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6500826" y="5357826"/>
                <a:ext cx="357190" cy="35719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6500826" y="5786454"/>
                <a:ext cx="357190" cy="35719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箭头连接符 50"/>
              <p:cNvCxnSpPr>
                <a:stCxn id="38" idx="3"/>
                <a:endCxn id="44" idx="2"/>
              </p:cNvCxnSpPr>
              <p:nvPr/>
            </p:nvCxnSpPr>
            <p:spPr>
              <a:xfrm flipV="1">
                <a:off x="5643570" y="4679165"/>
                <a:ext cx="857256" cy="1785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41" idx="3"/>
                <a:endCxn id="44" idx="3"/>
              </p:cNvCxnSpPr>
              <p:nvPr/>
            </p:nvCxnSpPr>
            <p:spPr>
              <a:xfrm flipV="1">
                <a:off x="5643570" y="4805451"/>
                <a:ext cx="909565" cy="7666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38" idx="3"/>
                <a:endCxn id="45" idx="2"/>
              </p:cNvCxnSpPr>
              <p:nvPr/>
            </p:nvCxnSpPr>
            <p:spPr>
              <a:xfrm>
                <a:off x="5643570" y="4857760"/>
                <a:ext cx="857256" cy="25003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/>
              <p:cNvCxnSpPr>
                <a:stCxn id="41" idx="3"/>
                <a:endCxn id="45" idx="2"/>
              </p:cNvCxnSpPr>
              <p:nvPr/>
            </p:nvCxnSpPr>
            <p:spPr>
              <a:xfrm flipV="1">
                <a:off x="5643570" y="5107793"/>
                <a:ext cx="857256" cy="4643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>
                <a:stCxn id="38" idx="3"/>
                <a:endCxn id="46" idx="2"/>
              </p:cNvCxnSpPr>
              <p:nvPr/>
            </p:nvCxnSpPr>
            <p:spPr>
              <a:xfrm>
                <a:off x="5643570" y="4857760"/>
                <a:ext cx="857256" cy="6786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/>
              <p:cNvCxnSpPr>
                <a:stCxn id="41" idx="3"/>
                <a:endCxn id="46" idx="2"/>
              </p:cNvCxnSpPr>
              <p:nvPr/>
            </p:nvCxnSpPr>
            <p:spPr>
              <a:xfrm flipV="1">
                <a:off x="5643570" y="5536421"/>
                <a:ext cx="857256" cy="3571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>
                <a:stCxn id="38" idx="3"/>
                <a:endCxn id="47" idx="2"/>
              </p:cNvCxnSpPr>
              <p:nvPr/>
            </p:nvCxnSpPr>
            <p:spPr>
              <a:xfrm>
                <a:off x="5643570" y="4857760"/>
                <a:ext cx="857256" cy="11072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>
                <a:stCxn id="41" idx="3"/>
                <a:endCxn id="47" idx="2"/>
              </p:cNvCxnSpPr>
              <p:nvPr/>
            </p:nvCxnSpPr>
            <p:spPr>
              <a:xfrm>
                <a:off x="5643570" y="5572140"/>
                <a:ext cx="857256" cy="39290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矩形 78"/>
              <p:cNvSpPr/>
              <p:nvPr/>
            </p:nvSpPr>
            <p:spPr>
              <a:xfrm>
                <a:off x="7500958" y="5286388"/>
                <a:ext cx="642942" cy="21431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join</a:t>
                </a:r>
                <a:endParaRPr lang="zh-CN" altLang="en-US" sz="1200" dirty="0"/>
              </a:p>
            </p:txBody>
          </p:sp>
          <p:cxnSp>
            <p:nvCxnSpPr>
              <p:cNvPr id="81" name="直接箭头连接符 80"/>
              <p:cNvCxnSpPr>
                <a:stCxn id="44" idx="6"/>
                <a:endCxn id="79" idx="1"/>
              </p:cNvCxnSpPr>
              <p:nvPr/>
            </p:nvCxnSpPr>
            <p:spPr>
              <a:xfrm>
                <a:off x="6858016" y="4679165"/>
                <a:ext cx="642942" cy="7143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>
                <a:stCxn id="45" idx="6"/>
                <a:endCxn id="79" idx="1"/>
              </p:cNvCxnSpPr>
              <p:nvPr/>
            </p:nvCxnSpPr>
            <p:spPr>
              <a:xfrm>
                <a:off x="6858016" y="5107793"/>
                <a:ext cx="642942" cy="2857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46" idx="6"/>
                <a:endCxn id="79" idx="1"/>
              </p:cNvCxnSpPr>
              <p:nvPr/>
            </p:nvCxnSpPr>
            <p:spPr>
              <a:xfrm flipV="1">
                <a:off x="6858016" y="5393545"/>
                <a:ext cx="642942" cy="1428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47" idx="6"/>
                <a:endCxn id="79" idx="1"/>
              </p:cNvCxnSpPr>
              <p:nvPr/>
            </p:nvCxnSpPr>
            <p:spPr>
              <a:xfrm flipV="1">
                <a:off x="6858016" y="5393545"/>
                <a:ext cx="642942" cy="57150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/>
              <p:nvPr/>
            </p:nvCxnSpPr>
            <p:spPr>
              <a:xfrm>
                <a:off x="8215338" y="5429264"/>
                <a:ext cx="35719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/>
            <p:cNvSpPr txBox="1"/>
            <p:nvPr/>
          </p:nvSpPr>
          <p:spPr>
            <a:xfrm>
              <a:off x="7429520" y="2786058"/>
              <a:ext cx="1714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Stream processor</a:t>
              </a:r>
              <a:endParaRPr lang="zh-CN" altLang="en-US" sz="1200" dirty="0"/>
            </a:p>
          </p:txBody>
        </p:sp>
      </p:grpSp>
      <p:sp>
        <p:nvSpPr>
          <p:cNvPr id="48" name="内容占位符 2"/>
          <p:cNvSpPr>
            <a:spLocks noGrp="1"/>
          </p:cNvSpPr>
          <p:nvPr>
            <p:ph sz="half" idx="1"/>
          </p:nvPr>
        </p:nvSpPr>
        <p:spPr>
          <a:xfrm>
            <a:off x="457200" y="4286256"/>
            <a:ext cx="8401080" cy="228601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Brook API is less readable while manipulating  complicated dataflow interaction.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Only support primitive </a:t>
            </a:r>
            <a:r>
              <a:rPr lang="en-US" altLang="zh-CN" dirty="0" err="1" smtClean="0"/>
              <a:t>datatypes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float,double</a:t>
            </a:r>
            <a:r>
              <a:rPr lang="en-US" altLang="zh-CN" dirty="0" smtClean="0"/>
              <a:t>).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It is not capable of </a:t>
            </a:r>
            <a:r>
              <a:rPr lang="en-US" altLang="zh-CN" dirty="0" err="1" smtClean="0"/>
              <a:t>MIMD</a:t>
            </a:r>
            <a:r>
              <a:rPr lang="en-US" altLang="zh-CN" dirty="0" smtClean="0"/>
              <a:t> without support of low-level hardware API.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It is not capable of data dependency stream, such as Fibonacci stream.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1" animBg="1"/>
      <p:bldP spid="4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3200" dirty="0" err="1" smtClean="0"/>
              <a:t>Datarush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a java dataflow library based on multi-core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034" y="1500174"/>
            <a:ext cx="8286808" cy="271177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Extensible&amp; low learning curve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OO-based architecture  for easily developing highly scalable applications</a:t>
            </a:r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r>
              <a:rPr lang="en-US" altLang="zh-CN" dirty="0" smtClean="0"/>
              <a:t>Provide high level dataflow constructs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XML based dataflow language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Graphic design tools based on Eclipse or Net Beans</a:t>
            </a:r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r>
              <a:rPr lang="en-US" altLang="zh-CN" dirty="0" smtClean="0"/>
              <a:t>Support traditional facility(</a:t>
            </a:r>
            <a:r>
              <a:rPr lang="en-US" altLang="zh-CN" dirty="0" err="1" smtClean="0"/>
              <a:t>JDBC,RMDB,JMX</a:t>
            </a:r>
            <a:r>
              <a:rPr lang="en-US" altLang="zh-CN" dirty="0" smtClean="0"/>
              <a:t>….)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Support most of parallel style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1000100" y="4917056"/>
            <a:ext cx="1571636" cy="1012274"/>
            <a:chOff x="1000100" y="4500570"/>
            <a:chExt cx="1571636" cy="1012274"/>
          </a:xfrm>
        </p:grpSpPr>
        <p:grpSp>
          <p:nvGrpSpPr>
            <p:cNvPr id="65" name="组合 64"/>
            <p:cNvGrpSpPr/>
            <p:nvPr/>
          </p:nvGrpSpPr>
          <p:grpSpPr>
            <a:xfrm>
              <a:off x="1000100" y="4500570"/>
              <a:ext cx="1571636" cy="357190"/>
              <a:chOff x="1000100" y="4500570"/>
              <a:chExt cx="1571636" cy="357190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000100" y="4500570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A</a:t>
                </a:r>
                <a:endParaRPr lang="zh-CN" altLang="en-US" sz="1600" dirty="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643042" y="4500570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B</a:t>
                </a:r>
                <a:endParaRPr lang="zh-CN" altLang="en-US" sz="1600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214546" y="4500570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C</a:t>
                </a:r>
                <a:endParaRPr lang="zh-CN" altLang="en-US" sz="1600" dirty="0"/>
              </a:p>
            </p:txBody>
          </p:sp>
          <p:cxnSp>
            <p:nvCxnSpPr>
              <p:cNvPr id="11" name="直接箭头连接符 10"/>
              <p:cNvCxnSpPr>
                <a:stCxn id="5" idx="6"/>
                <a:endCxn id="6" idx="2"/>
              </p:cNvCxnSpPr>
              <p:nvPr/>
            </p:nvCxnSpPr>
            <p:spPr>
              <a:xfrm>
                <a:off x="1357290" y="4679165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6"/>
                <a:endCxn id="7" idx="2"/>
              </p:cNvCxnSpPr>
              <p:nvPr/>
            </p:nvCxnSpPr>
            <p:spPr>
              <a:xfrm>
                <a:off x="2000232" y="4679165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1214414" y="5143512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pipeline</a:t>
              </a:r>
              <a:endParaRPr lang="zh-CN" altLang="en-US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928926" y="4416990"/>
            <a:ext cx="2428892" cy="1726654"/>
            <a:chOff x="2928926" y="4071942"/>
            <a:chExt cx="2428892" cy="1726654"/>
          </a:xfrm>
        </p:grpSpPr>
        <p:grpSp>
          <p:nvGrpSpPr>
            <p:cNvPr id="64" name="组合 63"/>
            <p:cNvGrpSpPr/>
            <p:nvPr/>
          </p:nvGrpSpPr>
          <p:grpSpPr>
            <a:xfrm>
              <a:off x="2928926" y="4071942"/>
              <a:ext cx="2428892" cy="1285884"/>
              <a:chOff x="3357554" y="4500570"/>
              <a:chExt cx="2428892" cy="1285884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357554" y="5000636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A</a:t>
                </a:r>
                <a:endParaRPr lang="zh-CN" altLang="en-US" sz="1600" dirty="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4143372" y="4500570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B</a:t>
                </a:r>
                <a:endParaRPr lang="zh-CN" altLang="en-US" sz="16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714876" y="4500570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C</a:t>
                </a:r>
                <a:endParaRPr lang="zh-CN" altLang="en-US" sz="1600" dirty="0"/>
              </a:p>
            </p:txBody>
          </p:sp>
          <p:cxnSp>
            <p:nvCxnSpPr>
              <p:cNvPr id="18" name="直接箭头连接符 17"/>
              <p:cNvCxnSpPr>
                <a:stCxn id="15" idx="6"/>
                <a:endCxn id="16" idx="2"/>
              </p:cNvCxnSpPr>
              <p:nvPr/>
            </p:nvCxnSpPr>
            <p:spPr>
              <a:xfrm flipV="1">
                <a:off x="3714744" y="4679165"/>
                <a:ext cx="428628" cy="5000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6" idx="6"/>
                <a:endCxn id="17" idx="2"/>
              </p:cNvCxnSpPr>
              <p:nvPr/>
            </p:nvCxnSpPr>
            <p:spPr>
              <a:xfrm>
                <a:off x="4500562" y="4679165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/>
            </p:nvSpPr>
            <p:spPr>
              <a:xfrm>
                <a:off x="4143372" y="5000636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B</a:t>
                </a:r>
                <a:endParaRPr lang="zh-CN" altLang="en-US" sz="1600" dirty="0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4714876" y="5000636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C</a:t>
                </a:r>
                <a:endParaRPr lang="zh-CN" altLang="en-US" sz="1600" dirty="0"/>
              </a:p>
            </p:txBody>
          </p:sp>
          <p:cxnSp>
            <p:nvCxnSpPr>
              <p:cNvPr id="23" name="直接箭头连接符 22"/>
              <p:cNvCxnSpPr>
                <a:stCxn id="21" idx="6"/>
                <a:endCxn id="22" idx="2"/>
              </p:cNvCxnSpPr>
              <p:nvPr/>
            </p:nvCxnSpPr>
            <p:spPr>
              <a:xfrm>
                <a:off x="4500562" y="5179231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椭圆 23"/>
              <p:cNvSpPr/>
              <p:nvPr/>
            </p:nvSpPr>
            <p:spPr>
              <a:xfrm>
                <a:off x="4143372" y="5429264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B</a:t>
                </a:r>
                <a:endParaRPr lang="zh-CN" altLang="en-US" sz="1600" dirty="0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714876" y="5429264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C</a:t>
                </a:r>
                <a:endParaRPr lang="zh-CN" altLang="en-US" sz="1600" dirty="0"/>
              </a:p>
            </p:txBody>
          </p:sp>
          <p:cxnSp>
            <p:nvCxnSpPr>
              <p:cNvPr id="26" name="直接箭头连接符 25"/>
              <p:cNvCxnSpPr>
                <a:stCxn id="24" idx="6"/>
                <a:endCxn id="25" idx="2"/>
              </p:cNvCxnSpPr>
              <p:nvPr/>
            </p:nvCxnSpPr>
            <p:spPr>
              <a:xfrm>
                <a:off x="4500562" y="5607859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15" idx="6"/>
                <a:endCxn id="21" idx="2"/>
              </p:cNvCxnSpPr>
              <p:nvPr/>
            </p:nvCxnSpPr>
            <p:spPr>
              <a:xfrm>
                <a:off x="3714744" y="5179231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15" idx="6"/>
                <a:endCxn id="24" idx="2"/>
              </p:cNvCxnSpPr>
              <p:nvPr/>
            </p:nvCxnSpPr>
            <p:spPr>
              <a:xfrm>
                <a:off x="3714744" y="5179231"/>
                <a:ext cx="428628" cy="4286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椭圆 38"/>
              <p:cNvSpPr/>
              <p:nvPr/>
            </p:nvSpPr>
            <p:spPr>
              <a:xfrm>
                <a:off x="5429256" y="5000636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D</a:t>
                </a:r>
                <a:endParaRPr lang="zh-CN" altLang="en-US" sz="1600" dirty="0"/>
              </a:p>
            </p:txBody>
          </p:sp>
          <p:cxnSp>
            <p:nvCxnSpPr>
              <p:cNvPr id="41" name="直接箭头连接符 40"/>
              <p:cNvCxnSpPr>
                <a:stCxn id="17" idx="6"/>
                <a:endCxn id="39" idx="2"/>
              </p:cNvCxnSpPr>
              <p:nvPr/>
            </p:nvCxnSpPr>
            <p:spPr>
              <a:xfrm>
                <a:off x="5072066" y="4679165"/>
                <a:ext cx="357190" cy="5000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22" idx="6"/>
                <a:endCxn id="39" idx="2"/>
              </p:cNvCxnSpPr>
              <p:nvPr/>
            </p:nvCxnSpPr>
            <p:spPr>
              <a:xfrm>
                <a:off x="5072066" y="5179231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25" idx="6"/>
                <a:endCxn id="39" idx="2"/>
              </p:cNvCxnSpPr>
              <p:nvPr/>
            </p:nvCxnSpPr>
            <p:spPr>
              <a:xfrm flipV="1">
                <a:off x="5072066" y="5179231"/>
                <a:ext cx="357190" cy="4286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>
              <a:off x="3786182" y="5429264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SIMD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786446" y="4416990"/>
            <a:ext cx="1714512" cy="1798092"/>
            <a:chOff x="5786446" y="4071942"/>
            <a:chExt cx="1714512" cy="1798092"/>
          </a:xfrm>
        </p:grpSpPr>
        <p:grpSp>
          <p:nvGrpSpPr>
            <p:cNvPr id="63" name="组合 62"/>
            <p:cNvGrpSpPr/>
            <p:nvPr/>
          </p:nvGrpSpPr>
          <p:grpSpPr>
            <a:xfrm>
              <a:off x="5786446" y="4071942"/>
              <a:ext cx="1714512" cy="1285884"/>
              <a:chOff x="6000760" y="4357694"/>
              <a:chExt cx="1714512" cy="1285884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6000760" y="4857760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A</a:t>
                </a:r>
                <a:endParaRPr lang="zh-CN" altLang="en-US" sz="1600" dirty="0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6786578" y="4357694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altLang="zh-CN" sz="1600" dirty="0" err="1" smtClean="0"/>
                  <a:t>B1</a:t>
                </a:r>
                <a:endParaRPr lang="zh-CN" altLang="en-US" sz="1600" dirty="0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7358082" y="4357694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altLang="zh-CN" sz="1600" dirty="0" err="1" smtClean="0"/>
                  <a:t>B2</a:t>
                </a:r>
                <a:endParaRPr lang="zh-CN" altLang="en-US" sz="1600" dirty="0"/>
              </a:p>
            </p:txBody>
          </p:sp>
          <p:cxnSp>
            <p:nvCxnSpPr>
              <p:cNvPr id="49" name="直接箭头连接符 48"/>
              <p:cNvCxnSpPr>
                <a:stCxn id="46" idx="6"/>
                <a:endCxn id="47" idx="2"/>
              </p:cNvCxnSpPr>
              <p:nvPr/>
            </p:nvCxnSpPr>
            <p:spPr>
              <a:xfrm flipV="1">
                <a:off x="6357950" y="4536289"/>
                <a:ext cx="428628" cy="5000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7" idx="6"/>
                <a:endCxn id="48" idx="2"/>
              </p:cNvCxnSpPr>
              <p:nvPr/>
            </p:nvCxnSpPr>
            <p:spPr>
              <a:xfrm>
                <a:off x="7143768" y="4536289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椭圆 50"/>
              <p:cNvSpPr/>
              <p:nvPr/>
            </p:nvSpPr>
            <p:spPr>
              <a:xfrm>
                <a:off x="6786578" y="4857760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altLang="zh-CN" sz="1600" dirty="0" err="1" smtClean="0"/>
                  <a:t>C1</a:t>
                </a:r>
                <a:endParaRPr lang="zh-CN" altLang="en-US" sz="1600" dirty="0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7358082" y="4857760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altLang="zh-CN" sz="1600" dirty="0" err="1" smtClean="0"/>
                  <a:t>C2</a:t>
                </a:r>
                <a:endParaRPr lang="zh-CN" altLang="en-US" sz="1600" dirty="0"/>
              </a:p>
            </p:txBody>
          </p:sp>
          <p:cxnSp>
            <p:nvCxnSpPr>
              <p:cNvPr id="53" name="直接箭头连接符 52"/>
              <p:cNvCxnSpPr>
                <a:stCxn id="51" idx="6"/>
                <a:endCxn id="52" idx="2"/>
              </p:cNvCxnSpPr>
              <p:nvPr/>
            </p:nvCxnSpPr>
            <p:spPr>
              <a:xfrm>
                <a:off x="7143768" y="5036355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椭圆 53"/>
              <p:cNvSpPr/>
              <p:nvPr/>
            </p:nvSpPr>
            <p:spPr>
              <a:xfrm>
                <a:off x="6786578" y="5286388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altLang="zh-CN" sz="1600" dirty="0" err="1" smtClean="0"/>
                  <a:t>D1</a:t>
                </a:r>
                <a:endParaRPr lang="zh-CN" altLang="en-US" sz="1600" dirty="0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7358082" y="5286388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altLang="zh-CN" sz="1600" dirty="0" err="1" smtClean="0"/>
                  <a:t>D2</a:t>
                </a:r>
                <a:endParaRPr lang="zh-CN" altLang="en-US" sz="1600" dirty="0"/>
              </a:p>
            </p:txBody>
          </p:sp>
          <p:cxnSp>
            <p:nvCxnSpPr>
              <p:cNvPr id="56" name="直接箭头连接符 55"/>
              <p:cNvCxnSpPr>
                <a:stCxn id="54" idx="6"/>
                <a:endCxn id="55" idx="2"/>
              </p:cNvCxnSpPr>
              <p:nvPr/>
            </p:nvCxnSpPr>
            <p:spPr>
              <a:xfrm>
                <a:off x="7143768" y="5464983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6" idx="6"/>
                <a:endCxn id="51" idx="2"/>
              </p:cNvCxnSpPr>
              <p:nvPr/>
            </p:nvCxnSpPr>
            <p:spPr>
              <a:xfrm>
                <a:off x="6357950" y="5036355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6" idx="6"/>
                <a:endCxn id="54" idx="2"/>
              </p:cNvCxnSpPr>
              <p:nvPr/>
            </p:nvCxnSpPr>
            <p:spPr>
              <a:xfrm>
                <a:off x="6357950" y="5036355"/>
                <a:ext cx="428628" cy="4286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6572264" y="5500702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MIMD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3880" cy="78581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Rumors &amp; Fact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8183880" cy="41879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30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Lambda Calculus == Turing Machine? </a:t>
            </a:r>
          </a:p>
          <a:p>
            <a:pPr>
              <a:lnSpc>
                <a:spcPct val="30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Imperative Language==Turing Machine?</a:t>
            </a:r>
          </a:p>
          <a:p>
            <a:pPr>
              <a:lnSpc>
                <a:spcPct val="30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Functional Language == Lambda Calculus?</a:t>
            </a:r>
          </a:p>
          <a:p>
            <a:pPr>
              <a:lnSpc>
                <a:spcPct val="30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Functional Language == Imperative Language?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L 形 8"/>
          <p:cNvSpPr/>
          <p:nvPr/>
        </p:nvSpPr>
        <p:spPr>
          <a:xfrm rot="19283360">
            <a:off x="7529538" y="1626103"/>
            <a:ext cx="496631" cy="265567"/>
          </a:xfrm>
          <a:prstGeom prst="corner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/>
          <p:cNvSpPr/>
          <p:nvPr/>
        </p:nvSpPr>
        <p:spPr>
          <a:xfrm>
            <a:off x="7429520" y="2643182"/>
            <a:ext cx="714380" cy="642942"/>
          </a:xfrm>
          <a:prstGeom prst="mathMultiply">
            <a:avLst>
              <a:gd name="adj1" fmla="val 14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乘号 10"/>
          <p:cNvSpPr/>
          <p:nvPr/>
        </p:nvSpPr>
        <p:spPr>
          <a:xfrm>
            <a:off x="7429520" y="3571876"/>
            <a:ext cx="714380" cy="642942"/>
          </a:xfrm>
          <a:prstGeom prst="mathMultiply">
            <a:avLst>
              <a:gd name="adj1" fmla="val 14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乘号 11"/>
          <p:cNvSpPr/>
          <p:nvPr/>
        </p:nvSpPr>
        <p:spPr>
          <a:xfrm>
            <a:off x="7429520" y="4572008"/>
            <a:ext cx="714380" cy="642942"/>
          </a:xfrm>
          <a:prstGeom prst="mathMultiply">
            <a:avLst>
              <a:gd name="adj1" fmla="val 14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Dataflow programming in </a:t>
            </a:r>
            <a:r>
              <a:rPr lang="en-US" altLang="zh-CN" sz="3200" dirty="0" err="1" smtClean="0"/>
              <a:t>DataRush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0034" y="3214686"/>
            <a:ext cx="4038600" cy="356903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zh-CN" dirty="0" smtClean="0"/>
              <a:t>Node</a:t>
            </a:r>
          </a:p>
          <a:p>
            <a:pPr lvl="1">
              <a:buNone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SampleFilter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DataflowNodeBas</a:t>
            </a:r>
            <a:r>
              <a:rPr lang="en-US" altLang="zh-CN" dirty="0" smtClean="0"/>
              <a:t> {</a:t>
            </a:r>
          </a:p>
          <a:p>
            <a:pPr lvl="1">
              <a:buNone/>
            </a:pPr>
            <a:r>
              <a:rPr lang="en-US" altLang="zh-CN" dirty="0" smtClean="0"/>
              <a:t>  private </a:t>
            </a:r>
            <a:r>
              <a:rPr lang="en-US" altLang="zh-CN" dirty="0" err="1" smtClean="0"/>
              <a:t>IntInput</a:t>
            </a:r>
            <a:r>
              <a:rPr lang="en-US" altLang="zh-CN" dirty="0" smtClean="0"/>
              <a:t> y;</a:t>
            </a:r>
          </a:p>
          <a:p>
            <a:pPr lvl="1">
              <a:buNone/>
            </a:pPr>
            <a:r>
              <a:rPr lang="en-US" altLang="zh-CN" dirty="0" smtClean="0"/>
              <a:t>  private </a:t>
            </a:r>
            <a:r>
              <a:rPr lang="en-US" altLang="zh-CN" dirty="0" err="1" smtClean="0"/>
              <a:t>IntOutput</a:t>
            </a:r>
            <a:r>
              <a:rPr lang="en-US" altLang="zh-CN" dirty="0" smtClean="0"/>
              <a:t> z;</a:t>
            </a:r>
          </a:p>
          <a:p>
            <a:pPr lvl="1">
              <a:buNone/>
            </a:pPr>
            <a:r>
              <a:rPr lang="en-US" altLang="zh-CN" dirty="0" smtClean="0"/>
              <a:t>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lvl="1">
              <a:buNone/>
            </a:pPr>
            <a:r>
              <a:rPr lang="en-US" altLang="zh-CN" dirty="0" smtClean="0"/>
              <a:t>  public </a:t>
            </a:r>
            <a:r>
              <a:rPr lang="en-US" altLang="zh-CN" dirty="0" err="1" smtClean="0"/>
              <a:t>SampleFilter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IntFlow</a:t>
            </a:r>
            <a:r>
              <a:rPr lang="en-US" altLang="zh-CN" dirty="0" smtClean="0"/>
              <a:t> source,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 {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this.x</a:t>
            </a:r>
            <a:r>
              <a:rPr lang="en-US" altLang="zh-CN" dirty="0" smtClean="0"/>
              <a:t> = x;</a:t>
            </a:r>
          </a:p>
          <a:p>
            <a:pPr lvl="1">
              <a:buNone/>
            </a:pPr>
            <a:r>
              <a:rPr lang="en-US" altLang="zh-CN" dirty="0" smtClean="0"/>
              <a:t>    y = </a:t>
            </a:r>
            <a:r>
              <a:rPr lang="en-US" altLang="zh-CN" dirty="0" err="1" smtClean="0"/>
              <a:t>newIntInput</a:t>
            </a:r>
            <a:r>
              <a:rPr lang="en-US" altLang="zh-CN" dirty="0" smtClean="0"/>
              <a:t>(source, "y");</a:t>
            </a:r>
          </a:p>
          <a:p>
            <a:pPr lvl="1">
              <a:buNone/>
            </a:pPr>
            <a:r>
              <a:rPr lang="en-US" altLang="zh-CN" dirty="0" smtClean="0"/>
              <a:t>    z = </a:t>
            </a:r>
            <a:r>
              <a:rPr lang="en-US" altLang="zh-CN" dirty="0" err="1" smtClean="0"/>
              <a:t>newIntOutput</a:t>
            </a:r>
            <a:r>
              <a:rPr lang="en-US" altLang="zh-CN" dirty="0" smtClean="0"/>
              <a:t>("z");</a:t>
            </a:r>
          </a:p>
          <a:p>
            <a:pPr lvl="1">
              <a:buNone/>
            </a:pPr>
            <a:r>
              <a:rPr lang="en-US" altLang="zh-CN" dirty="0" smtClean="0"/>
              <a:t>  }</a:t>
            </a:r>
          </a:p>
          <a:p>
            <a:pPr lvl="1">
              <a:buNone/>
            </a:pPr>
            <a:r>
              <a:rPr lang="en-US" altLang="zh-CN" dirty="0" smtClean="0"/>
              <a:t>  public void execute() {</a:t>
            </a:r>
          </a:p>
          <a:p>
            <a:pPr lvl="1">
              <a:buNone/>
            </a:pPr>
            <a:r>
              <a:rPr lang="en-US" altLang="zh-CN" dirty="0" smtClean="0"/>
              <a:t>    while (</a:t>
            </a:r>
            <a:r>
              <a:rPr lang="en-US" altLang="zh-CN" dirty="0" err="1" smtClean="0"/>
              <a:t>y.stepNext</a:t>
            </a:r>
            <a:r>
              <a:rPr lang="en-US" altLang="zh-CN" dirty="0" smtClean="0"/>
              <a:t>()) {</a:t>
            </a:r>
          </a:p>
          <a:p>
            <a:pPr lvl="1">
              <a:buNone/>
            </a:pPr>
            <a:r>
              <a:rPr lang="en-US" altLang="zh-CN" dirty="0" smtClean="0"/>
              <a:t>      if (x &gt;= </a:t>
            </a:r>
            <a:r>
              <a:rPr lang="en-US" altLang="zh-CN" dirty="0" err="1" smtClean="0"/>
              <a:t>y.asInt</a:t>
            </a:r>
            <a:r>
              <a:rPr lang="en-US" altLang="zh-CN" dirty="0" smtClean="0"/>
              <a:t>()) {</a:t>
            </a:r>
          </a:p>
          <a:p>
            <a:pPr lvl="1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z.push</a:t>
            </a:r>
            <a:r>
              <a:rPr lang="en-US" altLang="zh-CN" dirty="0" smtClean="0"/>
              <a:t>(x);</a:t>
            </a:r>
          </a:p>
          <a:p>
            <a:pPr lvl="1">
              <a:buNone/>
            </a:pPr>
            <a:r>
              <a:rPr lang="en-US" altLang="zh-CN" dirty="0" smtClean="0"/>
              <a:t>      } else {</a:t>
            </a:r>
          </a:p>
          <a:p>
            <a:pPr lvl="1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z.push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y.asInt</a:t>
            </a:r>
            <a:r>
              <a:rPr lang="en-US" altLang="zh-CN" dirty="0" smtClean="0"/>
              <a:t>());</a:t>
            </a:r>
          </a:p>
          <a:p>
            <a:pPr lvl="1">
              <a:buNone/>
            </a:pPr>
            <a:r>
              <a:rPr lang="en-US" altLang="zh-CN" dirty="0" smtClean="0"/>
              <a:t>      }</a:t>
            </a:r>
          </a:p>
          <a:p>
            <a:pPr lvl="1">
              <a:buNone/>
            </a:pPr>
            <a:r>
              <a:rPr lang="en-US" altLang="zh-CN" dirty="0" smtClean="0"/>
              <a:t>    }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z.pushEndOfData</a:t>
            </a:r>
            <a:r>
              <a:rPr lang="en-US" altLang="zh-CN" dirty="0" smtClean="0"/>
              <a:t>(); }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2" y="3286124"/>
            <a:ext cx="4038600" cy="278608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zh-CN" dirty="0" smtClean="0"/>
              <a:t>Flow</a:t>
            </a:r>
          </a:p>
          <a:p>
            <a:pPr>
              <a:buNone/>
            </a:pPr>
            <a:r>
              <a:rPr lang="en-US" altLang="zh-CN" dirty="0" smtClean="0"/>
              <a:t>&lt;?xml version=“1.0” encoding=“</a:t>
            </a:r>
            <a:r>
              <a:rPr lang="en-US" altLang="zh-CN" dirty="0" err="1" smtClean="0"/>
              <a:t>UTF</a:t>
            </a:r>
            <a:r>
              <a:rPr lang="en-US" altLang="zh-CN" dirty="0" smtClean="0"/>
              <a:t>-8” standalone=“no”?&gt;</a:t>
            </a:r>
          </a:p>
          <a:p>
            <a:pPr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AssemblySpecification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 smtClean="0"/>
              <a:t>&lt;Contract&gt;</a:t>
            </a:r>
          </a:p>
          <a:p>
            <a:pPr>
              <a:buNone/>
            </a:pPr>
            <a:r>
              <a:rPr lang="en-US" altLang="zh-CN" dirty="0" smtClean="0"/>
              <a:t>    &lt;Inputs&gt;</a:t>
            </a:r>
          </a:p>
          <a:p>
            <a:pPr>
              <a:buNone/>
            </a:pPr>
            <a:r>
              <a:rPr lang="en-US" altLang="zh-CN" dirty="0" smtClean="0"/>
              <a:t>      &lt;Port name=“</a:t>
            </a:r>
            <a:r>
              <a:rPr lang="en-US" altLang="zh-CN" dirty="0" err="1" smtClean="0"/>
              <a:t>InputY</a:t>
            </a:r>
            <a:r>
              <a:rPr lang="en-US" altLang="zh-CN" dirty="0" smtClean="0"/>
              <a:t>" type=“integer"/&gt;</a:t>
            </a:r>
          </a:p>
          <a:p>
            <a:pPr>
              <a:buNone/>
            </a:pPr>
            <a:r>
              <a:rPr lang="en-US" altLang="zh-CN" dirty="0" smtClean="0"/>
              <a:t>    &lt;/Inputs&gt;</a:t>
            </a:r>
          </a:p>
          <a:p>
            <a:pPr>
              <a:buNone/>
            </a:pPr>
            <a:r>
              <a:rPr lang="en-US" altLang="zh-CN" dirty="0" smtClean="0"/>
              <a:t>    &lt;Outputs&gt;</a:t>
            </a:r>
          </a:p>
          <a:p>
            <a:pPr>
              <a:buNone/>
            </a:pPr>
            <a:r>
              <a:rPr lang="en-US" altLang="zh-CN" dirty="0" smtClean="0"/>
              <a:t>      &lt;Port name="</a:t>
            </a:r>
            <a:r>
              <a:rPr lang="en-US" altLang="zh-CN" dirty="0" err="1" smtClean="0"/>
              <a:t>OutputZ</a:t>
            </a:r>
            <a:r>
              <a:rPr lang="en-US" altLang="zh-CN" dirty="0" smtClean="0"/>
              <a:t>" type="integer"/&gt;</a:t>
            </a:r>
          </a:p>
          <a:p>
            <a:pPr>
              <a:buNone/>
            </a:pPr>
            <a:r>
              <a:rPr lang="en-US" altLang="zh-CN" dirty="0" smtClean="0"/>
              <a:t>    &lt;/Outputs&gt;</a:t>
            </a:r>
          </a:p>
          <a:p>
            <a:pPr>
              <a:buNone/>
            </a:pPr>
            <a:r>
              <a:rPr lang="en-US" altLang="zh-CN" dirty="0" smtClean="0"/>
              <a:t>  &lt;/Contract&gt; </a:t>
            </a:r>
          </a:p>
          <a:p>
            <a:pPr>
              <a:buNone/>
            </a:pPr>
            <a:r>
              <a:rPr lang="en-US" altLang="zh-CN" dirty="0" smtClean="0"/>
              <a:t>  &lt;Composition&gt;</a:t>
            </a:r>
          </a:p>
          <a:p>
            <a:pPr>
              <a:buNone/>
            </a:pPr>
            <a:r>
              <a:rPr lang="en-US" altLang="zh-CN" dirty="0" smtClean="0"/>
              <a:t>    &lt;Process instance=“</a:t>
            </a:r>
            <a:r>
              <a:rPr lang="en-US" altLang="zh-CN" dirty="0" err="1" smtClean="0"/>
              <a:t>SampleFilter</a:t>
            </a:r>
            <a:r>
              <a:rPr lang="en-US" altLang="zh-CN" dirty="0" smtClean="0"/>
              <a:t>" type=“</a:t>
            </a:r>
            <a:r>
              <a:rPr lang="en-US" altLang="zh-CN" dirty="0" err="1" smtClean="0"/>
              <a:t>SampleFilter</a:t>
            </a:r>
            <a:r>
              <a:rPr lang="en-US" altLang="zh-CN" dirty="0" smtClean="0"/>
              <a:t> "&gt;</a:t>
            </a:r>
          </a:p>
          <a:p>
            <a:pPr>
              <a:buNone/>
            </a:pPr>
            <a:r>
              <a:rPr lang="en-US" altLang="zh-CN" dirty="0" smtClean="0"/>
              <a:t>      &lt;Link source="</a:t>
            </a:r>
            <a:r>
              <a:rPr lang="en-US" altLang="zh-CN" dirty="0" err="1" smtClean="0"/>
              <a:t>InputY</a:t>
            </a:r>
            <a:r>
              <a:rPr lang="en-US" altLang="zh-CN" dirty="0" smtClean="0"/>
              <a:t>" target="y" /&gt;</a:t>
            </a:r>
          </a:p>
          <a:p>
            <a:pPr>
              <a:buNone/>
            </a:pPr>
            <a:r>
              <a:rPr lang="en-US" altLang="zh-CN" dirty="0" smtClean="0"/>
              <a:t>    &lt;/Process&gt;</a:t>
            </a:r>
          </a:p>
          <a:p>
            <a:pPr>
              <a:buNone/>
            </a:pPr>
            <a:r>
              <a:rPr lang="en-US" altLang="zh-CN" dirty="0" smtClean="0"/>
              <a:t>    &lt;Link instance=“</a:t>
            </a:r>
            <a:r>
              <a:rPr lang="en-US" altLang="zh-CN" dirty="0" err="1" smtClean="0"/>
              <a:t>SampleFilter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="z"/&gt;</a:t>
            </a:r>
          </a:p>
          <a:p>
            <a:pPr>
              <a:buNone/>
            </a:pPr>
            <a:r>
              <a:rPr lang="en-US" altLang="zh-CN" dirty="0" smtClean="0"/>
              <a:t>  &lt;/Composition&gt;</a:t>
            </a:r>
          </a:p>
          <a:p>
            <a:pPr>
              <a:buNone/>
            </a:pPr>
            <a:r>
              <a:rPr lang="en-US" altLang="zh-CN" dirty="0" smtClean="0"/>
              <a:t>&lt;/</a:t>
            </a:r>
            <a:r>
              <a:rPr lang="en-US" altLang="zh-CN" dirty="0" err="1" smtClean="0"/>
              <a:t>AssemblySpecification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928662" y="1571612"/>
            <a:ext cx="7500990" cy="1681154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altLang="zh-CN" sz="2800" dirty="0" smtClean="0"/>
              <a:t>Program represented as a directed graph</a:t>
            </a:r>
          </a:p>
          <a:p>
            <a:pPr marL="749300" lvl="1" indent="-292100"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 is a java object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represented as a computation unit</a:t>
            </a:r>
          </a:p>
          <a:p>
            <a:pPr marL="749300" lvl="1" indent="-292100"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en-US" altLang="zh-CN" sz="2800" baseline="0" dirty="0" smtClean="0"/>
              <a:t>Edge</a:t>
            </a:r>
            <a:r>
              <a:rPr lang="en-US" altLang="zh-CN" sz="2800" dirty="0" smtClean="0"/>
              <a:t> is a set of xml data represented as dataflow direction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Dataflow programming in </a:t>
            </a:r>
            <a:r>
              <a:rPr lang="en-US" altLang="zh-CN" sz="3200" dirty="0" err="1" smtClean="0"/>
              <a:t>DataRush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10" y="1645920"/>
            <a:ext cx="8043890" cy="4526280"/>
          </a:xfrm>
        </p:spPr>
        <p:txBody>
          <a:bodyPr/>
          <a:lstStyle/>
          <a:p>
            <a:r>
              <a:rPr lang="en-US" altLang="zh-CN" dirty="0" smtClean="0"/>
              <a:t>Performance &amp; Scalability are restricted by </a:t>
            </a:r>
            <a:r>
              <a:rPr lang="en-US" altLang="zh-CN" dirty="0" err="1" smtClean="0"/>
              <a:t>JVM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OO and XML sucks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OO is less </a:t>
            </a:r>
            <a:r>
              <a:rPr lang="en-US" altLang="zh-CN" dirty="0" err="1" smtClean="0"/>
              <a:t>composable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XML </a:t>
            </a:r>
            <a:r>
              <a:rPr lang="en-US" dirty="0" smtClean="0"/>
              <a:t>is unreadable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Graphic tools  is a trinket</a:t>
            </a:r>
          </a:p>
          <a:p>
            <a:pPr lvl="1">
              <a:buNone/>
            </a:pPr>
            <a:endParaRPr lang="en-US" altLang="zh-CN" dirty="0" smtClean="0"/>
          </a:p>
          <a:p>
            <a:r>
              <a:rPr lang="en-US" altLang="zh-CN" dirty="0" smtClean="0"/>
              <a:t>There is nothing about data dependence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There is no silver bullet yet</a:t>
            </a:r>
            <a:endParaRPr lang="zh-CN" altLang="en-US" sz="3200" dirty="0"/>
          </a:p>
        </p:txBody>
      </p:sp>
      <p:sp>
        <p:nvSpPr>
          <p:cNvPr id="42" name="内容占位符 41"/>
          <p:cNvSpPr>
            <a:spLocks noGrp="1"/>
          </p:cNvSpPr>
          <p:nvPr>
            <p:ph sz="half" idx="2"/>
          </p:nvPr>
        </p:nvSpPr>
        <p:spPr>
          <a:xfrm>
            <a:off x="571472" y="1500174"/>
            <a:ext cx="7972452" cy="414340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Each form of parallelism is domain s</a:t>
            </a:r>
            <a:r>
              <a:rPr lang="en-US" dirty="0" smtClean="0"/>
              <a:t>pecific 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Data parallelism is only capable of data-transparency stream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Task parallelism operates more efficiently on data-dependency stream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/>
              <a:t>SIMD</a:t>
            </a:r>
            <a:r>
              <a:rPr lang="en-US" altLang="zh-CN" dirty="0" smtClean="0"/>
              <a:t> is suitable for vector stream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/>
              <a:t>MIMD</a:t>
            </a:r>
            <a:r>
              <a:rPr lang="en-US" altLang="zh-CN" dirty="0" smtClean="0"/>
              <a:t> is suitable for scalar stream</a:t>
            </a:r>
          </a:p>
          <a:p>
            <a:pPr lvl="1">
              <a:buNone/>
            </a:pPr>
            <a:endParaRPr lang="en-US" altLang="zh-CN" dirty="0" smtClean="0"/>
          </a:p>
          <a:p>
            <a:r>
              <a:rPr lang="en-US" altLang="zh-CN" dirty="0" smtClean="0"/>
              <a:t>We need a language to cover all dirty works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A strong type system can provide tons of information for assembling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parallel policies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dirty="0" smtClean="0"/>
              <a:t>Data type indicates the most efficient computation unit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dirty="0" smtClean="0"/>
              <a:t>Stream type indicates different parallelism form</a:t>
            </a:r>
          </a:p>
          <a:p>
            <a:pPr lvl="2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A concise and </a:t>
            </a:r>
            <a:r>
              <a:rPr lang="en-US" altLang="zh-CN" dirty="0" err="1" smtClean="0"/>
              <a:t>compsoable</a:t>
            </a:r>
            <a:r>
              <a:rPr lang="en-US" altLang="zh-CN" dirty="0" smtClean="0"/>
              <a:t> DSL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dirty="0" smtClean="0"/>
              <a:t>Transformation between vector and scalar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dirty="0" smtClean="0"/>
              <a:t>Composite Data parallelism and Task parallelism </a:t>
            </a:r>
          </a:p>
          <a:p>
            <a:pPr lvl="2">
              <a:buNone/>
            </a:pPr>
            <a:r>
              <a:rPr lang="en-US" altLang="zh-CN" dirty="0" smtClean="0"/>
              <a:t>     smoothly.</a:t>
            </a:r>
          </a:p>
          <a:p>
            <a:pPr lvl="2">
              <a:buNone/>
            </a:pPr>
            <a:endParaRPr lang="en-US" altLang="zh-CN" dirty="0" smtClean="0"/>
          </a:p>
          <a:p>
            <a:r>
              <a:rPr lang="en-US" altLang="zh-CN" sz="2700" dirty="0" smtClean="0"/>
              <a:t>Haskell maybe an ideal candidate</a:t>
            </a:r>
          </a:p>
          <a:p>
            <a:pPr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zh-CN" altLang="en-US" dirty="0"/>
          </a:p>
        </p:txBody>
      </p:sp>
      <p:grpSp>
        <p:nvGrpSpPr>
          <p:cNvPr id="74" name="组合 73"/>
          <p:cNvGrpSpPr/>
          <p:nvPr/>
        </p:nvGrpSpPr>
        <p:grpSpPr>
          <a:xfrm>
            <a:off x="5857884" y="3571876"/>
            <a:ext cx="3214678" cy="2786082"/>
            <a:chOff x="785786" y="1714488"/>
            <a:chExt cx="3857652" cy="3000396"/>
          </a:xfrm>
        </p:grpSpPr>
        <p:grpSp>
          <p:nvGrpSpPr>
            <p:cNvPr id="43" name="组合 42"/>
            <p:cNvGrpSpPr/>
            <p:nvPr/>
          </p:nvGrpSpPr>
          <p:grpSpPr>
            <a:xfrm>
              <a:off x="785786" y="1714488"/>
              <a:ext cx="3857652" cy="418504"/>
              <a:chOff x="1239" y="1697"/>
              <a:chExt cx="3355107" cy="418504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44" name="圆角矩形 43"/>
              <p:cNvSpPr/>
              <p:nvPr/>
            </p:nvSpPr>
            <p:spPr>
              <a:xfrm>
                <a:off x="1239" y="1697"/>
                <a:ext cx="3355107" cy="418504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圆角矩形 4"/>
              <p:cNvSpPr/>
              <p:nvPr/>
            </p:nvSpPr>
            <p:spPr>
              <a:xfrm>
                <a:off x="1239" y="1721"/>
                <a:ext cx="3330591" cy="393988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700" dirty="0" smtClean="0"/>
                  <a:t>Dataflow Language</a:t>
                </a:r>
                <a:endParaRPr lang="zh-CN" altLang="en-US" sz="1700" kern="1200" dirty="0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785786" y="2214554"/>
              <a:ext cx="1357322" cy="928694"/>
              <a:chOff x="1149" y="586"/>
              <a:chExt cx="3355287" cy="888335"/>
            </a:xfrm>
            <a:solidFill>
              <a:srgbClr val="002060"/>
            </a:solidFill>
          </p:grpSpPr>
          <p:sp>
            <p:nvSpPr>
              <p:cNvPr id="47" name="圆角矩形 46"/>
              <p:cNvSpPr/>
              <p:nvPr/>
            </p:nvSpPr>
            <p:spPr>
              <a:xfrm>
                <a:off x="1149" y="586"/>
                <a:ext cx="3355287" cy="888335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圆角矩形 4"/>
              <p:cNvSpPr/>
              <p:nvPr/>
            </p:nvSpPr>
            <p:spPr>
              <a:xfrm>
                <a:off x="27166" y="26604"/>
                <a:ext cx="3303252" cy="836299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none" lIns="121920" tIns="121920" rIns="121920" bIns="121920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700" dirty="0" smtClean="0"/>
                  <a:t>Task</a:t>
                </a:r>
              </a:p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700" dirty="0" smtClean="0"/>
                  <a:t>Parallelism</a:t>
                </a:r>
                <a:endParaRPr lang="zh-CN" altLang="en-US" sz="1700" dirty="0"/>
              </a:p>
            </p:txBody>
          </p:sp>
        </p:grpSp>
        <p:sp>
          <p:nvSpPr>
            <p:cNvPr id="49" name="圆角矩形 4"/>
            <p:cNvSpPr/>
            <p:nvPr/>
          </p:nvSpPr>
          <p:spPr>
            <a:xfrm>
              <a:off x="795133" y="3812513"/>
              <a:ext cx="1203853" cy="902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700" dirty="0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3357554" y="3786190"/>
              <a:ext cx="1285884" cy="928694"/>
              <a:chOff x="0" y="0"/>
              <a:chExt cx="3357586" cy="2786082"/>
            </a:xfrm>
            <a:solidFill>
              <a:srgbClr val="C00000"/>
            </a:solidFill>
          </p:grpSpPr>
          <p:sp>
            <p:nvSpPr>
              <p:cNvPr id="54" name="圆角矩形 53"/>
              <p:cNvSpPr/>
              <p:nvPr/>
            </p:nvSpPr>
            <p:spPr>
              <a:xfrm>
                <a:off x="0" y="0"/>
                <a:ext cx="3357586" cy="2786082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圆角矩形 4"/>
              <p:cNvSpPr/>
              <p:nvPr/>
            </p:nvSpPr>
            <p:spPr>
              <a:xfrm>
                <a:off x="81603" y="81603"/>
                <a:ext cx="3194383" cy="2622877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600" dirty="0" err="1" smtClean="0"/>
                  <a:t>GPGPU</a:t>
                </a:r>
                <a:endParaRPr lang="zh-CN" altLang="en-US" sz="1600" dirty="0"/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785786" y="3786084"/>
              <a:ext cx="2500330" cy="928694"/>
              <a:chOff x="1149" y="586"/>
              <a:chExt cx="3355287" cy="888335"/>
            </a:xfrm>
            <a:solidFill>
              <a:srgbClr val="002060"/>
            </a:solidFill>
          </p:grpSpPr>
          <p:sp>
            <p:nvSpPr>
              <p:cNvPr id="57" name="圆角矩形 56"/>
              <p:cNvSpPr/>
              <p:nvPr/>
            </p:nvSpPr>
            <p:spPr>
              <a:xfrm>
                <a:off x="1149" y="586"/>
                <a:ext cx="3355287" cy="888335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8" name="圆角矩形 4"/>
              <p:cNvSpPr/>
              <p:nvPr/>
            </p:nvSpPr>
            <p:spPr>
              <a:xfrm>
                <a:off x="27167" y="26604"/>
                <a:ext cx="3303252" cy="836299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1920" tIns="121920" rIns="121920" bIns="121920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600" dirty="0" smtClean="0"/>
                  <a:t>Multi-core</a:t>
                </a:r>
                <a:endParaRPr lang="zh-CN" altLang="en-US" sz="1700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3357554" y="3214686"/>
              <a:ext cx="1266937" cy="500066"/>
              <a:chOff x="290" y="299"/>
              <a:chExt cx="3357004" cy="1714093"/>
            </a:xfrm>
            <a:solidFill>
              <a:srgbClr val="C00000"/>
            </a:solidFill>
          </p:grpSpPr>
          <p:sp>
            <p:nvSpPr>
              <p:cNvPr id="66" name="圆角矩形 65"/>
              <p:cNvSpPr/>
              <p:nvPr/>
            </p:nvSpPr>
            <p:spPr>
              <a:xfrm>
                <a:off x="290" y="299"/>
                <a:ext cx="3357004" cy="1714093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7" name="圆角矩形 4"/>
              <p:cNvSpPr/>
              <p:nvPr/>
            </p:nvSpPr>
            <p:spPr>
              <a:xfrm>
                <a:off x="50491" y="50505"/>
                <a:ext cx="3167717" cy="1419017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non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400" dirty="0" smtClean="0"/>
                  <a:t>Hardware</a:t>
                </a:r>
              </a:p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400" dirty="0" smtClean="0"/>
                  <a:t>Assembly</a:t>
                </a:r>
                <a:endParaRPr lang="zh-CN" altLang="en-US" sz="1400" dirty="0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785786" y="3214686"/>
              <a:ext cx="2533874" cy="500066"/>
              <a:chOff x="290" y="299"/>
              <a:chExt cx="3357004" cy="1714093"/>
            </a:xfrm>
            <a:solidFill>
              <a:srgbClr val="002060"/>
            </a:solidFill>
          </p:grpSpPr>
          <p:sp>
            <p:nvSpPr>
              <p:cNvPr id="69" name="圆角矩形 68"/>
              <p:cNvSpPr/>
              <p:nvPr/>
            </p:nvSpPr>
            <p:spPr>
              <a:xfrm>
                <a:off x="290" y="299"/>
                <a:ext cx="3357004" cy="1714093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0" name="圆角矩形 4"/>
              <p:cNvSpPr/>
              <p:nvPr/>
            </p:nvSpPr>
            <p:spPr>
              <a:xfrm>
                <a:off x="50492" y="50502"/>
                <a:ext cx="3167717" cy="1663890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non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400" dirty="0" smtClean="0"/>
                  <a:t>OS</a:t>
                </a:r>
              </a:p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400" dirty="0" smtClean="0"/>
                  <a:t>Scheduling</a:t>
                </a:r>
                <a:endParaRPr lang="zh-CN" altLang="en-US" sz="1400" dirty="0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2214546" y="2214554"/>
              <a:ext cx="2428892" cy="928694"/>
              <a:chOff x="1149" y="586"/>
              <a:chExt cx="3355287" cy="888335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72" name="圆角矩形 71"/>
              <p:cNvSpPr/>
              <p:nvPr/>
            </p:nvSpPr>
            <p:spPr>
              <a:xfrm>
                <a:off x="1149" y="586"/>
                <a:ext cx="3355287" cy="888335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圆角矩形 4"/>
              <p:cNvSpPr/>
              <p:nvPr/>
            </p:nvSpPr>
            <p:spPr>
              <a:xfrm>
                <a:off x="27166" y="26604"/>
                <a:ext cx="3303252" cy="836299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none" lIns="121920" tIns="121920" rIns="121920" bIns="121920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700" dirty="0" smtClean="0"/>
                  <a:t>Data</a:t>
                </a:r>
              </a:p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700" dirty="0" smtClean="0"/>
                  <a:t>Parallelism</a:t>
                </a:r>
                <a:endParaRPr lang="zh-CN" altLang="en-US" sz="17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distinguish different data stream forms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4348" y="1645920"/>
            <a:ext cx="8215370" cy="542641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Haskell internal list is represented as data-dependency steam and suitable for </a:t>
            </a:r>
            <a:r>
              <a:rPr lang="en-US" altLang="zh-CN" dirty="0" err="1" smtClean="0"/>
              <a:t>Cpus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map:: a</a:t>
            </a:r>
            <a:r>
              <a:rPr lang="zh-CN" altLang="en-US" dirty="0" smtClean="0"/>
              <a:t>→</a:t>
            </a:r>
            <a:r>
              <a:rPr lang="en-US" altLang="zh-CN" dirty="0" smtClean="0"/>
              <a:t>b</a:t>
            </a:r>
            <a:r>
              <a:rPr lang="zh-CN" altLang="en-US" dirty="0" smtClean="0"/>
              <a:t>→</a:t>
            </a:r>
            <a:r>
              <a:rPr lang="en-US" altLang="zh-CN" dirty="0" smtClean="0"/>
              <a:t>[a]</a:t>
            </a:r>
            <a:r>
              <a:rPr lang="zh-CN" altLang="en-US" dirty="0" smtClean="0"/>
              <a:t> →</a:t>
            </a:r>
            <a:r>
              <a:rPr lang="en-US" altLang="zh-CN" dirty="0" smtClean="0"/>
              <a:t>[b]</a:t>
            </a:r>
          </a:p>
          <a:p>
            <a:pPr lvl="7">
              <a:buNone/>
            </a:pPr>
            <a:r>
              <a:rPr lang="en-US" altLang="zh-CN" dirty="0" smtClean="0"/>
              <a:t> f(x)=x*2 =&gt; (map f) [1,2,3] =&gt;[2,4,6]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Zip::[a]</a:t>
            </a:r>
            <a:r>
              <a:rPr lang="zh-CN" altLang="en-US" dirty="0" smtClean="0"/>
              <a:t>→</a:t>
            </a:r>
            <a:r>
              <a:rPr lang="en-US" altLang="zh-CN" dirty="0" smtClean="0"/>
              <a:t>[b]</a:t>
            </a:r>
            <a:r>
              <a:rPr lang="zh-CN" altLang="en-US" dirty="0" smtClean="0"/>
              <a:t> →</a:t>
            </a:r>
            <a:r>
              <a:rPr lang="en-US" altLang="zh-CN" dirty="0" smtClean="0"/>
              <a:t>[(a,b)]</a:t>
            </a:r>
          </a:p>
          <a:p>
            <a:pPr lvl="7">
              <a:buNone/>
            </a:pPr>
            <a:r>
              <a:rPr lang="en-US" altLang="zh-CN" dirty="0" smtClean="0"/>
              <a:t>Zip [1,2,3] [4,5,6] =&gt;[(1,4),(2,5),(3,6)]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unzip:: [(a,b)] </a:t>
            </a:r>
            <a:r>
              <a:rPr lang="zh-CN" altLang="en-US" dirty="0" smtClean="0"/>
              <a:t>→</a:t>
            </a:r>
            <a:r>
              <a:rPr lang="en-US" altLang="zh-CN" dirty="0" smtClean="0"/>
              <a:t> ([a],[b])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en-US" altLang="zh-CN" sz="2900" dirty="0" smtClean="0"/>
              <a:t>Other helper functions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500" dirty="0" err="1" smtClean="0"/>
              <a:t>uncurry</a:t>
            </a:r>
            <a:r>
              <a:rPr lang="en-US" altLang="zh-CN" sz="2500" dirty="0" smtClean="0"/>
              <a:t>::</a:t>
            </a:r>
            <a:r>
              <a:rPr lang="pt-BR" altLang="zh-CN" sz="2500" dirty="0" smtClean="0"/>
              <a:t> (a</a:t>
            </a:r>
            <a:r>
              <a:rPr lang="zh-CN" altLang="en-US" sz="1800" dirty="0" smtClean="0"/>
              <a:t> → </a:t>
            </a:r>
            <a:r>
              <a:rPr lang="pt-BR" altLang="zh-CN" sz="2500" dirty="0" smtClean="0"/>
              <a:t>b </a:t>
            </a:r>
            <a:r>
              <a:rPr lang="zh-CN" altLang="en-US" sz="1800" dirty="0" smtClean="0"/>
              <a:t>→</a:t>
            </a:r>
            <a:r>
              <a:rPr lang="pt-BR" altLang="zh-CN" sz="2500" dirty="0" smtClean="0"/>
              <a:t> c) </a:t>
            </a:r>
            <a:r>
              <a:rPr lang="zh-CN" altLang="en-US" sz="1800" dirty="0" smtClean="0"/>
              <a:t>→</a:t>
            </a:r>
            <a:r>
              <a:rPr lang="pt-BR" altLang="zh-CN" sz="2500" dirty="0" smtClean="0"/>
              <a:t> (a,b) </a:t>
            </a:r>
            <a:r>
              <a:rPr lang="zh-CN" altLang="en-US" sz="1800" dirty="0" smtClean="0"/>
              <a:t>→</a:t>
            </a:r>
            <a:r>
              <a:rPr lang="pt-BR" altLang="zh-CN" sz="2500" dirty="0" smtClean="0"/>
              <a:t> c</a:t>
            </a:r>
          </a:p>
          <a:p>
            <a:pPr lvl="7">
              <a:buNone/>
            </a:pPr>
            <a:r>
              <a:rPr lang="pt-BR" altLang="zh-CN" dirty="0" smtClean="0"/>
              <a:t> f</a:t>
            </a:r>
            <a:r>
              <a:rPr lang="zh-CN" altLang="en-US" dirty="0" smtClean="0"/>
              <a:t> </a:t>
            </a:r>
            <a:r>
              <a:rPr lang="pt-BR" altLang="zh-CN" dirty="0" smtClean="0"/>
              <a:t>a</a:t>
            </a:r>
            <a:r>
              <a:rPr lang="zh-CN" altLang="en-US" dirty="0" smtClean="0"/>
              <a:t> </a:t>
            </a:r>
            <a:r>
              <a:rPr lang="pt-BR" altLang="zh-CN" dirty="0" smtClean="0"/>
              <a:t>b</a:t>
            </a:r>
            <a:r>
              <a:rPr lang="zh-CN" altLang="en-US" dirty="0" smtClean="0"/>
              <a:t> </a:t>
            </a:r>
            <a:r>
              <a:rPr lang="pt-BR" altLang="zh-CN" dirty="0" smtClean="0"/>
              <a:t>=a+b =&gt; f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=6</a:t>
            </a:r>
          </a:p>
          <a:p>
            <a:pPr lvl="7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k=</a:t>
            </a:r>
            <a:r>
              <a:rPr lang="en-US" altLang="zh-CN" dirty="0" err="1" smtClean="0"/>
              <a:t>uncurry</a:t>
            </a:r>
            <a:r>
              <a:rPr lang="zh-CN" altLang="en-US" dirty="0" smtClean="0"/>
              <a:t> </a:t>
            </a:r>
            <a:r>
              <a:rPr lang="en-US" altLang="zh-CN" dirty="0" smtClean="0"/>
              <a:t>f </a:t>
            </a:r>
            <a:r>
              <a:rPr lang="zh-CN" altLang="en-US" dirty="0" smtClean="0"/>
              <a:t> </a:t>
            </a:r>
            <a:r>
              <a:rPr lang="en-US" altLang="zh-CN" dirty="0" smtClean="0"/>
              <a:t>=&gt;  g (2,3)=6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flip::</a:t>
            </a:r>
            <a:r>
              <a:rPr lang="pt-BR" altLang="zh-CN" dirty="0" smtClean="0"/>
              <a:t> (a</a:t>
            </a:r>
            <a:r>
              <a:rPr lang="zh-CN" altLang="en-US" sz="1600" dirty="0" smtClean="0"/>
              <a:t> → </a:t>
            </a:r>
            <a:r>
              <a:rPr lang="pt-BR" altLang="zh-CN" dirty="0" smtClean="0"/>
              <a:t>b </a:t>
            </a:r>
            <a:r>
              <a:rPr lang="zh-CN" altLang="en-US" sz="1600" dirty="0" smtClean="0"/>
              <a:t>→</a:t>
            </a:r>
            <a:r>
              <a:rPr lang="pt-BR" altLang="zh-CN" dirty="0" smtClean="0"/>
              <a:t> c) </a:t>
            </a:r>
            <a:r>
              <a:rPr lang="zh-CN" altLang="en-US" dirty="0" smtClean="0"/>
              <a:t>→ </a:t>
            </a:r>
            <a:r>
              <a:rPr lang="pt-BR" altLang="zh-CN" dirty="0" smtClean="0"/>
              <a:t>(b</a:t>
            </a:r>
            <a:r>
              <a:rPr lang="zh-CN" altLang="en-US" sz="1600" dirty="0" smtClean="0"/>
              <a:t> → </a:t>
            </a:r>
            <a:r>
              <a:rPr lang="pt-BR" altLang="zh-CN" dirty="0" smtClean="0"/>
              <a:t>a </a:t>
            </a:r>
            <a:r>
              <a:rPr lang="zh-CN" altLang="en-US" sz="1600" dirty="0" smtClean="0"/>
              <a:t>→</a:t>
            </a:r>
            <a:r>
              <a:rPr lang="pt-BR" altLang="zh-CN" dirty="0" smtClean="0"/>
              <a:t> c) </a:t>
            </a:r>
          </a:p>
          <a:p>
            <a:pPr lvl="7">
              <a:buNone/>
            </a:pPr>
            <a:r>
              <a:rPr lang="pt-BR" altLang="zh-CN" dirty="0" smtClean="0"/>
              <a:t> f a b=a/b =&gt; f 2 6 =3</a:t>
            </a:r>
          </a:p>
          <a:p>
            <a:pPr lvl="7">
              <a:buNone/>
            </a:pPr>
            <a:r>
              <a:rPr lang="pt-BR" altLang="zh-CN" dirty="0" smtClean="0"/>
              <a:t> k=flip f =&gt; k 6 2= 3</a:t>
            </a:r>
          </a:p>
          <a:p>
            <a:pPr lvl="1">
              <a:buFont typeface="Wingdings" pitchFamily="2" charset="2"/>
              <a:buChar char="Ø"/>
            </a:pPr>
            <a:r>
              <a:rPr lang="pt-BR" altLang="zh-CN" dirty="0" smtClean="0"/>
              <a:t>  .  ::(a</a:t>
            </a:r>
            <a:r>
              <a:rPr lang="zh-CN" altLang="en-US" dirty="0" smtClean="0"/>
              <a:t> → </a:t>
            </a:r>
            <a:r>
              <a:rPr lang="pt-BR" altLang="zh-CN" dirty="0" smtClean="0"/>
              <a:t>b)</a:t>
            </a:r>
            <a:r>
              <a:rPr lang="zh-CN" altLang="en-US" dirty="0" smtClean="0"/>
              <a:t> →</a:t>
            </a:r>
            <a:r>
              <a:rPr lang="pt-BR" altLang="zh-CN" dirty="0" smtClean="0"/>
              <a:t>(c</a:t>
            </a:r>
            <a:r>
              <a:rPr lang="zh-CN" altLang="en-US" dirty="0" smtClean="0"/>
              <a:t> → </a:t>
            </a:r>
            <a:r>
              <a:rPr lang="pt-BR" altLang="zh-CN" dirty="0" smtClean="0"/>
              <a:t>a)</a:t>
            </a:r>
            <a:r>
              <a:rPr lang="zh-CN" altLang="en-US" dirty="0" smtClean="0"/>
              <a:t> → </a:t>
            </a:r>
            <a:r>
              <a:rPr lang="pt-BR" altLang="zh-CN" dirty="0" smtClean="0"/>
              <a:t>c</a:t>
            </a:r>
            <a:r>
              <a:rPr lang="zh-CN" altLang="en-US" dirty="0" smtClean="0"/>
              <a:t> → </a:t>
            </a:r>
            <a:r>
              <a:rPr lang="pt-BR" altLang="zh-CN" dirty="0" smtClean="0"/>
              <a:t>b</a:t>
            </a:r>
          </a:p>
          <a:p>
            <a:pPr lvl="7">
              <a:buNone/>
            </a:pPr>
            <a:r>
              <a:rPr lang="pt-BR" altLang="zh-CN" dirty="0" smtClean="0"/>
              <a:t> show :: int-&gt;string =&gt; show 30=“30”</a:t>
            </a:r>
          </a:p>
          <a:p>
            <a:pPr lvl="7">
              <a:buNone/>
            </a:pPr>
            <a:r>
              <a:rPr lang="pt-BR" altLang="zh-CN" dirty="0" smtClean="0"/>
              <a:t> f a=a*a</a:t>
            </a:r>
          </a:p>
          <a:p>
            <a:pPr lvl="7">
              <a:buNone/>
            </a:pPr>
            <a:r>
              <a:rPr lang="pt-BR" altLang="zh-CN" dirty="0" smtClean="0"/>
              <a:t> k= show.f =&gt; k 5=</a:t>
            </a:r>
          </a:p>
          <a:p>
            <a:pPr lvl="1">
              <a:buFont typeface="Wingdings" pitchFamily="2" charset="2"/>
              <a:buChar char="Ø"/>
            </a:pPr>
            <a:r>
              <a:rPr lang="pt-BR" altLang="zh-CN" sz="2500" dirty="0" smtClean="0"/>
              <a:t> id :: a</a:t>
            </a:r>
            <a:r>
              <a:rPr lang="zh-CN" altLang="en-US" sz="2000" dirty="0" smtClean="0"/>
              <a:t> → </a:t>
            </a:r>
            <a:r>
              <a:rPr lang="pt-BR" altLang="zh-CN" sz="2500" dirty="0" smtClean="0"/>
              <a:t>a	</a:t>
            </a:r>
          </a:p>
          <a:p>
            <a:pPr lvl="1">
              <a:buNone/>
            </a:pPr>
            <a:r>
              <a:rPr lang="pt-BR" altLang="zh-CN" sz="2500" dirty="0" smtClean="0"/>
              <a:t>           </a:t>
            </a:r>
            <a:r>
              <a:rPr lang="pt-BR" altLang="zh-CN" sz="1600" dirty="0" smtClean="0"/>
              <a:t>               id 3 =&gt;3</a:t>
            </a:r>
          </a:p>
          <a:p>
            <a:pPr lvl="1">
              <a:buNone/>
            </a:pPr>
            <a:r>
              <a:rPr lang="pt-BR" altLang="zh-CN" dirty="0" smtClean="0"/>
              <a:t>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034" y="1571612"/>
            <a:ext cx="8043890" cy="452628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Haskell </a:t>
            </a:r>
            <a:r>
              <a:rPr lang="en-US" altLang="zh-CN" dirty="0" err="1" smtClean="0"/>
              <a:t>GHC.Parr</a:t>
            </a:r>
            <a:r>
              <a:rPr lang="en-US" altLang="zh-CN" dirty="0" smtClean="0"/>
              <a:t> is represented as  data-transparency stream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Parr uses [::] to indicate the data-transparency array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dirty="0" err="1" smtClean="0"/>
              <a:t>mapP</a:t>
            </a:r>
            <a:r>
              <a:rPr lang="en-US" altLang="zh-CN" dirty="0" smtClean="0"/>
              <a:t>:: a</a:t>
            </a:r>
            <a:r>
              <a:rPr lang="zh-CN" altLang="en-US" dirty="0" smtClean="0"/>
              <a:t>→</a:t>
            </a:r>
            <a:r>
              <a:rPr lang="en-US" altLang="zh-CN" dirty="0" smtClean="0"/>
              <a:t>b</a:t>
            </a:r>
            <a:r>
              <a:rPr lang="zh-CN" altLang="en-US" dirty="0" smtClean="0"/>
              <a:t>→</a:t>
            </a:r>
            <a:r>
              <a:rPr lang="en-US" altLang="zh-CN" dirty="0" smtClean="0"/>
              <a:t>[:a:]</a:t>
            </a:r>
            <a:r>
              <a:rPr lang="zh-CN" altLang="en-US" dirty="0" smtClean="0"/>
              <a:t> →</a:t>
            </a:r>
            <a:r>
              <a:rPr lang="en-US" altLang="zh-CN" dirty="0" smtClean="0"/>
              <a:t>[:b:]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dirty="0" err="1" smtClean="0"/>
              <a:t>ZipP</a:t>
            </a:r>
            <a:r>
              <a:rPr lang="en-US" altLang="zh-CN" dirty="0" smtClean="0"/>
              <a:t>::[:a:]</a:t>
            </a:r>
            <a:r>
              <a:rPr lang="zh-CN" altLang="en-US" dirty="0" smtClean="0"/>
              <a:t>→</a:t>
            </a:r>
            <a:r>
              <a:rPr lang="en-US" altLang="zh-CN" dirty="0" smtClean="0"/>
              <a:t>[:b:]</a:t>
            </a:r>
            <a:r>
              <a:rPr lang="zh-CN" altLang="en-US" dirty="0" smtClean="0"/>
              <a:t> →</a:t>
            </a:r>
            <a:r>
              <a:rPr lang="en-US" altLang="zh-CN" dirty="0" smtClean="0"/>
              <a:t>[:(a,b):]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dirty="0" err="1" smtClean="0"/>
              <a:t>unzipP</a:t>
            </a:r>
            <a:r>
              <a:rPr lang="en-US" altLang="zh-CN" dirty="0" smtClean="0"/>
              <a:t>:: [:(a,b):] </a:t>
            </a:r>
            <a:r>
              <a:rPr lang="zh-CN" altLang="en-US" dirty="0" smtClean="0"/>
              <a:t>→</a:t>
            </a:r>
            <a:r>
              <a:rPr lang="en-US" altLang="zh-CN" dirty="0" smtClean="0"/>
              <a:t> ([:a:],[:b:])</a:t>
            </a:r>
          </a:p>
          <a:p>
            <a:pPr lvl="2">
              <a:buNone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Representation of  Parr depends on element type</a:t>
            </a:r>
          </a:p>
          <a:p>
            <a:pPr lvl="3">
              <a:buNone/>
            </a:pPr>
            <a:r>
              <a:rPr lang="en-US" altLang="zh-CN" dirty="0" smtClean="0"/>
              <a:t>data instance [:double:]= AD </a:t>
            </a:r>
            <a:r>
              <a:rPr lang="en-US" altLang="zh-CN" dirty="0" err="1" smtClean="0"/>
              <a:t>ByteArray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data instance [</a:t>
            </a:r>
            <a:r>
              <a:rPr lang="en-US" altLang="zh-CN" dirty="0" smtClean="0">
                <a:sym typeface="Wingdings" pitchFamily="2" charset="2"/>
              </a:rPr>
              <a:t>: (a,b):]=AP [:a:]  [:b:]</a:t>
            </a:r>
          </a:p>
          <a:p>
            <a:pPr lvl="4">
              <a:buNone/>
            </a:pPr>
            <a:r>
              <a:rPr lang="en-US" altLang="zh-CN" dirty="0" err="1" smtClean="0">
                <a:sym typeface="Wingdings" pitchFamily="2" charset="2"/>
              </a:rPr>
              <a:t>zipP</a:t>
            </a:r>
            <a:r>
              <a:rPr lang="en-US" altLang="zh-CN" dirty="0" smtClean="0">
                <a:sym typeface="Wingdings" pitchFamily="2" charset="2"/>
              </a:rPr>
              <a:t> and </a:t>
            </a:r>
            <a:r>
              <a:rPr lang="en-US" altLang="zh-CN" dirty="0" err="1" smtClean="0">
                <a:sym typeface="Wingdings" pitchFamily="2" charset="2"/>
              </a:rPr>
              <a:t>unzipP</a:t>
            </a:r>
            <a:r>
              <a:rPr lang="en-US" altLang="zh-CN" dirty="0" smtClean="0">
                <a:sym typeface="Wingdings" pitchFamily="2" charset="2"/>
              </a:rPr>
              <a:t> are constant time!</a:t>
            </a:r>
          </a:p>
          <a:p>
            <a:pPr lvl="4">
              <a:buNone/>
            </a:pPr>
            <a:r>
              <a:rPr lang="en-US" altLang="zh-CN" dirty="0" err="1" smtClean="0">
                <a:sym typeface="Wingdings" pitchFamily="2" charset="2"/>
              </a:rPr>
              <a:t>zipP</a:t>
            </a:r>
            <a:r>
              <a:rPr lang="en-US" altLang="zh-CN" dirty="0" smtClean="0">
                <a:sym typeface="Wingdings" pitchFamily="2" charset="2"/>
              </a:rPr>
              <a:t>  as </a:t>
            </a:r>
            <a:r>
              <a:rPr lang="en-US" altLang="zh-CN" dirty="0" err="1" smtClean="0">
                <a:sym typeface="Wingdings" pitchFamily="2" charset="2"/>
              </a:rPr>
              <a:t>bs</a:t>
            </a:r>
            <a:r>
              <a:rPr lang="en-US" altLang="zh-CN" dirty="0" smtClean="0">
                <a:sym typeface="Wingdings" pitchFamily="2" charset="2"/>
              </a:rPr>
              <a:t>=AP as </a:t>
            </a:r>
            <a:r>
              <a:rPr lang="en-US" altLang="zh-CN" dirty="0" err="1" smtClean="0">
                <a:sym typeface="Wingdings" pitchFamily="2" charset="2"/>
              </a:rPr>
              <a:t>bs</a:t>
            </a:r>
            <a:endParaRPr lang="en-US" altLang="zh-CN" dirty="0" smtClean="0">
              <a:sym typeface="Wingdings" pitchFamily="2" charset="2"/>
            </a:endParaRPr>
          </a:p>
          <a:p>
            <a:pPr lvl="4">
              <a:buNone/>
            </a:pPr>
            <a:r>
              <a:rPr lang="en-US" altLang="zh-CN" dirty="0" err="1" smtClean="0">
                <a:sym typeface="Wingdings" pitchFamily="2" charset="2"/>
              </a:rPr>
              <a:t>unzipP</a:t>
            </a:r>
            <a:r>
              <a:rPr lang="en-US" altLang="zh-CN" dirty="0" smtClean="0">
                <a:sym typeface="Wingdings" pitchFamily="2" charset="2"/>
              </a:rPr>
              <a:t> (AP as </a:t>
            </a:r>
            <a:r>
              <a:rPr lang="en-US" altLang="zh-CN" dirty="0" err="1" smtClean="0">
                <a:sym typeface="Wingdings" pitchFamily="2" charset="2"/>
              </a:rPr>
              <a:t>bs</a:t>
            </a:r>
            <a:r>
              <a:rPr lang="en-US" altLang="zh-CN" dirty="0" smtClean="0">
                <a:sym typeface="Wingdings" pitchFamily="2" charset="2"/>
              </a:rPr>
              <a:t>)=(</a:t>
            </a:r>
            <a:r>
              <a:rPr lang="en-US" altLang="zh-CN" dirty="0" err="1" smtClean="0">
                <a:sym typeface="Wingdings" pitchFamily="2" charset="2"/>
              </a:rPr>
              <a:t>as,bs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lvl="4">
              <a:buNone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It will be divided into </a:t>
            </a:r>
            <a:r>
              <a:rPr lang="en-US" altLang="zh-CN" dirty="0" err="1" smtClean="0"/>
              <a:t>chuncks</a:t>
            </a:r>
            <a:r>
              <a:rPr lang="en-US" altLang="zh-CN" dirty="0" smtClean="0"/>
              <a:t> running on different  processors in run time.</a:t>
            </a:r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Whether or not use </a:t>
            </a:r>
            <a:r>
              <a:rPr lang="en-US" altLang="zh-CN" dirty="0" err="1" smtClean="0"/>
              <a:t>GPU</a:t>
            </a:r>
            <a:r>
              <a:rPr lang="en-US" altLang="zh-CN" dirty="0" smtClean="0"/>
              <a:t> depends on hardware </a:t>
            </a:r>
            <a:r>
              <a:rPr lang="en-US" altLang="zh-CN" dirty="0" err="1" smtClean="0"/>
              <a:t>equiments,datatypes</a:t>
            </a:r>
            <a:r>
              <a:rPr lang="en-US" altLang="zh-CN" dirty="0" smtClean="0"/>
              <a:t> and implementation</a:t>
            </a:r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distinguish different data stream forms</a:t>
            </a:r>
            <a:endParaRPr lang="zh-CN" altLang="en-US" sz="32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857884" y="3643314"/>
          <a:ext cx="40479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79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57884" y="335756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AP</a:t>
            </a:r>
            <a:endParaRPr lang="zh-CN" alt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6286512" y="3786190"/>
            <a:ext cx="714380" cy="714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357950" y="4214818"/>
            <a:ext cx="714380" cy="1428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7000892" y="3643314"/>
          <a:ext cx="15001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039"/>
                <a:gridCol w="300039"/>
                <a:gridCol w="300039"/>
                <a:gridCol w="300039"/>
                <a:gridCol w="30003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7000892" y="4143380"/>
          <a:ext cx="15001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039"/>
                <a:gridCol w="300039"/>
                <a:gridCol w="300039"/>
                <a:gridCol w="300039"/>
                <a:gridCol w="30003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Use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Arrow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compose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everything</a:t>
            </a:r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10" y="1645920"/>
            <a:ext cx="8286808" cy="45262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Arrows are a new abstract view of computation </a:t>
            </a:r>
          </a:p>
          <a:p>
            <a:r>
              <a:rPr lang="en-US" dirty="0" smtClean="0"/>
              <a:t>A computation takes inputs of some type and produces outputs of another type.</a:t>
            </a:r>
          </a:p>
          <a:p>
            <a:r>
              <a:rPr lang="en-US" altLang="zh-CN" dirty="0" smtClean="0"/>
              <a:t>Definitions</a:t>
            </a:r>
          </a:p>
          <a:p>
            <a:pPr lvl="6">
              <a:buNone/>
            </a:pPr>
            <a:r>
              <a:rPr lang="en-US" altLang="zh-CN" sz="1700" b="1" dirty="0" smtClean="0"/>
              <a:t>class Arrow </a:t>
            </a:r>
            <a:r>
              <a:rPr lang="en-US" altLang="zh-CN" sz="1700" b="1" dirty="0" err="1" smtClean="0"/>
              <a:t>arr</a:t>
            </a:r>
            <a:r>
              <a:rPr lang="en-US" altLang="zh-CN" sz="1700" b="1" dirty="0" smtClean="0"/>
              <a:t> where</a:t>
            </a:r>
          </a:p>
          <a:p>
            <a:pPr lvl="6">
              <a:buNone/>
            </a:pPr>
            <a:r>
              <a:rPr lang="pt-BR" altLang="zh-CN" dirty="0" smtClean="0"/>
              <a:t>       </a:t>
            </a:r>
            <a:r>
              <a:rPr lang="pt-BR" altLang="zh-CN" sz="1700" b="1" dirty="0" smtClean="0"/>
              <a:t>arr :: (a</a:t>
            </a:r>
            <a:r>
              <a:rPr lang="zh-CN" altLang="en-US" sz="1800" dirty="0" smtClean="0"/>
              <a:t> → </a:t>
            </a:r>
            <a:r>
              <a:rPr lang="pt-BR" altLang="zh-CN" sz="1700" b="1" dirty="0" smtClean="0"/>
              <a:t>b)</a:t>
            </a:r>
            <a:r>
              <a:rPr lang="zh-CN" altLang="en-US" sz="1800" dirty="0" smtClean="0"/>
              <a:t> → </a:t>
            </a:r>
            <a:r>
              <a:rPr lang="pt-BR" altLang="zh-CN" sz="1700" b="1" dirty="0" smtClean="0"/>
              <a:t>arr a b</a:t>
            </a:r>
          </a:p>
          <a:p>
            <a:pPr lvl="6">
              <a:buNone/>
            </a:pPr>
            <a:r>
              <a:rPr lang="pt-BR" altLang="zh-CN" sz="1700" b="1" dirty="0" smtClean="0"/>
              <a:t>       (&gt;&gt;&gt;) :: arr a b</a:t>
            </a:r>
            <a:r>
              <a:rPr lang="zh-CN" altLang="en-US" sz="1800" dirty="0" smtClean="0"/>
              <a:t> → </a:t>
            </a:r>
            <a:r>
              <a:rPr lang="pt-BR" altLang="zh-CN" sz="1700" b="1" dirty="0" smtClean="0"/>
              <a:t>arr b c</a:t>
            </a:r>
            <a:r>
              <a:rPr lang="zh-CN" altLang="en-US" sz="1800" dirty="0" smtClean="0"/>
              <a:t> → </a:t>
            </a:r>
            <a:r>
              <a:rPr lang="pt-BR" altLang="zh-CN" sz="1700" b="1" dirty="0" smtClean="0"/>
              <a:t>arr a c</a:t>
            </a:r>
          </a:p>
          <a:p>
            <a:pPr lvl="6">
              <a:buNone/>
            </a:pPr>
            <a:r>
              <a:rPr lang="pt-BR" altLang="zh-CN" sz="1700" b="1" dirty="0" smtClean="0"/>
              <a:t>       (&amp;&amp;&amp;) :: arr a b</a:t>
            </a:r>
            <a:r>
              <a:rPr lang="zh-CN" altLang="en-US" sz="1800" dirty="0" smtClean="0"/>
              <a:t> → </a:t>
            </a:r>
            <a:r>
              <a:rPr lang="pt-BR" altLang="zh-CN" sz="1700" b="1" dirty="0" smtClean="0"/>
              <a:t>arr a c</a:t>
            </a:r>
            <a:r>
              <a:rPr lang="zh-CN" altLang="en-US" sz="1800" dirty="0" smtClean="0"/>
              <a:t> → </a:t>
            </a:r>
            <a:r>
              <a:rPr lang="pt-BR" altLang="zh-CN" sz="1700" b="1" dirty="0" smtClean="0"/>
              <a:t>arr a (b,c) </a:t>
            </a:r>
          </a:p>
          <a:p>
            <a:pPr lvl="6">
              <a:buNone/>
            </a:pPr>
            <a:r>
              <a:rPr lang="da-DK" altLang="zh-CN" sz="1700" b="1" dirty="0" smtClean="0"/>
              <a:t>     </a:t>
            </a:r>
            <a:r>
              <a:rPr lang="pt-BR" altLang="zh-CN" sz="1700" b="1" dirty="0" smtClean="0"/>
              <a:t>  (***)::arr a b</a:t>
            </a:r>
            <a:r>
              <a:rPr lang="zh-CN" altLang="en-US" sz="1800" dirty="0" smtClean="0"/>
              <a:t> → </a:t>
            </a:r>
            <a:r>
              <a:rPr lang="pt-BR" altLang="zh-CN" sz="1700" b="1" dirty="0" smtClean="0"/>
              <a:t>arr c d</a:t>
            </a:r>
            <a:r>
              <a:rPr lang="zh-CN" altLang="en-US" sz="1800" dirty="0" smtClean="0"/>
              <a:t> → </a:t>
            </a:r>
            <a:r>
              <a:rPr lang="pt-BR" altLang="zh-CN" sz="1700" b="1" dirty="0" smtClean="0"/>
              <a:t>arr (a,c) (b,d) </a:t>
            </a:r>
          </a:p>
          <a:p>
            <a:pPr lvl="6">
              <a:buNone/>
            </a:pPr>
            <a:r>
              <a:rPr lang="en-US" altLang="zh-CN" sz="1700" b="1" dirty="0" smtClean="0"/>
              <a:t>       first :: </a:t>
            </a:r>
            <a:r>
              <a:rPr lang="en-US" altLang="zh-CN" sz="1700" b="1" dirty="0" err="1" smtClean="0"/>
              <a:t>arr</a:t>
            </a:r>
            <a:r>
              <a:rPr lang="en-US" altLang="zh-CN" sz="1700" b="1" dirty="0" smtClean="0"/>
              <a:t> a b</a:t>
            </a:r>
            <a:r>
              <a:rPr lang="zh-CN" altLang="en-US" sz="1800" dirty="0" smtClean="0"/>
              <a:t> →</a:t>
            </a:r>
            <a:r>
              <a:rPr lang="en-US" altLang="zh-CN" sz="1700" b="1" dirty="0" smtClean="0"/>
              <a:t> </a:t>
            </a:r>
            <a:r>
              <a:rPr lang="en-US" altLang="zh-CN" sz="1700" b="1" dirty="0" err="1" smtClean="0"/>
              <a:t>arr</a:t>
            </a:r>
            <a:r>
              <a:rPr lang="en-US" altLang="zh-CN" sz="1700" b="1" dirty="0" smtClean="0"/>
              <a:t> (</a:t>
            </a:r>
            <a:r>
              <a:rPr lang="en-US" altLang="zh-CN" sz="1700" b="1" dirty="0" err="1" smtClean="0"/>
              <a:t>a,c</a:t>
            </a:r>
            <a:r>
              <a:rPr lang="en-US" altLang="zh-CN" sz="1700" b="1" dirty="0" smtClean="0"/>
              <a:t>) (</a:t>
            </a:r>
            <a:r>
              <a:rPr lang="en-US" altLang="zh-CN" sz="1700" b="1" dirty="0" err="1" smtClean="0"/>
              <a:t>b,c</a:t>
            </a:r>
            <a:r>
              <a:rPr lang="en-US" altLang="zh-CN" sz="1700" b="1" dirty="0" smtClean="0"/>
              <a:t>) </a:t>
            </a:r>
          </a:p>
          <a:p>
            <a:pPr lvl="6">
              <a:buNone/>
            </a:pPr>
            <a:r>
              <a:rPr lang="en-US" altLang="zh-CN" sz="1700" b="1" dirty="0" smtClean="0"/>
              <a:t>       second::</a:t>
            </a:r>
            <a:r>
              <a:rPr lang="en-US" altLang="zh-CN" sz="1700" b="1" dirty="0" err="1" smtClean="0"/>
              <a:t>arr</a:t>
            </a:r>
            <a:r>
              <a:rPr lang="en-US" altLang="zh-CN" sz="1700" b="1" dirty="0" smtClean="0"/>
              <a:t> a b</a:t>
            </a:r>
            <a:r>
              <a:rPr lang="zh-CN" altLang="en-US" sz="1800" dirty="0" smtClean="0"/>
              <a:t> → </a:t>
            </a:r>
            <a:r>
              <a:rPr lang="en-US" altLang="zh-CN" sz="1700" b="1" dirty="0" err="1" smtClean="0"/>
              <a:t>arr</a:t>
            </a:r>
            <a:r>
              <a:rPr lang="en-US" altLang="zh-CN" sz="1700" b="1" dirty="0" smtClean="0"/>
              <a:t> (</a:t>
            </a:r>
            <a:r>
              <a:rPr lang="en-US" altLang="zh-CN" sz="1700" b="1" dirty="0" err="1" smtClean="0"/>
              <a:t>c,a</a:t>
            </a:r>
            <a:r>
              <a:rPr lang="en-US" altLang="zh-CN" sz="1700" b="1" dirty="0" smtClean="0"/>
              <a:t>) (</a:t>
            </a:r>
            <a:r>
              <a:rPr lang="en-US" altLang="zh-CN" sz="1700" b="1" dirty="0" err="1" smtClean="0"/>
              <a:t>c,b</a:t>
            </a:r>
            <a:r>
              <a:rPr lang="en-US" altLang="zh-CN" sz="1700" b="1" dirty="0" smtClean="0"/>
              <a:t>) </a:t>
            </a:r>
          </a:p>
          <a:p>
            <a:pPr lvl="6">
              <a:buNone/>
            </a:pPr>
            <a:r>
              <a:rPr lang="en-US" altLang="zh-CN" sz="1700" b="1" dirty="0" smtClean="0"/>
              <a:t>	    loop::</a:t>
            </a:r>
            <a:r>
              <a:rPr lang="en-US" altLang="zh-CN" sz="1700" b="1" dirty="0" err="1" smtClean="0"/>
              <a:t>arr</a:t>
            </a:r>
            <a:r>
              <a:rPr lang="en-US" altLang="zh-CN" sz="1700" b="1" dirty="0" smtClean="0"/>
              <a:t> (</a:t>
            </a:r>
            <a:r>
              <a:rPr lang="en-US" altLang="zh-CN" sz="1700" b="1" dirty="0" err="1" smtClean="0"/>
              <a:t>a,c</a:t>
            </a:r>
            <a:r>
              <a:rPr lang="en-US" altLang="zh-CN" sz="1700" b="1" dirty="0" smtClean="0"/>
              <a:t>) (</a:t>
            </a:r>
            <a:r>
              <a:rPr lang="en-US" altLang="zh-CN" sz="1700" b="1" dirty="0" err="1" smtClean="0"/>
              <a:t>b,c</a:t>
            </a:r>
            <a:r>
              <a:rPr lang="en-US" altLang="zh-CN" sz="1700" b="1" dirty="0" smtClean="0"/>
              <a:t>)</a:t>
            </a:r>
            <a:r>
              <a:rPr lang="zh-CN" altLang="en-US" sz="1800" dirty="0" smtClean="0"/>
              <a:t> → </a:t>
            </a:r>
            <a:r>
              <a:rPr lang="en-US" altLang="zh-CN" sz="1700" b="1" dirty="0" err="1" smtClean="0"/>
              <a:t>arr</a:t>
            </a:r>
            <a:r>
              <a:rPr lang="en-US" altLang="zh-CN" sz="1700" b="1" dirty="0" smtClean="0"/>
              <a:t> a b </a:t>
            </a:r>
          </a:p>
          <a:p>
            <a:pPr lvl="6">
              <a:buNone/>
            </a:pPr>
            <a:endParaRPr lang="en-US" altLang="zh-CN" sz="1700" b="1" dirty="0" smtClean="0"/>
          </a:p>
          <a:p>
            <a:pPr lvl="6">
              <a:buNone/>
            </a:pPr>
            <a:r>
              <a:rPr lang="en-US" altLang="zh-CN" sz="1700" b="1" dirty="0" err="1" smtClean="0"/>
              <a:t>newtype</a:t>
            </a:r>
            <a:r>
              <a:rPr lang="en-US" altLang="zh-CN" sz="1700" b="1" dirty="0" smtClean="0"/>
              <a:t> SF a b=SF{</a:t>
            </a:r>
            <a:r>
              <a:rPr lang="en-US" altLang="zh-CN" sz="1700" b="1" dirty="0" err="1" smtClean="0"/>
              <a:t>runSF</a:t>
            </a:r>
            <a:r>
              <a:rPr lang="en-US" altLang="zh-CN" sz="1700" b="1" dirty="0" smtClean="0"/>
              <a:t> :: [:a:]</a:t>
            </a:r>
            <a:r>
              <a:rPr lang="zh-CN" altLang="en-US" sz="1800" dirty="0" smtClean="0"/>
              <a:t> →</a:t>
            </a:r>
            <a:r>
              <a:rPr lang="en-US" altLang="zh-CN" sz="1700" b="1" dirty="0" smtClean="0"/>
              <a:t>[:b:]}</a:t>
            </a:r>
            <a:endParaRPr lang="zh-CN" altLang="en-US" sz="17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Use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Arrow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compose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everything</a:t>
            </a:r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10" y="1645920"/>
            <a:ext cx="8043890" cy="4526280"/>
          </a:xfrm>
        </p:spPr>
        <p:txBody>
          <a:bodyPr/>
          <a:lstStyle/>
          <a:p>
            <a:r>
              <a:rPr lang="en-US" altLang="zh-CN" dirty="0" smtClean="0"/>
              <a:t>Lift function to a </a:t>
            </a:r>
            <a:r>
              <a:rPr lang="en-US" altLang="zh-CN" dirty="0" err="1" smtClean="0"/>
              <a:t>composable</a:t>
            </a:r>
            <a:r>
              <a:rPr lang="en-US" altLang="zh-CN" dirty="0" smtClean="0"/>
              <a:t> computation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 </a:t>
            </a:r>
            <a:r>
              <a:rPr lang="pt-BR" altLang="zh-CN" dirty="0" smtClean="0"/>
              <a:t>arr :: (a</a:t>
            </a:r>
            <a:r>
              <a:rPr lang="zh-CN" altLang="en-US" dirty="0" smtClean="0"/>
              <a:t> → </a:t>
            </a:r>
            <a:r>
              <a:rPr lang="pt-BR" altLang="zh-CN" dirty="0" smtClean="0"/>
              <a:t>b)</a:t>
            </a:r>
            <a:r>
              <a:rPr lang="zh-CN" altLang="en-US" dirty="0" smtClean="0"/>
              <a:t> → </a:t>
            </a:r>
            <a:r>
              <a:rPr lang="pt-BR" altLang="zh-CN" dirty="0" smtClean="0"/>
              <a:t>arr a b</a:t>
            </a:r>
            <a:endParaRPr lang="zh-CN" alt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Implementation of function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dirty="0" err="1" smtClean="0"/>
              <a:t>arr</a:t>
            </a:r>
            <a:r>
              <a:rPr lang="en-US" altLang="zh-CN" dirty="0" smtClean="0"/>
              <a:t> f </a:t>
            </a:r>
            <a:r>
              <a:rPr lang="en-US" altLang="zh-CN" b="1" dirty="0" smtClean="0"/>
              <a:t>= f</a:t>
            </a:r>
            <a:endParaRPr lang="zh-CN" altLang="en-US" dirty="0" smtClean="0"/>
          </a:p>
          <a:p>
            <a:pPr lvl="5">
              <a:buNone/>
            </a:pPr>
            <a:r>
              <a:rPr lang="en-US" altLang="zh-CN" dirty="0" smtClean="0"/>
              <a:t>f x =x*x</a:t>
            </a:r>
          </a:p>
          <a:p>
            <a:pPr lvl="5">
              <a:buNone/>
            </a:pPr>
            <a:r>
              <a:rPr lang="en-US" altLang="zh-CN" dirty="0" smtClean="0"/>
              <a:t>k=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f</a:t>
            </a:r>
          </a:p>
          <a:p>
            <a:pPr lvl="5">
              <a:buNone/>
            </a:pPr>
            <a:r>
              <a:rPr lang="en-US" altLang="zh-CN" dirty="0" err="1" smtClean="0"/>
              <a:t>k3</a:t>
            </a:r>
            <a:r>
              <a:rPr lang="en-US" altLang="zh-CN" dirty="0" smtClean="0"/>
              <a:t>= 9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Implementation of stream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dirty="0" err="1" smtClean="0"/>
              <a:t>arr</a:t>
            </a:r>
            <a:r>
              <a:rPr lang="en-US" altLang="zh-CN" dirty="0" smtClean="0"/>
              <a:t> f= SF $ 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f</a:t>
            </a:r>
          </a:p>
          <a:p>
            <a:pPr lvl="5">
              <a:buNone/>
            </a:pPr>
            <a:r>
              <a:rPr lang="nn-NO" altLang="zh-CN" dirty="0" smtClean="0"/>
              <a:t>f x=x*x</a:t>
            </a:r>
          </a:p>
          <a:p>
            <a:pPr lvl="5">
              <a:buNone/>
            </a:pPr>
            <a:r>
              <a:rPr lang="nn-NO" altLang="zh-CN" dirty="0" smtClean="0"/>
              <a:t>k= arr f</a:t>
            </a:r>
          </a:p>
          <a:p>
            <a:pPr lvl="5">
              <a:buNone/>
            </a:pPr>
            <a:r>
              <a:rPr lang="nn-NO" altLang="zh-CN" dirty="0" smtClean="0"/>
              <a:t>runSF $ k [:1,2,3:]=[:1,4,9:]</a:t>
            </a:r>
            <a:endParaRPr lang="zh-CN" altLang="en-US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5929322" y="2571744"/>
            <a:ext cx="1528770" cy="795342"/>
            <a:chOff x="3971924" y="1776402"/>
            <a:chExt cx="1524000" cy="914400"/>
          </a:xfrm>
        </p:grpSpPr>
        <p:sp>
          <p:nvSpPr>
            <p:cNvPr id="6" name="Oval 48"/>
            <p:cNvSpPr>
              <a:spLocks noChangeArrowheads="1"/>
            </p:cNvSpPr>
            <p:nvPr/>
          </p:nvSpPr>
          <p:spPr bwMode="auto">
            <a:xfrm>
              <a:off x="4429124" y="1928802"/>
              <a:ext cx="609600" cy="609600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4200524" y="1776402"/>
              <a:ext cx="10668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51"/>
            <p:cNvSpPr>
              <a:spLocks noChangeShapeType="1"/>
            </p:cNvSpPr>
            <p:nvPr/>
          </p:nvSpPr>
          <p:spPr bwMode="auto">
            <a:xfrm>
              <a:off x="3971924" y="223360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52"/>
            <p:cNvSpPr>
              <a:spLocks noChangeShapeType="1"/>
            </p:cNvSpPr>
            <p:nvPr/>
          </p:nvSpPr>
          <p:spPr bwMode="auto">
            <a:xfrm>
              <a:off x="5038724" y="223360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59"/>
            <p:cNvSpPr txBox="1">
              <a:spLocks noChangeArrowheads="1"/>
            </p:cNvSpPr>
            <p:nvPr/>
          </p:nvSpPr>
          <p:spPr bwMode="auto">
            <a:xfrm>
              <a:off x="4427697" y="2005003"/>
              <a:ext cx="611028" cy="424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 dirty="0" smtClean="0">
                  <a:ea typeface="宋体" charset="-122"/>
                </a:rPr>
                <a:t>f</a:t>
              </a:r>
              <a:endParaRPr lang="en-US" altLang="zh-CN" i="1" dirty="0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4348" y="1645920"/>
            <a:ext cx="7972452" cy="478347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compose two computation</a:t>
            </a:r>
            <a:endParaRPr lang="zh-CN" altLang="en-US" dirty="0" smtClean="0"/>
          </a:p>
          <a:p>
            <a:pPr lvl="1">
              <a:buFont typeface="Wingdings" pitchFamily="2" charset="2"/>
              <a:buChar char="Ø"/>
            </a:pPr>
            <a:r>
              <a:rPr lang="pt-BR" altLang="zh-CN" dirty="0" smtClean="0"/>
              <a:t> (&gt;&gt;&gt;) :: arr a b</a:t>
            </a:r>
            <a:r>
              <a:rPr lang="zh-CN" altLang="en-US" dirty="0" smtClean="0"/>
              <a:t> → </a:t>
            </a:r>
            <a:r>
              <a:rPr lang="pt-BR" altLang="zh-CN" dirty="0" smtClean="0"/>
              <a:t>arr b c</a:t>
            </a:r>
            <a:r>
              <a:rPr lang="zh-CN" altLang="en-US" dirty="0" smtClean="0"/>
              <a:t> → </a:t>
            </a:r>
            <a:r>
              <a:rPr lang="pt-BR" altLang="zh-CN" dirty="0" smtClean="0"/>
              <a:t>arr a c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Implementation of function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smtClean="0"/>
              <a:t>(&gt;&gt;&gt;)g = f</a:t>
            </a:r>
            <a:r>
              <a:rPr lang="zh-CN" altLang="en-US" dirty="0" smtClean="0"/>
              <a:t> </a:t>
            </a:r>
            <a:r>
              <a:rPr lang="en-US" altLang="zh-CN" dirty="0" smtClean="0"/>
              <a:t>flip (.)</a:t>
            </a:r>
            <a:r>
              <a:rPr lang="zh-CN" altLang="en-US" dirty="0" smtClean="0"/>
              <a:t> </a:t>
            </a:r>
            <a:r>
              <a:rPr lang="en-US" altLang="zh-CN" dirty="0" smtClean="0"/>
              <a:t>g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	</a:t>
            </a:r>
            <a:endParaRPr lang="zh-CN" altLang="en-US" dirty="0" smtClean="0"/>
          </a:p>
          <a:p>
            <a:pPr lvl="5">
              <a:buNone/>
            </a:pPr>
            <a:r>
              <a:rPr lang="en-US" altLang="zh-CN" dirty="0" smtClean="0"/>
              <a:t>show ::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-&gt;string =&gt; show 30=“30”</a:t>
            </a:r>
          </a:p>
          <a:p>
            <a:pPr lvl="5">
              <a:buNone/>
            </a:pPr>
            <a:r>
              <a:rPr lang="en-US" altLang="zh-CN" dirty="0" smtClean="0"/>
              <a:t>f x=x*x</a:t>
            </a:r>
          </a:p>
          <a:p>
            <a:pPr lvl="5">
              <a:buNone/>
            </a:pPr>
            <a:r>
              <a:rPr lang="en-US" altLang="zh-CN" dirty="0" smtClean="0"/>
              <a:t>k=f &gt;&gt;&gt; show</a:t>
            </a:r>
          </a:p>
          <a:p>
            <a:pPr lvl="5">
              <a:buNone/>
            </a:pPr>
            <a:r>
              <a:rPr lang="en-US" altLang="zh-CN" dirty="0" smtClean="0"/>
              <a:t>k 3= f flip (.) show 3= show .  f 3 =show 9=“9”</a:t>
            </a:r>
            <a:endParaRPr lang="zh-CN" alt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Implementation of stream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/>
              <a:t>SF </a:t>
            </a:r>
            <a:r>
              <a:rPr lang="en-US" altLang="zh-CN" dirty="0" err="1" smtClean="0"/>
              <a:t>sf</a:t>
            </a:r>
            <a:r>
              <a:rPr lang="en-US" altLang="zh-CN" dirty="0" smtClean="0"/>
              <a:t> &gt;&gt;&gt; SF 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 = SF (</a:t>
            </a:r>
            <a:r>
              <a:rPr lang="en-US" altLang="zh-CN" dirty="0" err="1" smtClean="0"/>
              <a:t>sf</a:t>
            </a:r>
            <a:r>
              <a:rPr lang="en-US" altLang="zh-CN" dirty="0" smtClean="0"/>
              <a:t> &gt;&gt;&gt; 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)</a:t>
            </a:r>
          </a:p>
          <a:p>
            <a:pPr lvl="5">
              <a:buNone/>
            </a:pPr>
            <a:r>
              <a:rPr lang="en-US" altLang="zh-CN" dirty="0" smtClean="0"/>
              <a:t>f  x=x*x</a:t>
            </a:r>
          </a:p>
          <a:p>
            <a:pPr lvl="5">
              <a:buNone/>
            </a:pPr>
            <a:r>
              <a:rPr lang="en-US" altLang="zh-CN" dirty="0" smtClean="0"/>
              <a:t>g x= x/2</a:t>
            </a:r>
          </a:p>
          <a:p>
            <a:pPr lvl="5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k=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 f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&gt;&gt;&gt;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g</a:t>
            </a:r>
          </a:p>
          <a:p>
            <a:pPr lvl="5">
              <a:buNone/>
            </a:pPr>
            <a:r>
              <a:rPr lang="en-US" altLang="zh-CN" dirty="0" smtClean="0"/>
              <a:t>   = SF (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f &gt;&gt;&gt; 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g)</a:t>
            </a:r>
          </a:p>
          <a:p>
            <a:pPr lvl="5">
              <a:buNone/>
            </a:pPr>
            <a:r>
              <a:rPr lang="en-US" altLang="zh-CN" dirty="0" smtClean="0"/>
              <a:t>   = SF (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g . 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f)</a:t>
            </a:r>
          </a:p>
          <a:p>
            <a:pPr lvl="5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runSF</a:t>
            </a:r>
            <a:r>
              <a:rPr lang="en-US" altLang="zh-CN" dirty="0" smtClean="0"/>
              <a:t> $ k [:1,2,3:]</a:t>
            </a:r>
          </a:p>
          <a:p>
            <a:pPr lvl="5">
              <a:buNone/>
            </a:pPr>
            <a:r>
              <a:rPr lang="en-US" altLang="zh-CN" dirty="0" smtClean="0"/>
              <a:t>   = 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g . 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f [:1,2,3:]</a:t>
            </a:r>
          </a:p>
          <a:p>
            <a:pPr lvl="5">
              <a:buNone/>
            </a:pPr>
            <a:r>
              <a:rPr lang="en-US" altLang="zh-CN" dirty="0" smtClean="0"/>
              <a:t>   = 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g [:1,4,9:]</a:t>
            </a:r>
          </a:p>
          <a:p>
            <a:pPr lvl="5">
              <a:buNone/>
            </a:pPr>
            <a:r>
              <a:rPr lang="en-US" altLang="zh-CN" dirty="0" smtClean="0"/>
              <a:t>   =[:0.5, 2.0, 4.5:]</a:t>
            </a:r>
            <a:endParaRPr lang="zh-CN" altLang="en-US" dirty="0" smtClean="0"/>
          </a:p>
          <a:p>
            <a:pPr lvl="5">
              <a:buNone/>
            </a:pP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Use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Arrow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compose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everything</a:t>
            </a:r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  <p:grpSp>
        <p:nvGrpSpPr>
          <p:cNvPr id="6" name="组合 5"/>
          <p:cNvGrpSpPr/>
          <p:nvPr/>
        </p:nvGrpSpPr>
        <p:grpSpPr>
          <a:xfrm>
            <a:off x="5857884" y="2143116"/>
            <a:ext cx="1800236" cy="714380"/>
            <a:chOff x="3414706" y="3500438"/>
            <a:chExt cx="2743200" cy="914400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948106" y="3729038"/>
              <a:ext cx="609599" cy="472742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 dirty="0" smtClean="0">
                  <a:ea typeface="宋体" charset="-122"/>
                </a:rPr>
                <a:t>f</a:t>
              </a:r>
              <a:endParaRPr lang="en-US" altLang="zh-CN" i="1" dirty="0">
                <a:ea typeface="宋体" charset="-122"/>
              </a:endParaRP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4938706" y="3729038"/>
              <a:ext cx="609599" cy="472742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 dirty="0" smtClean="0">
                  <a:ea typeface="宋体" charset="-122"/>
                </a:rPr>
                <a:t>g</a:t>
              </a:r>
              <a:endParaRPr lang="en-US" altLang="zh-CN" i="1" dirty="0">
                <a:ea typeface="宋体" charset="-122"/>
              </a:endParaRP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3414706" y="39576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4557706" y="3957638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5548306" y="3957638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Rectangle 42"/>
            <p:cNvSpPr>
              <a:spLocks noChangeArrowheads="1"/>
            </p:cNvSpPr>
            <p:nvPr/>
          </p:nvSpPr>
          <p:spPr bwMode="auto">
            <a:xfrm>
              <a:off x="3643307" y="3500438"/>
              <a:ext cx="22098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4348" y="1645920"/>
            <a:ext cx="7972452" cy="478347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Apply a scalar to parallel computation</a:t>
            </a:r>
            <a:endParaRPr lang="zh-CN" altLang="en-US" dirty="0" smtClean="0"/>
          </a:p>
          <a:p>
            <a:pPr lvl="1">
              <a:buFont typeface="Wingdings" pitchFamily="2" charset="2"/>
              <a:buChar char="Ø"/>
            </a:pPr>
            <a:r>
              <a:rPr lang="pt-BR" altLang="zh-CN" sz="2200" dirty="0" smtClean="0"/>
              <a:t>(&amp;&amp;&amp;) :: arr a b → arr a c → arr a (b,c)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Implementation of function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/>
              <a:t>(f &amp;&amp;&amp; g) a =  (f a , g a) </a:t>
            </a:r>
            <a:r>
              <a:rPr lang="en-US" altLang="zh-CN" b="1" dirty="0" smtClean="0"/>
              <a:t>	</a:t>
            </a:r>
            <a:endParaRPr lang="zh-CN" altLang="en-US" dirty="0" smtClean="0"/>
          </a:p>
          <a:p>
            <a:pPr lvl="5">
              <a:buNone/>
            </a:pPr>
            <a:r>
              <a:rPr lang="en-US" altLang="zh-CN" dirty="0" smtClean="0"/>
              <a:t>show ::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-&gt;string =&gt; show 30=“30”</a:t>
            </a:r>
          </a:p>
          <a:p>
            <a:pPr lvl="5">
              <a:buNone/>
            </a:pPr>
            <a:r>
              <a:rPr lang="en-US" altLang="zh-CN" dirty="0" smtClean="0"/>
              <a:t>f x=x*x</a:t>
            </a:r>
          </a:p>
          <a:p>
            <a:pPr lvl="5">
              <a:buNone/>
            </a:pPr>
            <a:r>
              <a:rPr lang="en-US" altLang="zh-CN" dirty="0" smtClean="0"/>
              <a:t>k=f &amp;&amp;&amp; show</a:t>
            </a:r>
          </a:p>
          <a:p>
            <a:pPr lvl="5">
              <a:buNone/>
            </a:pPr>
            <a:r>
              <a:rPr lang="en-US" altLang="zh-CN" dirty="0" smtClean="0"/>
              <a:t>k 3= (f </a:t>
            </a:r>
            <a:r>
              <a:rPr lang="en-US" altLang="zh-CN" dirty="0" err="1" smtClean="0"/>
              <a:t>3,show</a:t>
            </a:r>
            <a:r>
              <a:rPr lang="en-US" altLang="zh-CN" dirty="0" smtClean="0"/>
              <a:t> 3)=(9,”3”)</a:t>
            </a:r>
            <a:endParaRPr lang="zh-CN" alt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Implementation of stream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/>
              <a:t>SF  f &amp;&amp;&amp; SF g =SF $ f &amp;&amp;&amp; g &gt;&gt;&gt; 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</a:t>
            </a:r>
          </a:p>
          <a:p>
            <a:pPr lvl="5">
              <a:buNone/>
            </a:pPr>
            <a:r>
              <a:rPr lang="en-US" altLang="zh-CN" dirty="0" smtClean="0"/>
              <a:t>f  x=x*x</a:t>
            </a:r>
          </a:p>
          <a:p>
            <a:pPr lvl="5">
              <a:buNone/>
            </a:pPr>
            <a:r>
              <a:rPr lang="en-US" altLang="zh-CN" dirty="0" smtClean="0"/>
              <a:t>g x= x/2</a:t>
            </a:r>
          </a:p>
          <a:p>
            <a:pPr lvl="5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k=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 f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g</a:t>
            </a:r>
          </a:p>
          <a:p>
            <a:pPr lvl="5">
              <a:buNone/>
            </a:pPr>
            <a:r>
              <a:rPr lang="en-US" altLang="zh-CN" dirty="0" smtClean="0"/>
              <a:t>   = SF $ 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f &amp;&amp;&amp; 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g &gt;&gt;&gt; 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zipP</a:t>
            </a:r>
            <a:endParaRPr lang="en-US" altLang="zh-CN" dirty="0" smtClean="0"/>
          </a:p>
          <a:p>
            <a:pPr lvl="5">
              <a:buNone/>
            </a:pPr>
            <a:r>
              <a:rPr lang="en-US" altLang="zh-CN" dirty="0" smtClean="0"/>
              <a:t>   = SF $ 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 .  \[:x:]</a:t>
            </a:r>
            <a:r>
              <a:rPr lang="pt-BR" altLang="zh-CN" dirty="0" smtClean="0"/>
              <a:t> →(mapP f  [:x:], mapP f  [:x:])</a:t>
            </a:r>
            <a:endParaRPr lang="en-US" altLang="zh-CN" dirty="0" smtClean="0"/>
          </a:p>
          <a:p>
            <a:pPr lvl="5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runSF</a:t>
            </a:r>
            <a:r>
              <a:rPr lang="en-US" altLang="zh-CN" dirty="0" smtClean="0"/>
              <a:t> $ k $ [:1,2,3:]=</a:t>
            </a:r>
            <a:r>
              <a:rPr lang="en-US" altLang="zh-CN" dirty="0" err="1" smtClean="0"/>
              <a:t>runSF</a:t>
            </a:r>
            <a:r>
              <a:rPr lang="en-US" altLang="zh-CN" dirty="0" smtClean="0"/>
              <a:t> (k) ([:1,2,3:])</a:t>
            </a:r>
          </a:p>
          <a:p>
            <a:pPr lvl="5">
              <a:buNone/>
            </a:pPr>
            <a:r>
              <a:rPr lang="en-US" altLang="zh-CN" dirty="0" smtClean="0"/>
              <a:t>   = 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 .  \[:x:]</a:t>
            </a:r>
            <a:r>
              <a:rPr lang="pt-BR" altLang="zh-CN" dirty="0" smtClean="0"/>
              <a:t> →(mapP f  [:x:], mapP f  [:x:]) </a:t>
            </a:r>
            <a:r>
              <a:rPr lang="en-US" altLang="zh-CN" dirty="0" smtClean="0"/>
              <a:t>[:1,2,3:]</a:t>
            </a:r>
          </a:p>
          <a:p>
            <a:pPr lvl="5">
              <a:buNone/>
            </a:pPr>
            <a:r>
              <a:rPr lang="en-US" altLang="zh-CN" dirty="0" smtClean="0"/>
              <a:t>   = 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 .([:1,4,9:],[:0.5,1.0,1.5:])</a:t>
            </a:r>
          </a:p>
          <a:p>
            <a:pPr lvl="5">
              <a:buNone/>
            </a:pPr>
            <a:r>
              <a:rPr lang="en-US" altLang="zh-CN" dirty="0" smtClean="0"/>
              <a:t>   ==[:(1,0.5),(4,1.0),(9,1.5):]</a:t>
            </a:r>
            <a:endParaRPr lang="zh-CN" altLang="en-US" dirty="0" smtClean="0"/>
          </a:p>
          <a:p>
            <a:pPr lvl="5">
              <a:buNone/>
            </a:pPr>
            <a:endParaRPr lang="zh-CN" altLang="en-US" dirty="0" smtClean="0"/>
          </a:p>
          <a:p>
            <a:pPr lvl="5">
              <a:buNone/>
            </a:pP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Use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Arrow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compose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everything</a:t>
            </a:r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072198" y="2214554"/>
            <a:ext cx="1414466" cy="1085856"/>
            <a:chOff x="3586162" y="4772036"/>
            <a:chExt cx="2133600" cy="1600200"/>
          </a:xfrm>
        </p:grpSpPr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500562" y="5686438"/>
              <a:ext cx="609600" cy="544276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 dirty="0" smtClean="0">
                  <a:ea typeface="宋体" charset="-122"/>
                </a:rPr>
                <a:t>g</a:t>
              </a:r>
              <a:endParaRPr lang="en-US" altLang="zh-CN" i="1" dirty="0">
                <a:ea typeface="宋体" charset="-122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500562" y="5000636"/>
              <a:ext cx="609600" cy="544276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 dirty="0" smtClean="0">
                  <a:ea typeface="宋体" charset="-122"/>
                </a:rPr>
                <a:t>f</a:t>
              </a:r>
              <a:endParaRPr lang="en-US" altLang="zh-CN" i="1" dirty="0">
                <a:ea typeface="宋体" charset="-122"/>
              </a:endParaRP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V="1">
              <a:off x="4119562" y="5229236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4119562" y="5534036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5110162" y="5229236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5110162" y="5915036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>
              <a:off x="3586162" y="553403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Rectangle 43"/>
            <p:cNvSpPr>
              <a:spLocks noChangeArrowheads="1"/>
            </p:cNvSpPr>
            <p:nvPr/>
          </p:nvSpPr>
          <p:spPr bwMode="auto">
            <a:xfrm>
              <a:off x="3967162" y="4772036"/>
              <a:ext cx="1447800" cy="1600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4348" y="1645920"/>
            <a:ext cx="7972452" cy="478347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apply a vector to parallel computation </a:t>
            </a:r>
            <a:endParaRPr lang="zh-CN" altLang="en-US" dirty="0" smtClean="0"/>
          </a:p>
          <a:p>
            <a:pPr lvl="1">
              <a:buFont typeface="Wingdings" pitchFamily="2" charset="2"/>
              <a:buChar char="Ø"/>
            </a:pPr>
            <a:r>
              <a:rPr lang="pt-BR" altLang="zh-CN" dirty="0" smtClean="0"/>
              <a:t>(***)::arr a b → arr c d → arr (a,c) (b,d)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Implementation of function</a:t>
            </a:r>
          </a:p>
          <a:p>
            <a:pPr lvl="2">
              <a:buFont typeface="Arial" pitchFamily="34" charset="0"/>
              <a:buChar char="•"/>
            </a:pPr>
            <a:r>
              <a:rPr lang="es-ES" altLang="zh-CN" dirty="0" smtClean="0"/>
              <a:t>(***) f g ~(x,y) = (f x , g y) </a:t>
            </a:r>
            <a:r>
              <a:rPr lang="en-US" altLang="zh-CN" b="1" dirty="0" smtClean="0"/>
              <a:t>	</a:t>
            </a:r>
            <a:endParaRPr lang="zh-CN" altLang="en-US" dirty="0" smtClean="0"/>
          </a:p>
          <a:p>
            <a:pPr lvl="5">
              <a:buNone/>
            </a:pPr>
            <a:r>
              <a:rPr lang="en-US" altLang="zh-CN" dirty="0" smtClean="0"/>
              <a:t>show ::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-&gt;string =&gt; show 30=“30”</a:t>
            </a:r>
          </a:p>
          <a:p>
            <a:pPr lvl="5">
              <a:buNone/>
            </a:pPr>
            <a:r>
              <a:rPr lang="en-US" altLang="zh-CN" dirty="0" smtClean="0"/>
              <a:t>f x=x*x</a:t>
            </a:r>
          </a:p>
          <a:p>
            <a:pPr lvl="5">
              <a:buNone/>
            </a:pPr>
            <a:r>
              <a:rPr lang="en-US" altLang="zh-CN" dirty="0" smtClean="0"/>
              <a:t>k=f ***show</a:t>
            </a:r>
          </a:p>
          <a:p>
            <a:pPr lvl="5">
              <a:buNone/>
            </a:pPr>
            <a:r>
              <a:rPr lang="en-US" altLang="zh-CN" dirty="0" smtClean="0"/>
              <a:t>k (3,4)= (f 3, show 4)=(9,”4”)</a:t>
            </a:r>
            <a:endParaRPr lang="zh-CN" alt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Implementation of stream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/>
              <a:t> SF </a:t>
            </a:r>
            <a:r>
              <a:rPr lang="en-US" altLang="zh-CN" dirty="0" err="1" smtClean="0"/>
              <a:t>sf</a:t>
            </a:r>
            <a:r>
              <a:rPr lang="en-US" altLang="zh-CN" dirty="0" smtClean="0"/>
              <a:t> *** SF 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= SF $ </a:t>
            </a:r>
            <a:r>
              <a:rPr lang="en-US" altLang="zh-CN" dirty="0" err="1" smtClean="0"/>
              <a:t>unzipP</a:t>
            </a:r>
            <a:r>
              <a:rPr lang="en-US" altLang="zh-CN" dirty="0" smtClean="0"/>
              <a:t>&gt;&gt;&gt;</a:t>
            </a:r>
            <a:r>
              <a:rPr lang="en-US" altLang="zh-CN" dirty="0" err="1" smtClean="0"/>
              <a:t>sf</a:t>
            </a:r>
            <a:r>
              <a:rPr lang="en-US" altLang="zh-CN" dirty="0" smtClean="0"/>
              <a:t> *** 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&gt;&gt;&gt;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zipP</a:t>
            </a:r>
            <a:endParaRPr lang="en-US" altLang="zh-CN" dirty="0" smtClean="0"/>
          </a:p>
          <a:p>
            <a:pPr lvl="5">
              <a:buNone/>
            </a:pPr>
            <a:r>
              <a:rPr lang="en-US" altLang="zh-CN" dirty="0" smtClean="0"/>
              <a:t>f  x=x*x</a:t>
            </a:r>
          </a:p>
          <a:p>
            <a:pPr lvl="5">
              <a:buNone/>
            </a:pPr>
            <a:r>
              <a:rPr lang="en-US" altLang="zh-CN" dirty="0" smtClean="0"/>
              <a:t>g x= x/2</a:t>
            </a:r>
          </a:p>
          <a:p>
            <a:pPr lvl="5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k=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 f</a:t>
            </a:r>
            <a:r>
              <a:rPr lang="zh-CN" altLang="en-US" dirty="0" smtClean="0"/>
              <a:t> </a:t>
            </a:r>
            <a:r>
              <a:rPr lang="en-US" altLang="zh-CN" dirty="0" smtClean="0"/>
              <a:t>***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g</a:t>
            </a:r>
          </a:p>
          <a:p>
            <a:pPr lvl="5">
              <a:buNone/>
            </a:pPr>
            <a:r>
              <a:rPr lang="en-US" altLang="zh-CN" sz="1900" dirty="0" smtClean="0"/>
              <a:t>   = SF $ 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.  f *** g. </a:t>
            </a:r>
            <a:r>
              <a:rPr lang="en-US" altLang="zh-CN" dirty="0" err="1" smtClean="0"/>
              <a:t>unzipP</a:t>
            </a:r>
            <a:endParaRPr lang="en-US" altLang="zh-CN" dirty="0" smtClean="0"/>
          </a:p>
          <a:p>
            <a:pPr lvl="5">
              <a:buNone/>
            </a:pPr>
            <a:r>
              <a:rPr lang="en-US" altLang="zh-CN" sz="1900" dirty="0" smtClean="0"/>
              <a:t>   = </a:t>
            </a:r>
            <a:r>
              <a:rPr lang="en-US" altLang="zh-CN" dirty="0" smtClean="0"/>
              <a:t>SF $ 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. \(</a:t>
            </a:r>
            <a:r>
              <a:rPr lang="en-US" altLang="zh-CN" dirty="0" err="1" smtClean="0"/>
              <a:t>xs,ys</a:t>
            </a:r>
            <a:r>
              <a:rPr lang="en-US" altLang="zh-CN" dirty="0" smtClean="0"/>
              <a:t>)-&gt;(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f </a:t>
            </a:r>
            <a:r>
              <a:rPr lang="en-US" altLang="zh-CN" dirty="0" err="1" smtClean="0"/>
              <a:t>xs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g </a:t>
            </a:r>
            <a:r>
              <a:rPr lang="en-US" altLang="zh-CN" dirty="0" err="1" smtClean="0"/>
              <a:t>ys</a:t>
            </a:r>
            <a:r>
              <a:rPr lang="en-US" altLang="zh-CN" dirty="0" smtClean="0"/>
              <a:t>). </a:t>
            </a:r>
            <a:r>
              <a:rPr lang="en-US" altLang="zh-CN" dirty="0" err="1" smtClean="0"/>
              <a:t>unzipP</a:t>
            </a:r>
            <a:endParaRPr lang="en-US" altLang="zh-CN" dirty="0" smtClean="0"/>
          </a:p>
          <a:p>
            <a:pPr lvl="5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runSF</a:t>
            </a:r>
            <a:r>
              <a:rPr lang="en-US" altLang="zh-CN" dirty="0" smtClean="0"/>
              <a:t> $ k $ [:(1,4),(2,5),(3,6):]</a:t>
            </a:r>
          </a:p>
          <a:p>
            <a:pPr lvl="5">
              <a:buNone/>
            </a:pPr>
            <a:r>
              <a:rPr lang="en-US" altLang="zh-CN" dirty="0" smtClean="0"/>
              <a:t>   = 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 . \(</a:t>
            </a:r>
            <a:r>
              <a:rPr lang="en-US" altLang="zh-CN" dirty="0" err="1" smtClean="0"/>
              <a:t>xs,ys</a:t>
            </a:r>
            <a:r>
              <a:rPr lang="en-US" altLang="zh-CN" dirty="0" smtClean="0"/>
              <a:t>)-&gt;(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f </a:t>
            </a:r>
            <a:r>
              <a:rPr lang="en-US" altLang="zh-CN" dirty="0" err="1" smtClean="0"/>
              <a:t>xs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g </a:t>
            </a:r>
            <a:r>
              <a:rPr lang="en-US" altLang="zh-CN" dirty="0" err="1" smtClean="0"/>
              <a:t>ys</a:t>
            </a:r>
            <a:r>
              <a:rPr lang="en-US" altLang="zh-CN" dirty="0" smtClean="0"/>
              <a:t>). </a:t>
            </a:r>
            <a:r>
              <a:rPr lang="en-US" altLang="zh-CN" dirty="0" err="1" smtClean="0"/>
              <a:t>unzipP</a:t>
            </a:r>
            <a:r>
              <a:rPr lang="en-US" altLang="zh-CN" dirty="0" smtClean="0"/>
              <a:t> [:(1,4),(2,5),(3,6):]</a:t>
            </a:r>
          </a:p>
          <a:p>
            <a:pPr lvl="5">
              <a:buNone/>
            </a:pPr>
            <a:r>
              <a:rPr lang="en-US" altLang="zh-CN" dirty="0" smtClean="0"/>
              <a:t>   = 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 . \(</a:t>
            </a:r>
            <a:r>
              <a:rPr lang="en-US" altLang="zh-CN" dirty="0" err="1" smtClean="0"/>
              <a:t>xs,ys</a:t>
            </a:r>
            <a:r>
              <a:rPr lang="en-US" altLang="zh-CN" dirty="0" smtClean="0"/>
              <a:t>)-&gt;(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f </a:t>
            </a:r>
            <a:r>
              <a:rPr lang="en-US" altLang="zh-CN" dirty="0" err="1" smtClean="0"/>
              <a:t>xs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g </a:t>
            </a:r>
            <a:r>
              <a:rPr lang="en-US" altLang="zh-CN" dirty="0" err="1" smtClean="0"/>
              <a:t>ys</a:t>
            </a:r>
            <a:r>
              <a:rPr lang="en-US" altLang="zh-CN" dirty="0" smtClean="0"/>
              <a:t>) .  ([:1,2,3:],[:4,5,6:])</a:t>
            </a:r>
          </a:p>
          <a:p>
            <a:pPr lvl="5">
              <a:buNone/>
            </a:pPr>
            <a:r>
              <a:rPr lang="en-US" altLang="zh-CN" dirty="0" smtClean="0"/>
              <a:t>   = 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 .([:1,4,9:],[:2.0,2.5,3.0:])</a:t>
            </a:r>
          </a:p>
          <a:p>
            <a:pPr lvl="5">
              <a:buNone/>
            </a:pPr>
            <a:r>
              <a:rPr lang="en-US" altLang="zh-CN" dirty="0" smtClean="0"/>
              <a:t>   = [:(1,2.0),(4,2.5),(9,3.0):]</a:t>
            </a:r>
            <a:endParaRPr lang="zh-CN" altLang="en-US" dirty="0" smtClean="0"/>
          </a:p>
          <a:p>
            <a:pPr lvl="5">
              <a:buNone/>
            </a:pP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Use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Arrow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compose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everything</a:t>
            </a:r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6286512" y="2071678"/>
            <a:ext cx="1271590" cy="900122"/>
            <a:chOff x="3657600" y="3886200"/>
            <a:chExt cx="1828800" cy="1600200"/>
          </a:xfrm>
        </p:grpSpPr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4267200" y="4800599"/>
              <a:ext cx="609600" cy="656583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 dirty="0" smtClean="0">
                  <a:ea typeface="宋体" charset="-122"/>
                </a:rPr>
                <a:t>g</a:t>
              </a:r>
              <a:endParaRPr lang="en-US" altLang="zh-CN" i="1" dirty="0">
                <a:ea typeface="宋体" charset="-122"/>
              </a:endParaRPr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4267200" y="3962405"/>
              <a:ext cx="609600" cy="656583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 dirty="0" smtClean="0">
                  <a:ea typeface="宋体" charset="-122"/>
                </a:rPr>
                <a:t>f</a:t>
              </a:r>
              <a:endParaRPr lang="en-US" altLang="zh-CN" i="1" dirty="0">
                <a:ea typeface="宋体" charset="-122"/>
              </a:endParaRP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3657600" y="4343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3657600" y="5029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4876800" y="4343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4876800" y="5029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Rectangle 45"/>
            <p:cNvSpPr>
              <a:spLocks noChangeArrowheads="1"/>
            </p:cNvSpPr>
            <p:nvPr/>
          </p:nvSpPr>
          <p:spPr bwMode="auto">
            <a:xfrm>
              <a:off x="3962400" y="3886200"/>
              <a:ext cx="1219200" cy="1600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976" y="428604"/>
            <a:ext cx="7467600" cy="86834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zh-CN" sz="3200" cap="none" dirty="0" smtClean="0">
                <a:latin typeface="微软雅黑" pitchFamily="34" charset="-122"/>
                <a:ea typeface="微软雅黑" pitchFamily="34" charset="-122"/>
              </a:rPr>
              <a:t>Where do these Rumors come from?</a:t>
            </a:r>
            <a:endParaRPr lang="zh-CN" altLang="en-US" sz="3200" cap="none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内容占位符 25"/>
          <p:cNvSpPr>
            <a:spLocks noGrp="1"/>
          </p:cNvSpPr>
          <p:nvPr>
            <p:ph idx="1"/>
          </p:nvPr>
        </p:nvSpPr>
        <p:spPr>
          <a:xfrm>
            <a:off x="771556" y="1714488"/>
            <a:ext cx="8229600" cy="4500594"/>
          </a:xfrm>
        </p:spPr>
        <p:txBody>
          <a:bodyPr>
            <a:normAutofit/>
          </a:bodyPr>
          <a:lstStyle/>
          <a:p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Turing Machine </a:t>
            </a:r>
          </a:p>
          <a:p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It seems difficult to dissociate the state transferring from variable assignment</a:t>
            </a:r>
          </a:p>
          <a:p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Turing machine is not concerned with IO problem</a:t>
            </a:r>
          </a:p>
          <a:p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Neither is Lambda calculus 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图片 26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357430"/>
            <a:ext cx="5382323" cy="1371487"/>
          </a:xfrm>
          <a:prstGeom prst="rect">
            <a:avLst/>
          </a:prstGeom>
        </p:spPr>
      </p:pic>
      <p:sp>
        <p:nvSpPr>
          <p:cNvPr id="28" name="椭圆 27"/>
          <p:cNvSpPr/>
          <p:nvPr/>
        </p:nvSpPr>
        <p:spPr>
          <a:xfrm>
            <a:off x="1428728" y="2285992"/>
            <a:ext cx="3429024" cy="64294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000100" y="3214686"/>
            <a:ext cx="5072098" cy="64294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爆炸形 2 30"/>
          <p:cNvSpPr/>
          <p:nvPr/>
        </p:nvSpPr>
        <p:spPr>
          <a:xfrm>
            <a:off x="4786314" y="1357298"/>
            <a:ext cx="3786182" cy="207525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Where do they come from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8" grpId="0" animBg="1"/>
      <p:bldP spid="29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4348" y="1645920"/>
            <a:ext cx="7972452" cy="478347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apply a scalar of  vector to Computation,</a:t>
            </a:r>
            <a:r>
              <a:rPr lang="en-US" dirty="0" smtClean="0"/>
              <a:t> with the rest copied through to the output. </a:t>
            </a:r>
            <a:endParaRPr lang="zh-CN" altLang="en-US" dirty="0" smtClean="0"/>
          </a:p>
          <a:p>
            <a:pPr lvl="1">
              <a:buFont typeface="Wingdings" pitchFamily="2" charset="2"/>
              <a:buChar char="Ø"/>
            </a:pPr>
            <a:r>
              <a:rPr lang="pt-BR" altLang="zh-CN" dirty="0" smtClean="0"/>
              <a:t>  </a:t>
            </a:r>
            <a:r>
              <a:rPr lang="en-US" altLang="zh-CN" dirty="0" smtClean="0"/>
              <a:t>first ::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a b →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) (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)</a:t>
            </a:r>
            <a:endParaRPr lang="pt-BR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Implementation of function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/>
              <a:t>first f   =  f ***  id </a:t>
            </a:r>
            <a:r>
              <a:rPr lang="en-US" altLang="zh-CN" b="1" dirty="0" smtClean="0"/>
              <a:t>		</a:t>
            </a:r>
            <a:endParaRPr lang="zh-CN" altLang="en-US" dirty="0" smtClean="0"/>
          </a:p>
          <a:p>
            <a:pPr lvl="5">
              <a:buNone/>
            </a:pPr>
            <a:r>
              <a:rPr lang="en-US" altLang="zh-CN" dirty="0" smtClean="0"/>
              <a:t>id a=a</a:t>
            </a:r>
          </a:p>
          <a:p>
            <a:pPr lvl="5">
              <a:buNone/>
            </a:pPr>
            <a:r>
              <a:rPr lang="en-US" altLang="zh-CN" dirty="0" smtClean="0"/>
              <a:t>f  x=x*x</a:t>
            </a:r>
          </a:p>
          <a:p>
            <a:pPr lvl="5">
              <a:buNone/>
            </a:pPr>
            <a:r>
              <a:rPr lang="en-US" altLang="zh-CN" dirty="0" smtClean="0"/>
              <a:t>k=first f </a:t>
            </a:r>
          </a:p>
          <a:p>
            <a:pPr lvl="5">
              <a:buNone/>
            </a:pPr>
            <a:r>
              <a:rPr lang="en-US" altLang="zh-CN" dirty="0" smtClean="0"/>
              <a:t>k (2,3)=(f </a:t>
            </a:r>
            <a:r>
              <a:rPr lang="en-US" altLang="zh-CN" dirty="0" err="1" smtClean="0"/>
              <a:t>2,id</a:t>
            </a:r>
            <a:r>
              <a:rPr lang="en-US" altLang="zh-CN" dirty="0" smtClean="0"/>
              <a:t> 3)=(4,3)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Implementation of stream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/>
              <a:t>first (SF </a:t>
            </a:r>
            <a:r>
              <a:rPr lang="en-US" altLang="zh-CN" dirty="0" err="1" smtClean="0"/>
              <a:t>sf</a:t>
            </a:r>
            <a:r>
              <a:rPr lang="en-US" altLang="zh-CN" dirty="0" smtClean="0"/>
              <a:t>) = SF $ </a:t>
            </a:r>
            <a:r>
              <a:rPr lang="en-US" altLang="zh-CN" dirty="0" err="1" smtClean="0"/>
              <a:t>unzipP</a:t>
            </a:r>
            <a:r>
              <a:rPr lang="en-US" altLang="zh-CN" dirty="0" smtClean="0"/>
              <a:t> &gt;&gt;&gt; first </a:t>
            </a:r>
            <a:r>
              <a:rPr lang="en-US" altLang="zh-CN" dirty="0" err="1" smtClean="0"/>
              <a:t>sf</a:t>
            </a:r>
            <a:r>
              <a:rPr lang="en-US" altLang="zh-CN" dirty="0" smtClean="0"/>
              <a:t> &gt;&gt;&gt;  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 </a:t>
            </a:r>
          </a:p>
          <a:p>
            <a:pPr lvl="5">
              <a:buNone/>
            </a:pPr>
            <a:r>
              <a:rPr lang="en-US" altLang="zh-CN" dirty="0" smtClean="0"/>
              <a:t>f  x=x*x</a:t>
            </a:r>
          </a:p>
          <a:p>
            <a:pPr lvl="5">
              <a:buNone/>
            </a:pPr>
            <a:r>
              <a:rPr lang="en-US" altLang="zh-CN" dirty="0" smtClean="0"/>
              <a:t>K=first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f</a:t>
            </a:r>
          </a:p>
          <a:p>
            <a:pPr lvl="5">
              <a:buNone/>
            </a:pPr>
            <a:r>
              <a:rPr lang="en-US" altLang="zh-CN" sz="1900" dirty="0" smtClean="0"/>
              <a:t>   = SF $ 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. first 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f. </a:t>
            </a:r>
            <a:r>
              <a:rPr lang="en-US" altLang="zh-CN" dirty="0" err="1" smtClean="0"/>
              <a:t>unzipP</a:t>
            </a:r>
            <a:endParaRPr lang="en-US" altLang="zh-CN" dirty="0" smtClean="0"/>
          </a:p>
          <a:p>
            <a:pPr lvl="5">
              <a:buNone/>
            </a:pPr>
            <a:r>
              <a:rPr lang="en-US" altLang="zh-CN" sz="1900" dirty="0" smtClean="0"/>
              <a:t>   = </a:t>
            </a:r>
            <a:r>
              <a:rPr lang="en-US" altLang="zh-CN" dirty="0" smtClean="0"/>
              <a:t>SF $ 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. \(</a:t>
            </a:r>
            <a:r>
              <a:rPr lang="en-US" altLang="zh-CN" dirty="0" err="1" smtClean="0"/>
              <a:t>xs,ys</a:t>
            </a:r>
            <a:r>
              <a:rPr lang="en-US" altLang="zh-CN" dirty="0" smtClean="0"/>
              <a:t>)-&gt;(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f </a:t>
            </a:r>
            <a:r>
              <a:rPr lang="en-US" altLang="zh-CN" dirty="0" err="1" smtClean="0"/>
              <a:t>xs</a:t>
            </a:r>
            <a:r>
              <a:rPr lang="en-US" altLang="zh-CN" dirty="0" smtClean="0"/>
              <a:t>, id </a:t>
            </a:r>
            <a:r>
              <a:rPr lang="en-US" altLang="zh-CN" dirty="0" err="1" smtClean="0"/>
              <a:t>ys</a:t>
            </a:r>
            <a:r>
              <a:rPr lang="en-US" altLang="zh-CN" dirty="0" smtClean="0"/>
              <a:t>). </a:t>
            </a:r>
            <a:r>
              <a:rPr lang="en-US" altLang="zh-CN" dirty="0" err="1" smtClean="0"/>
              <a:t>unzipP</a:t>
            </a:r>
            <a:endParaRPr lang="en-US" altLang="zh-CN" dirty="0" smtClean="0"/>
          </a:p>
          <a:p>
            <a:pPr lvl="5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runSF</a:t>
            </a:r>
            <a:r>
              <a:rPr lang="en-US" altLang="zh-CN" dirty="0" smtClean="0"/>
              <a:t> $ k $ [:1,2,3:]</a:t>
            </a:r>
          </a:p>
          <a:p>
            <a:pPr lvl="5">
              <a:buNone/>
            </a:pPr>
            <a:r>
              <a:rPr lang="en-US" altLang="zh-CN" dirty="0" smtClean="0"/>
              <a:t>   = 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 . \(</a:t>
            </a:r>
            <a:r>
              <a:rPr lang="en-US" altLang="zh-CN" dirty="0" err="1" smtClean="0"/>
              <a:t>xs,ys</a:t>
            </a:r>
            <a:r>
              <a:rPr lang="en-US" altLang="zh-CN" dirty="0" smtClean="0"/>
              <a:t>)-&gt;(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f </a:t>
            </a:r>
            <a:r>
              <a:rPr lang="en-US" altLang="zh-CN" dirty="0" err="1" smtClean="0"/>
              <a:t>xs</a:t>
            </a:r>
            <a:r>
              <a:rPr lang="en-US" altLang="zh-CN" dirty="0" smtClean="0"/>
              <a:t>, id  </a:t>
            </a:r>
            <a:r>
              <a:rPr lang="en-US" altLang="zh-CN" dirty="0" err="1" smtClean="0"/>
              <a:t>ys</a:t>
            </a:r>
            <a:r>
              <a:rPr lang="en-US" altLang="zh-CN" dirty="0" smtClean="0"/>
              <a:t>). </a:t>
            </a:r>
            <a:r>
              <a:rPr lang="en-US" altLang="zh-CN" dirty="0" err="1" smtClean="0"/>
              <a:t>unzipP</a:t>
            </a:r>
            <a:r>
              <a:rPr lang="en-US" altLang="zh-CN" dirty="0" smtClean="0"/>
              <a:t> [:(1,4),(2,5),(3,6):]</a:t>
            </a:r>
          </a:p>
          <a:p>
            <a:pPr lvl="5">
              <a:buNone/>
            </a:pPr>
            <a:r>
              <a:rPr lang="en-US" altLang="zh-CN" dirty="0" smtClean="0"/>
              <a:t>   = 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 . \(</a:t>
            </a:r>
            <a:r>
              <a:rPr lang="en-US" altLang="zh-CN" dirty="0" err="1" smtClean="0"/>
              <a:t>xs,ys</a:t>
            </a:r>
            <a:r>
              <a:rPr lang="en-US" altLang="zh-CN" dirty="0" smtClean="0"/>
              <a:t>)-&gt;(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f </a:t>
            </a:r>
            <a:r>
              <a:rPr lang="en-US" altLang="zh-CN" dirty="0" err="1" smtClean="0"/>
              <a:t>xs</a:t>
            </a:r>
            <a:r>
              <a:rPr lang="en-US" altLang="zh-CN" dirty="0" smtClean="0"/>
              <a:t>, id </a:t>
            </a:r>
            <a:r>
              <a:rPr lang="en-US" altLang="zh-CN" dirty="0" err="1" smtClean="0"/>
              <a:t>ys</a:t>
            </a:r>
            <a:r>
              <a:rPr lang="en-US" altLang="zh-CN" dirty="0" smtClean="0"/>
              <a:t>) .  ([:1,2,3:],[:4,5,6:])</a:t>
            </a:r>
          </a:p>
          <a:p>
            <a:pPr lvl="5">
              <a:buNone/>
            </a:pPr>
            <a:r>
              <a:rPr lang="en-US" altLang="zh-CN" dirty="0" smtClean="0"/>
              <a:t>   = 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 .([:1,4,9:],[:4,5,6:])</a:t>
            </a:r>
          </a:p>
          <a:p>
            <a:pPr lvl="5">
              <a:buNone/>
            </a:pPr>
            <a:r>
              <a:rPr lang="en-US" altLang="zh-CN" dirty="0" smtClean="0"/>
              <a:t>   = [:(1,4),(4,5),(9,6):]</a:t>
            </a:r>
            <a:endParaRPr lang="zh-CN" altLang="en-US" dirty="0" smtClean="0"/>
          </a:p>
          <a:p>
            <a:pPr lvl="5">
              <a:buNone/>
            </a:pP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Use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Arrow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compose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everything</a:t>
            </a:r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643702" y="2143116"/>
            <a:ext cx="1009656" cy="785818"/>
            <a:chOff x="3919534" y="3643314"/>
            <a:chExt cx="1600200" cy="1066800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4376734" y="3871915"/>
              <a:ext cx="609600" cy="501393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 dirty="0" smtClean="0">
                  <a:ea typeface="宋体" charset="-122"/>
                </a:rPr>
                <a:t>f</a:t>
              </a:r>
              <a:endParaRPr lang="en-US" altLang="zh-CN" i="1" dirty="0">
                <a:ea typeface="宋体" charset="-122"/>
              </a:endParaRPr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>
              <a:off x="3919534" y="4100514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>
              <a:off x="3919534" y="4557714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>
              <a:off x="4986334" y="410051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Rectangle 47"/>
            <p:cNvSpPr>
              <a:spLocks noChangeArrowheads="1"/>
            </p:cNvSpPr>
            <p:nvPr/>
          </p:nvSpPr>
          <p:spPr bwMode="auto">
            <a:xfrm>
              <a:off x="4071934" y="3643314"/>
              <a:ext cx="1143000" cy="1066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Use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Arrow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compose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everything</a:t>
            </a:r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4348" y="1645920"/>
            <a:ext cx="7972452" cy="4526280"/>
          </a:xfrm>
        </p:spPr>
        <p:txBody>
          <a:bodyPr/>
          <a:lstStyle/>
          <a:p>
            <a:r>
              <a:rPr lang="en-US" altLang="zh-CN" dirty="0" smtClean="0"/>
              <a:t>Compose data-dependency stream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/>
              <a:t>loop::</a:t>
            </a:r>
            <a:r>
              <a:rPr lang="en-US" altLang="zh-CN" b="1" dirty="0" err="1" smtClean="0"/>
              <a:t>arr</a:t>
            </a:r>
            <a:r>
              <a:rPr lang="en-US" altLang="zh-CN" b="1" dirty="0" smtClean="0"/>
              <a:t> (</a:t>
            </a:r>
            <a:r>
              <a:rPr lang="en-US" altLang="zh-CN" b="1" dirty="0" err="1" smtClean="0"/>
              <a:t>a,c</a:t>
            </a:r>
            <a:r>
              <a:rPr lang="en-US" altLang="zh-CN" b="1" dirty="0" smtClean="0"/>
              <a:t>) (</a:t>
            </a:r>
            <a:r>
              <a:rPr lang="en-US" altLang="zh-CN" b="1" dirty="0" err="1" smtClean="0"/>
              <a:t>b,c</a:t>
            </a:r>
            <a:r>
              <a:rPr lang="en-US" altLang="zh-CN" b="1" dirty="0" smtClean="0"/>
              <a:t>)</a:t>
            </a:r>
            <a:r>
              <a:rPr lang="zh-CN" altLang="en-US" dirty="0" smtClean="0"/>
              <a:t> → </a:t>
            </a:r>
            <a:r>
              <a:rPr lang="en-US" altLang="zh-CN" b="1" dirty="0" err="1" smtClean="0"/>
              <a:t>arr</a:t>
            </a:r>
            <a:r>
              <a:rPr lang="en-US" altLang="zh-CN" b="1" dirty="0" smtClean="0"/>
              <a:t> a b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/>
              <a:t>Implementation of data-dependency stream</a:t>
            </a:r>
          </a:p>
          <a:p>
            <a:pPr lvl="2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1400" dirty="0" smtClean="0"/>
              <a:t>loop (SF f)=SF $ \as</a:t>
            </a:r>
            <a:r>
              <a:rPr lang="zh-CN" altLang="en-US" sz="1400" dirty="0" smtClean="0"/>
              <a:t> →</a:t>
            </a:r>
            <a:endParaRPr lang="en-US" altLang="zh-CN" sz="1400" dirty="0" smtClean="0"/>
          </a:p>
          <a:p>
            <a:pPr lvl="2">
              <a:lnSpc>
                <a:spcPct val="80000"/>
              </a:lnSpc>
              <a:buNone/>
            </a:pPr>
            <a:r>
              <a:rPr lang="en-US" altLang="zh-CN" sz="1400" dirty="0" smtClean="0"/>
              <a:t>	                     let (</a:t>
            </a:r>
            <a:r>
              <a:rPr lang="en-US" altLang="zh-CN" sz="1400" dirty="0" err="1" smtClean="0"/>
              <a:t>bs,cs</a:t>
            </a:r>
            <a:r>
              <a:rPr lang="en-US" altLang="zh-CN" sz="1400" dirty="0" smtClean="0"/>
              <a:t>)=unzip $ f $ zip (</a:t>
            </a:r>
            <a:r>
              <a:rPr lang="en-US" altLang="zh-CN" sz="1400" dirty="0" err="1" smtClean="0"/>
              <a:t>fromP</a:t>
            </a:r>
            <a:r>
              <a:rPr lang="en-US" altLang="zh-CN" sz="1400" dirty="0" smtClean="0"/>
              <a:t> as) $ stream </a:t>
            </a:r>
            <a:r>
              <a:rPr lang="en-US" altLang="zh-CN" sz="1400" dirty="0" err="1" smtClean="0"/>
              <a:t>cs</a:t>
            </a:r>
            <a:r>
              <a:rPr lang="en-US" altLang="zh-CN" sz="1400" dirty="0" smtClean="0"/>
              <a:t> in  </a:t>
            </a:r>
            <a:r>
              <a:rPr lang="en-US" altLang="zh-CN" sz="1400" dirty="0" err="1" smtClean="0"/>
              <a:t>toP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bs</a:t>
            </a:r>
            <a:endParaRPr lang="en-US" altLang="zh-CN" sz="1400" dirty="0" smtClean="0"/>
          </a:p>
          <a:p>
            <a:pPr lvl="2">
              <a:lnSpc>
                <a:spcPct val="80000"/>
              </a:lnSpc>
              <a:buNone/>
            </a:pPr>
            <a:r>
              <a:rPr lang="en-US" altLang="zh-CN" sz="1400" dirty="0" smtClean="0"/>
              <a:t>                          where stream ~(x:xs)=x:stream </a:t>
            </a:r>
            <a:r>
              <a:rPr lang="en-US" altLang="zh-CN" sz="1400" dirty="0" err="1" smtClean="0"/>
              <a:t>xs</a:t>
            </a:r>
            <a:endParaRPr lang="en-US" altLang="zh-CN" sz="1400" dirty="0" smtClean="0"/>
          </a:p>
          <a:p>
            <a:pPr lvl="2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1400" dirty="0" smtClean="0"/>
              <a:t>Hat trick</a:t>
            </a:r>
          </a:p>
          <a:p>
            <a:pPr lvl="3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1200" dirty="0" smtClean="0"/>
              <a:t>Two helper function, </a:t>
            </a:r>
            <a:r>
              <a:rPr lang="en-US" altLang="zh-CN" sz="1200" dirty="0" err="1" smtClean="0"/>
              <a:t>toP</a:t>
            </a:r>
            <a:r>
              <a:rPr lang="en-US" altLang="zh-CN" sz="1200" dirty="0" smtClean="0"/>
              <a:t>::[a]</a:t>
            </a:r>
            <a:r>
              <a:rPr lang="zh-CN" altLang="en-US" sz="1200" dirty="0" smtClean="0"/>
              <a:t> →</a:t>
            </a:r>
            <a:r>
              <a:rPr lang="en-US" altLang="zh-CN" sz="1200" dirty="0" smtClean="0"/>
              <a:t>[:a:]</a:t>
            </a:r>
            <a:r>
              <a:rPr lang="zh-CN" altLang="en-US" sz="1200" dirty="0" smtClean="0"/>
              <a:t>，</a:t>
            </a:r>
            <a:r>
              <a:rPr lang="en-US" altLang="zh-CN" sz="1200" dirty="0" err="1" smtClean="0"/>
              <a:t>fromP</a:t>
            </a:r>
            <a:r>
              <a:rPr lang="en-US" altLang="zh-CN" sz="1200" dirty="0" smtClean="0"/>
              <a:t>::[:a:]</a:t>
            </a:r>
            <a:r>
              <a:rPr lang="zh-CN" altLang="en-US" sz="1200" dirty="0" smtClean="0"/>
              <a:t> →</a:t>
            </a:r>
            <a:r>
              <a:rPr lang="en-US" altLang="zh-CN" sz="1200" dirty="0" smtClean="0"/>
              <a:t>[a]</a:t>
            </a:r>
          </a:p>
          <a:p>
            <a:pPr lvl="3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1200" dirty="0" smtClean="0"/>
              <a:t>Every Haskell variable has two values, bound value and bottom.</a:t>
            </a:r>
          </a:p>
          <a:p>
            <a:pPr lvl="4">
              <a:lnSpc>
                <a:spcPct val="80000"/>
              </a:lnSpc>
              <a:buNone/>
            </a:pPr>
            <a:r>
              <a:rPr lang="en-US" altLang="zh-CN" sz="1200" dirty="0" smtClean="0"/>
              <a:t>	T=</a:t>
            </a:r>
            <a:r>
              <a:rPr lang="en-US" altLang="zh-CN" sz="1200" dirty="0" err="1" smtClean="0"/>
              <a:t>1,T</a:t>
            </a:r>
            <a:r>
              <a:rPr lang="en-US" altLang="zh-CN" sz="1200" dirty="0" smtClean="0"/>
              <a:t> has a bound value 1</a:t>
            </a:r>
          </a:p>
          <a:p>
            <a:pPr lvl="4">
              <a:lnSpc>
                <a:spcPct val="80000"/>
              </a:lnSpc>
              <a:buNone/>
            </a:pPr>
            <a:r>
              <a:rPr lang="en-US" altLang="zh-CN" sz="1200" dirty="0" smtClean="0"/>
              <a:t>	T, T has a bottom</a:t>
            </a:r>
            <a:r>
              <a:rPr lang="zh-CN" altLang="en-US" sz="1200" dirty="0" smtClean="0"/>
              <a:t>⊥</a:t>
            </a:r>
            <a:r>
              <a:rPr lang="en-US" altLang="zh-CN" sz="1200" dirty="0" smtClean="0"/>
              <a:t>, which means unknown value  and is total different from null or undefined semantics in popular language.</a:t>
            </a:r>
          </a:p>
          <a:p>
            <a:pPr lvl="3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1200" dirty="0" smtClean="0"/>
              <a:t>The ~ in the definition of stream indicates Haskell’s lazy pattern matching, whose arguments (</a:t>
            </a:r>
            <a:r>
              <a:rPr lang="en-US" altLang="zh-CN" sz="1200" dirty="0" err="1" smtClean="0"/>
              <a:t>x:xs</a:t>
            </a:r>
            <a:r>
              <a:rPr lang="en-US" altLang="zh-CN" sz="1200" dirty="0" smtClean="0"/>
              <a:t>) will not be evaluated until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x are actually bound.</a:t>
            </a:r>
          </a:p>
          <a:p>
            <a:pPr lvl="5">
              <a:lnSpc>
                <a:spcPct val="80000"/>
              </a:lnSpc>
              <a:buNone/>
            </a:pPr>
            <a:r>
              <a:rPr lang="en-US" altLang="zh-CN" sz="1200" dirty="0" smtClean="0"/>
              <a:t>Semantically, stream ~(</a:t>
            </a:r>
            <a:r>
              <a:rPr lang="en-US" altLang="zh-CN" sz="1200" dirty="0" err="1" smtClean="0"/>
              <a:t>x:xs</a:t>
            </a:r>
            <a:r>
              <a:rPr lang="en-US" altLang="zh-CN" sz="1200" dirty="0" smtClean="0"/>
              <a:t>) will return  an infinite list</a:t>
            </a:r>
            <a:r>
              <a:rPr lang="zh-CN" altLang="en-US" sz="1200" dirty="0" smtClean="0"/>
              <a:t> ⊥ 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 ⊥ 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 ⊥ </a:t>
            </a:r>
            <a:r>
              <a:rPr lang="en-US" altLang="zh-CN" sz="1200" dirty="0" smtClean="0"/>
              <a:t>: ....</a:t>
            </a:r>
            <a:r>
              <a:rPr lang="zh-CN" altLang="en-US" sz="1200" dirty="0" smtClean="0"/>
              <a:t>  </a:t>
            </a:r>
            <a:endParaRPr lang="en-US" altLang="zh-CN" sz="1200" dirty="0" smtClean="0"/>
          </a:p>
          <a:p>
            <a:pPr lvl="5">
              <a:lnSpc>
                <a:spcPct val="80000"/>
              </a:lnSpc>
              <a:buNone/>
            </a:pPr>
            <a:endParaRPr lang="en-US" altLang="zh-CN" sz="1200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6786578" y="1928802"/>
            <a:ext cx="1785950" cy="714380"/>
            <a:chOff x="6019800" y="4114800"/>
            <a:chExt cx="1828800" cy="1143000"/>
          </a:xfrm>
        </p:grpSpPr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6629400" y="4343400"/>
              <a:ext cx="609600" cy="590927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 dirty="0" smtClean="0">
                  <a:ea typeface="宋体" charset="-122"/>
                </a:rPr>
                <a:t>f</a:t>
              </a:r>
              <a:endParaRPr lang="en-US" altLang="zh-CN" i="1" dirty="0">
                <a:ea typeface="宋体" charset="-122"/>
              </a:endParaRPr>
            </a:p>
          </p:txBody>
        </p:sp>
        <p:sp>
          <p:nvSpPr>
            <p:cNvPr id="6" name="Line 35"/>
            <p:cNvSpPr>
              <a:spLocks noChangeShapeType="1"/>
            </p:cNvSpPr>
            <p:nvPr/>
          </p:nvSpPr>
          <p:spPr bwMode="auto">
            <a:xfrm>
              <a:off x="6019800" y="4495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36"/>
            <p:cNvSpPr>
              <a:spLocks noChangeShapeType="1"/>
            </p:cNvSpPr>
            <p:nvPr/>
          </p:nvSpPr>
          <p:spPr bwMode="auto">
            <a:xfrm>
              <a:off x="7239000" y="4495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37"/>
            <p:cNvSpPr>
              <a:spLocks noChangeShapeType="1"/>
            </p:cNvSpPr>
            <p:nvPr/>
          </p:nvSpPr>
          <p:spPr bwMode="auto">
            <a:xfrm>
              <a:off x="6400800" y="4724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6400800" y="4724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39"/>
            <p:cNvSpPr>
              <a:spLocks noChangeShapeType="1"/>
            </p:cNvSpPr>
            <p:nvPr/>
          </p:nvSpPr>
          <p:spPr bwMode="auto">
            <a:xfrm>
              <a:off x="6400800" y="50292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40"/>
            <p:cNvSpPr>
              <a:spLocks noChangeShapeType="1"/>
            </p:cNvSpPr>
            <p:nvPr/>
          </p:nvSpPr>
          <p:spPr bwMode="auto">
            <a:xfrm flipV="1">
              <a:off x="7467600" y="4724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 flipH="1">
              <a:off x="7239000" y="4724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Rectangle 46"/>
            <p:cNvSpPr>
              <a:spLocks noChangeArrowheads="1"/>
            </p:cNvSpPr>
            <p:nvPr/>
          </p:nvSpPr>
          <p:spPr bwMode="auto">
            <a:xfrm>
              <a:off x="6248400" y="4114800"/>
              <a:ext cx="1371600" cy="1143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Sample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10" y="1645920"/>
            <a:ext cx="8501090" cy="4783476"/>
          </a:xfrm>
        </p:spPr>
        <p:txBody>
          <a:bodyPr/>
          <a:lstStyle/>
          <a:p>
            <a:r>
              <a:rPr lang="en-US" b="1" dirty="0" smtClean="0"/>
              <a:t>Newton Interpolation &amp; Rectangle Integral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Given points of a curve , calculate the area under the curve between[a,b].(The divided differences of points are given for </a:t>
            </a:r>
            <a:r>
              <a:rPr lang="en-US" dirty="0" smtClean="0"/>
              <a:t>convenience</a:t>
            </a:r>
            <a:r>
              <a:rPr lang="en-US" altLang="zh-CN" dirty="0" smtClean="0"/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/>
              <a:t>Use Newton interpolation to fit the curve</a:t>
            </a:r>
          </a:p>
          <a:p>
            <a:pPr lvl="2">
              <a:buFont typeface="Arial" pitchFamily="34" charset="0"/>
              <a:buChar char="•"/>
            </a:pPr>
            <a:endParaRPr lang="en-US" altLang="zh-CN" dirty="0" smtClean="0"/>
          </a:p>
          <a:p>
            <a:pPr lvl="2">
              <a:buFont typeface="Arial" pitchFamily="34" charset="0"/>
              <a:buChar char="•"/>
            </a:pPr>
            <a:endParaRPr lang="en-US" altLang="zh-CN" dirty="0" smtClean="0"/>
          </a:p>
          <a:p>
            <a:pPr lvl="2">
              <a:buFont typeface="Arial" pitchFamily="34" charset="0"/>
              <a:buChar char="•"/>
            </a:pPr>
            <a:endParaRPr lang="en-US" altLang="zh-CN" dirty="0" smtClean="0"/>
          </a:p>
          <a:p>
            <a:pPr lvl="2">
              <a:buFont typeface="Arial" pitchFamily="34" charset="0"/>
              <a:buChar char="•"/>
            </a:pPr>
            <a:endParaRPr lang="en-US" altLang="zh-CN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/>
              <a:t>The terms of polynomial is a data-dependency sequence.</a:t>
            </a:r>
          </a:p>
          <a:p>
            <a:pPr lvl="5">
              <a:lnSpc>
                <a:spcPct val="80000"/>
              </a:lnSpc>
              <a:buNone/>
            </a:pPr>
            <a:r>
              <a:rPr lang="en-US" altLang="zh-CN" sz="1300" dirty="0" smtClean="0"/>
              <a:t>Terms(x,(</a:t>
            </a:r>
            <a:r>
              <a:rPr lang="en-US" altLang="zh-CN" sz="1300" dirty="0" err="1" smtClean="0"/>
              <a:t>xi:xs</a:t>
            </a:r>
            <a:r>
              <a:rPr lang="en-US" altLang="zh-CN" sz="1300" dirty="0" smtClean="0"/>
              <a:t>),t,[r])-&gt;Terms(</a:t>
            </a:r>
            <a:r>
              <a:rPr lang="en-US" altLang="zh-CN" sz="1300" dirty="0" err="1" smtClean="0"/>
              <a:t>x,xs</a:t>
            </a:r>
            <a:r>
              <a:rPr lang="en-US" altLang="zh-CN" sz="1300" dirty="0" smtClean="0"/>
              <a:t>, t</a:t>
            </a:r>
            <a:r>
              <a:rPr lang="zh-CN" altLang="en-US" sz="1300" dirty="0" smtClean="0"/>
              <a:t>*</a:t>
            </a:r>
            <a:r>
              <a:rPr lang="en-US" altLang="zh-CN" sz="1300" dirty="0" smtClean="0"/>
              <a:t>(x-xi), t</a:t>
            </a:r>
            <a:r>
              <a:rPr lang="zh-CN" altLang="en-US" sz="1300" dirty="0" smtClean="0"/>
              <a:t>*</a:t>
            </a:r>
            <a:r>
              <a:rPr lang="en-US" altLang="zh-CN" sz="1300" dirty="0" smtClean="0"/>
              <a:t>(x-xi):[r])</a:t>
            </a:r>
          </a:p>
          <a:p>
            <a:pPr lvl="5">
              <a:lnSpc>
                <a:spcPct val="80000"/>
              </a:lnSpc>
              <a:buNone/>
            </a:pPr>
            <a:endParaRPr lang="en-US" altLang="zh-CN" sz="1300" dirty="0" smtClean="0"/>
          </a:p>
          <a:p>
            <a:pPr lvl="2">
              <a:lnSpc>
                <a:spcPct val="80000"/>
              </a:lnSpc>
              <a:buNone/>
            </a:pPr>
            <a:endParaRPr lang="zh-CN" altLang="en-US" dirty="0" smtClean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357289" y="3786190"/>
          <a:ext cx="5143537" cy="928694"/>
        </p:xfrm>
        <a:graphic>
          <a:graphicData uri="http://schemas.openxmlformats.org/presentationml/2006/ole">
            <p:oleObj spid="_x0000_s78853" name="公式" r:id="rId3" imgW="4546440" imgH="685800" progId="Equation.3">
              <p:embed/>
            </p:oleObj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6715140" y="3286124"/>
            <a:ext cx="2143140" cy="1705759"/>
            <a:chOff x="6715140" y="3286124"/>
            <a:chExt cx="2143140" cy="1705759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6715140" y="4643446"/>
              <a:ext cx="214314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16200000" flipV="1">
              <a:off x="5893603" y="4107661"/>
              <a:ext cx="1652598" cy="95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任意多边形 11"/>
            <p:cNvSpPr/>
            <p:nvPr/>
          </p:nvSpPr>
          <p:spPr>
            <a:xfrm>
              <a:off x="7000893" y="3571876"/>
              <a:ext cx="1500198" cy="278186"/>
            </a:xfrm>
            <a:custGeom>
              <a:avLst/>
              <a:gdLst>
                <a:gd name="connsiteX0" fmla="*/ 0 w 1532965"/>
                <a:gd name="connsiteY0" fmla="*/ 349624 h 349624"/>
                <a:gd name="connsiteX1" fmla="*/ 295835 w 1532965"/>
                <a:gd name="connsiteY1" fmla="*/ 94130 h 349624"/>
                <a:gd name="connsiteX2" fmla="*/ 900953 w 1532965"/>
                <a:gd name="connsiteY2" fmla="*/ 188259 h 349624"/>
                <a:gd name="connsiteX3" fmla="*/ 1532965 w 1532965"/>
                <a:gd name="connsiteY3" fmla="*/ 0 h 34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965" h="349624">
                  <a:moveTo>
                    <a:pt x="0" y="349624"/>
                  </a:moveTo>
                  <a:cubicBezTo>
                    <a:pt x="72838" y="235324"/>
                    <a:pt x="145676" y="121024"/>
                    <a:pt x="295835" y="94130"/>
                  </a:cubicBezTo>
                  <a:cubicBezTo>
                    <a:pt x="445994" y="67236"/>
                    <a:pt x="694765" y="203947"/>
                    <a:pt x="900953" y="188259"/>
                  </a:cubicBezTo>
                  <a:cubicBezTo>
                    <a:pt x="1107141" y="172571"/>
                    <a:pt x="1320053" y="86285"/>
                    <a:pt x="1532965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>
              <a:stCxn id="12" idx="0"/>
            </p:cNvCxnSpPr>
            <p:nvPr/>
          </p:nvCxnSpPr>
          <p:spPr>
            <a:xfrm>
              <a:off x="7000893" y="3850062"/>
              <a:ext cx="1587" cy="7933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3"/>
            </p:cNvCxnSpPr>
            <p:nvPr/>
          </p:nvCxnSpPr>
          <p:spPr>
            <a:xfrm flipH="1">
              <a:off x="8501090" y="3571876"/>
              <a:ext cx="1" cy="10715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2" idx="1"/>
            </p:cNvCxnSpPr>
            <p:nvPr/>
          </p:nvCxnSpPr>
          <p:spPr>
            <a:xfrm flipH="1">
              <a:off x="7286644" y="3646773"/>
              <a:ext cx="3761" cy="9966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>
              <a:off x="7252806" y="4177218"/>
              <a:ext cx="928694" cy="37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7717153" y="4141499"/>
              <a:ext cx="1000132" cy="37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858016" y="471488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a</a:t>
              </a:r>
              <a:endParaRPr lang="zh-CN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58214" y="4714884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b</a:t>
              </a:r>
              <a:endParaRPr lang="zh-CN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43768" y="4714884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x0</a:t>
              </a:r>
              <a:endParaRPr lang="zh-CN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76604" y="4714884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x1</a:t>
              </a:r>
              <a:endParaRPr lang="zh-CN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72462" y="4714884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x2</a:t>
              </a:r>
              <a:endParaRPr lang="zh-CN" altLang="en-US" sz="1200" dirty="0"/>
            </a:p>
          </p:txBody>
        </p:sp>
        <p:cxnSp>
          <p:nvCxnSpPr>
            <p:cNvPr id="35" name="直接连接符 34"/>
            <p:cNvCxnSpPr/>
            <p:nvPr/>
          </p:nvCxnSpPr>
          <p:spPr>
            <a:xfrm rot="5400000">
              <a:off x="7540135" y="4175641"/>
              <a:ext cx="921778" cy="1588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858148" y="471488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x</a:t>
              </a:r>
              <a:endParaRPr lang="zh-CN" alt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Sample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071934" y="2643182"/>
            <a:ext cx="2214578" cy="357190"/>
            <a:chOff x="642910" y="1643050"/>
            <a:chExt cx="1714512" cy="428628"/>
          </a:xfrm>
        </p:grpSpPr>
        <p:sp>
          <p:nvSpPr>
            <p:cNvPr id="14" name="矩形 13"/>
            <p:cNvSpPr/>
            <p:nvPr/>
          </p:nvSpPr>
          <p:spPr>
            <a:xfrm>
              <a:off x="642910" y="1643050"/>
              <a:ext cx="571504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(0.65,c3)</a:t>
              </a:r>
              <a:endParaRPr lang="zh-CN" altLang="en-US" sz="1200" dirty="0" smtClean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14414" y="1643050"/>
              <a:ext cx="571504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(0.55,c2)</a:t>
              </a:r>
              <a:endParaRPr lang="zh-CN" altLang="en-US" sz="1200" dirty="0" smtClean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785918" y="1643050"/>
              <a:ext cx="571504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(0.40,c1)</a:t>
              </a:r>
              <a:endParaRPr lang="zh-CN" altLang="en-US" sz="1200" dirty="0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4286249" y="4000504"/>
            <a:ext cx="928694" cy="857256"/>
            <a:chOff x="4286249" y="4000504"/>
            <a:chExt cx="928694" cy="857256"/>
          </a:xfrm>
        </p:grpSpPr>
        <p:sp>
          <p:nvSpPr>
            <p:cNvPr id="19" name="矩形 18"/>
            <p:cNvSpPr/>
            <p:nvPr/>
          </p:nvSpPr>
          <p:spPr>
            <a:xfrm flipH="1">
              <a:off x="4286249" y="4000504"/>
              <a:ext cx="928694" cy="2857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 smtClean="0"/>
                <a:t>id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 flipH="1">
              <a:off x="4286249" y="4572008"/>
              <a:ext cx="928694" cy="2857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 smtClean="0"/>
                <a:t>delay 1</a:t>
              </a:r>
              <a:endParaRPr lang="zh-CN" altLang="en-US" dirty="0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5429257" y="3929066"/>
            <a:ext cx="2786082" cy="1000132"/>
            <a:chOff x="5429257" y="3929066"/>
            <a:chExt cx="2786082" cy="1000132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3571" y="3929066"/>
              <a:ext cx="2571736" cy="428629"/>
              <a:chOff x="642910" y="1643050"/>
              <a:chExt cx="1714512" cy="428629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642910" y="1643051"/>
                <a:ext cx="571504" cy="4286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smtClean="0"/>
                  <a:t>c3*(x-0.65)</a:t>
                </a:r>
                <a:endParaRPr lang="zh-CN" altLang="en-US" sz="1200" dirty="0" smtClean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214414" y="1643050"/>
                <a:ext cx="571504" cy="4286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smtClean="0"/>
                  <a:t>c2*(x-0.55)</a:t>
                </a:r>
                <a:endParaRPr lang="zh-CN" altLang="en-US" sz="1200" dirty="0" smtClean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785918" y="1643050"/>
                <a:ext cx="571504" cy="4286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smtClean="0"/>
                  <a:t>c1*(x-0.40)</a:t>
                </a:r>
                <a:endParaRPr lang="zh-CN" altLang="en-US" sz="1200" dirty="0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flipH="1">
              <a:off x="5429257" y="4500570"/>
              <a:ext cx="2786082" cy="428628"/>
              <a:chOff x="571472" y="3571876"/>
              <a:chExt cx="2857520" cy="357190"/>
            </a:xfrm>
          </p:grpSpPr>
          <p:sp>
            <p:nvSpPr>
              <p:cNvPr id="28" name="矩形 27"/>
              <p:cNvSpPr/>
              <p:nvPr/>
            </p:nvSpPr>
            <p:spPr>
              <a:xfrm flipH="1">
                <a:off x="2571736" y="3571876"/>
                <a:ext cx="857256" cy="3571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smtClean="0"/>
                  <a:t>c3*(x-0.65)</a:t>
                </a:r>
                <a:endParaRPr lang="zh-CN" altLang="en-US" sz="1200" dirty="0" smtClean="0"/>
              </a:p>
            </p:txBody>
          </p:sp>
          <p:sp>
            <p:nvSpPr>
              <p:cNvPr id="29" name="矩形 28"/>
              <p:cNvSpPr/>
              <p:nvPr/>
            </p:nvSpPr>
            <p:spPr>
              <a:xfrm flipH="1">
                <a:off x="1714480" y="3571876"/>
                <a:ext cx="857256" cy="3571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smtClean="0"/>
                  <a:t>c2*(x-0.55)</a:t>
                </a:r>
                <a:endParaRPr lang="zh-CN" altLang="en-US" sz="1200" dirty="0" smtClean="0"/>
              </a:p>
            </p:txBody>
          </p:sp>
          <p:sp>
            <p:nvSpPr>
              <p:cNvPr id="30" name="矩形 29"/>
              <p:cNvSpPr/>
              <p:nvPr/>
            </p:nvSpPr>
            <p:spPr>
              <a:xfrm flipH="1">
                <a:off x="857224" y="3571876"/>
                <a:ext cx="857256" cy="3571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smtClean="0"/>
                  <a:t>c1*(x-0.40)</a:t>
                </a:r>
                <a:endParaRPr lang="zh-CN" altLang="en-US" sz="1200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 flipH="1">
                <a:off x="571472" y="3571876"/>
                <a:ext cx="285752" cy="3571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smtClean="0"/>
                  <a:t>1</a:t>
                </a:r>
                <a:endParaRPr lang="zh-CN" altLang="en-US" sz="1200" dirty="0" smtClean="0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 flipH="1">
            <a:off x="5857884" y="3143248"/>
            <a:ext cx="2571768" cy="357190"/>
            <a:chOff x="642910" y="1643050"/>
            <a:chExt cx="1714512" cy="428628"/>
          </a:xfrm>
        </p:grpSpPr>
        <p:sp>
          <p:nvSpPr>
            <p:cNvPr id="37" name="矩形 36"/>
            <p:cNvSpPr/>
            <p:nvPr/>
          </p:nvSpPr>
          <p:spPr>
            <a:xfrm>
              <a:off x="642910" y="1643050"/>
              <a:ext cx="571504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c3*(x-0.65)</a:t>
              </a:r>
              <a:endParaRPr lang="zh-CN" altLang="en-US" sz="1200" dirty="0" smtClean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214414" y="1643050"/>
              <a:ext cx="571504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c2*(x-0.55)</a:t>
              </a:r>
              <a:endParaRPr lang="zh-CN" altLang="en-US" sz="1200" dirty="0" smtClean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1785918" y="1643050"/>
              <a:ext cx="571504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c1*(x-0.40)</a:t>
              </a:r>
              <a:endParaRPr lang="zh-CN" altLang="en-US" sz="1200" dirty="0"/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4000495" y="2643182"/>
            <a:ext cx="4572033" cy="2500330"/>
            <a:chOff x="4000495" y="2643182"/>
            <a:chExt cx="4572033" cy="2500330"/>
          </a:xfrm>
        </p:grpSpPr>
        <p:cxnSp>
          <p:nvCxnSpPr>
            <p:cNvPr id="40" name="直接箭头连接符 39"/>
            <p:cNvCxnSpPr>
              <a:endCxn id="18" idx="1"/>
            </p:cNvCxnSpPr>
            <p:nvPr/>
          </p:nvCxnSpPr>
          <p:spPr>
            <a:xfrm>
              <a:off x="6286512" y="2821777"/>
              <a:ext cx="35719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组合 135"/>
            <p:cNvGrpSpPr/>
            <p:nvPr/>
          </p:nvGrpSpPr>
          <p:grpSpPr>
            <a:xfrm>
              <a:off x="4000495" y="2643182"/>
              <a:ext cx="4572033" cy="2500330"/>
              <a:chOff x="4000495" y="2643182"/>
              <a:chExt cx="4572033" cy="250033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6643702" y="2643182"/>
                <a:ext cx="714380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 smtClean="0"/>
                  <a:t>term x</a:t>
                </a:r>
                <a:endParaRPr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 flipH="1">
                <a:off x="4000495" y="3714752"/>
                <a:ext cx="4572033" cy="1428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0" name="组合 139"/>
          <p:cNvGrpSpPr/>
          <p:nvPr/>
        </p:nvGrpSpPr>
        <p:grpSpPr>
          <a:xfrm>
            <a:off x="4000495" y="3714752"/>
            <a:ext cx="4572034" cy="1001720"/>
            <a:chOff x="4000495" y="3714752"/>
            <a:chExt cx="4572034" cy="1001720"/>
          </a:xfrm>
        </p:grpSpPr>
        <p:sp>
          <p:nvSpPr>
            <p:cNvPr id="46" name="TextBox 45"/>
            <p:cNvSpPr txBox="1"/>
            <p:nvPr/>
          </p:nvSpPr>
          <p:spPr>
            <a:xfrm>
              <a:off x="4067730" y="3714752"/>
              <a:ext cx="1008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&amp;&amp;&amp;</a:t>
              </a:r>
              <a:endParaRPr lang="zh-CN" altLang="en-US" dirty="0"/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000495" y="4143380"/>
              <a:ext cx="4572034" cy="573092"/>
              <a:chOff x="4000495" y="4143380"/>
              <a:chExt cx="4572034" cy="573092"/>
            </a:xfrm>
          </p:grpSpPr>
          <p:cxnSp>
            <p:nvCxnSpPr>
              <p:cNvPr id="21" name="直接箭头连接符 20"/>
              <p:cNvCxnSpPr>
                <a:endCxn id="19" idx="3"/>
              </p:cNvCxnSpPr>
              <p:nvPr/>
            </p:nvCxnSpPr>
            <p:spPr>
              <a:xfrm rot="10800000" flipH="1">
                <a:off x="4000495" y="4143380"/>
                <a:ext cx="285754" cy="2857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endCxn id="20" idx="3"/>
              </p:cNvCxnSpPr>
              <p:nvPr/>
            </p:nvCxnSpPr>
            <p:spPr>
              <a:xfrm rot="10800000" flipH="1" flipV="1">
                <a:off x="4000495" y="4429132"/>
                <a:ext cx="285754" cy="2857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19" idx="1"/>
              </p:cNvCxnSpPr>
              <p:nvPr/>
            </p:nvCxnSpPr>
            <p:spPr>
              <a:xfrm>
                <a:off x="5214943" y="4143380"/>
                <a:ext cx="42862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>
                <a:stCxn id="20" idx="1"/>
              </p:cNvCxnSpPr>
              <p:nvPr/>
            </p:nvCxnSpPr>
            <p:spPr>
              <a:xfrm>
                <a:off x="5214943" y="4714884"/>
                <a:ext cx="214314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>
              <a:xfrm>
                <a:off x="8215307" y="4143380"/>
                <a:ext cx="357222" cy="2857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 flipV="1">
                <a:off x="8215339" y="4429132"/>
                <a:ext cx="357190" cy="2857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组合 48"/>
          <p:cNvGrpSpPr/>
          <p:nvPr/>
        </p:nvGrpSpPr>
        <p:grpSpPr>
          <a:xfrm flipH="1">
            <a:off x="3857620" y="5572140"/>
            <a:ext cx="3976706" cy="357190"/>
            <a:chOff x="653106" y="1643050"/>
            <a:chExt cx="1704316" cy="428628"/>
          </a:xfrm>
        </p:grpSpPr>
        <p:sp>
          <p:nvSpPr>
            <p:cNvPr id="50" name="矩形 49"/>
            <p:cNvSpPr/>
            <p:nvPr/>
          </p:nvSpPr>
          <p:spPr>
            <a:xfrm>
              <a:off x="653106" y="1643050"/>
              <a:ext cx="571504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(c3*(x-0.65),</a:t>
              </a:r>
            </a:p>
            <a:p>
              <a:pPr algn="ctr"/>
              <a:r>
                <a:rPr lang="en-US" altLang="zh-CN" sz="1200" dirty="0" smtClean="0"/>
                <a:t>c2*(x-0.55))</a:t>
              </a:r>
              <a:endParaRPr lang="zh-CN" altLang="en-US" sz="1200" dirty="0" smtClean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1214414" y="1643050"/>
              <a:ext cx="571504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 </a:t>
              </a:r>
            </a:p>
            <a:p>
              <a:pPr algn="ctr"/>
              <a:r>
                <a:rPr lang="en-US" altLang="zh-CN" sz="1200" dirty="0" smtClean="0"/>
                <a:t>(c2*(x-0.55),</a:t>
              </a:r>
            </a:p>
            <a:p>
              <a:pPr algn="ctr"/>
              <a:r>
                <a:rPr lang="en-US" altLang="zh-CN" sz="1200" dirty="0" smtClean="0"/>
                <a:t>c1*(x-0.40))</a:t>
              </a:r>
              <a:endParaRPr lang="zh-CN" altLang="en-US" sz="1200" dirty="0" smtClean="0"/>
            </a:p>
            <a:p>
              <a:pPr algn="ctr"/>
              <a:endParaRPr lang="zh-CN" altLang="en-US" sz="1200" dirty="0" smtClean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1785918" y="1643050"/>
              <a:ext cx="571504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(c1*(x-0.40)</a:t>
              </a:r>
            </a:p>
            <a:p>
              <a:pPr algn="ctr"/>
              <a:r>
                <a:rPr lang="en-US" altLang="zh-CN" sz="1200" dirty="0" smtClean="0"/>
                <a:t>,1)</a:t>
              </a:r>
              <a:endParaRPr lang="zh-CN" altLang="en-US" sz="1200" dirty="0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3000364" y="4429132"/>
            <a:ext cx="5572164" cy="1500198"/>
            <a:chOff x="3000364" y="4429132"/>
            <a:chExt cx="5572164" cy="1500198"/>
          </a:xfrm>
        </p:grpSpPr>
        <p:cxnSp>
          <p:nvCxnSpPr>
            <p:cNvPr id="53" name="肘形连接符 52"/>
            <p:cNvCxnSpPr>
              <a:stCxn id="45" idx="1"/>
              <a:endCxn id="50" idx="1"/>
            </p:cNvCxnSpPr>
            <p:nvPr/>
          </p:nvCxnSpPr>
          <p:spPr>
            <a:xfrm flipH="1">
              <a:off x="7834326" y="4429132"/>
              <a:ext cx="738202" cy="1321603"/>
            </a:xfrm>
            <a:prstGeom prst="bentConnector3">
              <a:avLst>
                <a:gd name="adj1" fmla="val -30967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3000364" y="5572140"/>
              <a:ext cx="642942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 smtClean="0"/>
                <a:t>unzip</a:t>
              </a:r>
              <a:endParaRPr lang="zh-CN" altLang="en-US" dirty="0"/>
            </a:p>
          </p:txBody>
        </p:sp>
        <p:cxnSp>
          <p:nvCxnSpPr>
            <p:cNvPr id="55" name="直接箭头连接符 54"/>
            <p:cNvCxnSpPr>
              <a:stCxn id="52" idx="3"/>
              <a:endCxn id="54" idx="3"/>
            </p:cNvCxnSpPr>
            <p:nvPr/>
          </p:nvCxnSpPr>
          <p:spPr>
            <a:xfrm rot="10800000">
              <a:off x="3643306" y="5750735"/>
              <a:ext cx="21431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形状 59"/>
          <p:cNvCxnSpPr>
            <a:stCxn id="54" idx="1"/>
            <a:endCxn id="59" idx="3"/>
          </p:cNvCxnSpPr>
          <p:nvPr/>
        </p:nvCxnSpPr>
        <p:spPr>
          <a:xfrm rot="10800000">
            <a:off x="2338374" y="4679165"/>
            <a:ext cx="661990" cy="1071570"/>
          </a:xfrm>
          <a:prstGeom prst="bentConnector3">
            <a:avLst>
              <a:gd name="adj1" fmla="val 3171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7715272" y="6000768"/>
            <a:ext cx="642942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output</a:t>
            </a:r>
            <a:endParaRPr lang="zh-CN" altLang="en-US" sz="1200" dirty="0"/>
          </a:p>
        </p:txBody>
      </p:sp>
      <p:grpSp>
        <p:nvGrpSpPr>
          <p:cNvPr id="62" name="组合 61"/>
          <p:cNvGrpSpPr/>
          <p:nvPr/>
        </p:nvGrpSpPr>
        <p:grpSpPr>
          <a:xfrm>
            <a:off x="4429124" y="6072206"/>
            <a:ext cx="2500330" cy="428628"/>
            <a:chOff x="653106" y="1643050"/>
            <a:chExt cx="1704316" cy="428628"/>
          </a:xfrm>
        </p:grpSpPr>
        <p:sp>
          <p:nvSpPr>
            <p:cNvPr id="63" name="矩形 62"/>
            <p:cNvSpPr/>
            <p:nvPr/>
          </p:nvSpPr>
          <p:spPr>
            <a:xfrm>
              <a:off x="653106" y="1643050"/>
              <a:ext cx="571504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c3*(x-0.65)</a:t>
              </a:r>
              <a:endParaRPr lang="zh-CN" altLang="en-US" sz="1200" dirty="0" smtClean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1214414" y="1643050"/>
              <a:ext cx="571504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 </a:t>
              </a:r>
            </a:p>
            <a:p>
              <a:pPr algn="ctr"/>
              <a:r>
                <a:rPr lang="en-US" altLang="zh-CN" sz="1200" dirty="0" smtClean="0"/>
                <a:t>c2*(x-0.55)</a:t>
              </a:r>
            </a:p>
            <a:p>
              <a:pPr algn="ctr"/>
              <a:endParaRPr lang="zh-CN" altLang="en-US" sz="1200" dirty="0" smtClean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1785918" y="1643050"/>
              <a:ext cx="571504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c1*(x-0.40)</a:t>
              </a:r>
              <a:endParaRPr lang="zh-CN" altLang="en-US" sz="1200" dirty="0"/>
            </a:p>
          </p:txBody>
        </p:sp>
      </p:grpSp>
      <p:cxnSp>
        <p:nvCxnSpPr>
          <p:cNvPr id="66" name="肘形连接符 65"/>
          <p:cNvCxnSpPr>
            <a:stCxn id="54" idx="1"/>
            <a:endCxn id="63" idx="1"/>
          </p:cNvCxnSpPr>
          <p:nvPr/>
        </p:nvCxnSpPr>
        <p:spPr>
          <a:xfrm rot="10800000" flipH="1" flipV="1">
            <a:off x="3000364" y="5750734"/>
            <a:ext cx="1428760" cy="535785"/>
          </a:xfrm>
          <a:prstGeom prst="bentConnector3">
            <a:avLst>
              <a:gd name="adj1" fmla="val -15059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61" idx="2"/>
          </p:cNvCxnSpPr>
          <p:nvPr/>
        </p:nvCxnSpPr>
        <p:spPr>
          <a:xfrm>
            <a:off x="6929454" y="6286520"/>
            <a:ext cx="78581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/>
          <p:cNvGrpSpPr/>
          <p:nvPr/>
        </p:nvGrpSpPr>
        <p:grpSpPr>
          <a:xfrm>
            <a:off x="285720" y="4000504"/>
            <a:ext cx="2052654" cy="928694"/>
            <a:chOff x="285720" y="4000504"/>
            <a:chExt cx="2052654" cy="928694"/>
          </a:xfrm>
        </p:grpSpPr>
        <p:grpSp>
          <p:nvGrpSpPr>
            <p:cNvPr id="116" name="组合 115"/>
            <p:cNvGrpSpPr/>
            <p:nvPr/>
          </p:nvGrpSpPr>
          <p:grpSpPr>
            <a:xfrm>
              <a:off x="285720" y="4429132"/>
              <a:ext cx="2052654" cy="500066"/>
              <a:chOff x="285720" y="4429132"/>
              <a:chExt cx="2052654" cy="500066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285720" y="4429132"/>
                <a:ext cx="92887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smtClean="0"/>
                  <a:t>c2*(x-0.55)</a:t>
                </a:r>
                <a:endParaRPr lang="zh-CN" altLang="en-US" sz="1200" dirty="0" smtClean="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214414" y="4429132"/>
                <a:ext cx="844435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smtClean="0"/>
                  <a:t>c1*(x-0.40)</a:t>
                </a:r>
                <a:endParaRPr lang="zh-CN" altLang="en-US" sz="1200" dirty="0" smtClean="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071670" y="4429132"/>
                <a:ext cx="266704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smtClean="0"/>
                  <a:t>1</a:t>
                </a:r>
                <a:endParaRPr lang="zh-CN" altLang="en-US" sz="1200" dirty="0"/>
              </a:p>
            </p:txBody>
          </p:sp>
        </p:grpSp>
        <p:cxnSp>
          <p:nvCxnSpPr>
            <p:cNvPr id="68" name="直接箭头连接符 67"/>
            <p:cNvCxnSpPr/>
            <p:nvPr/>
          </p:nvCxnSpPr>
          <p:spPr>
            <a:xfrm rot="16200000" flipV="1">
              <a:off x="1930397" y="4213215"/>
              <a:ext cx="428628" cy="320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rot="5400000" flipH="1" flipV="1">
              <a:off x="1215208" y="4214024"/>
              <a:ext cx="42862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rot="16200000" flipV="1">
              <a:off x="571473" y="4214817"/>
              <a:ext cx="428628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矩形 71"/>
          <p:cNvSpPr/>
          <p:nvPr/>
        </p:nvSpPr>
        <p:spPr>
          <a:xfrm flipH="1">
            <a:off x="3643306" y="2357430"/>
            <a:ext cx="5286412" cy="30003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7" name="组合 136"/>
          <p:cNvGrpSpPr/>
          <p:nvPr/>
        </p:nvGrpSpPr>
        <p:grpSpPr>
          <a:xfrm>
            <a:off x="3643306" y="2357430"/>
            <a:ext cx="4786346" cy="2071702"/>
            <a:chOff x="3643306" y="2357430"/>
            <a:chExt cx="4786346" cy="2071702"/>
          </a:xfrm>
        </p:grpSpPr>
        <p:cxnSp>
          <p:nvCxnSpPr>
            <p:cNvPr id="41" name="肘形连接符 40"/>
            <p:cNvCxnSpPr>
              <a:stCxn id="18" idx="3"/>
            </p:cNvCxnSpPr>
            <p:nvPr/>
          </p:nvCxnSpPr>
          <p:spPr>
            <a:xfrm>
              <a:off x="7358082" y="2821777"/>
              <a:ext cx="1071570" cy="500066"/>
            </a:xfrm>
            <a:prstGeom prst="bentConnector3">
              <a:avLst>
                <a:gd name="adj1" fmla="val 121333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形状 105"/>
            <p:cNvCxnSpPr/>
            <p:nvPr/>
          </p:nvCxnSpPr>
          <p:spPr>
            <a:xfrm rot="10800000" flipV="1">
              <a:off x="4000496" y="3321842"/>
              <a:ext cx="1857391" cy="1107290"/>
            </a:xfrm>
            <a:prstGeom prst="bentConnector3">
              <a:avLst>
                <a:gd name="adj1" fmla="val 112308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643306" y="2357430"/>
              <a:ext cx="967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&gt;&gt;&gt;</a:t>
              </a:r>
              <a:endParaRPr lang="zh-CN" altLang="en-US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285720" y="2428868"/>
            <a:ext cx="2714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delay x= SF (\y-&gt;x:y)</a:t>
            </a:r>
            <a:endParaRPr lang="zh-CN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285720" y="2143116"/>
            <a:ext cx="3000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altLang="zh-CN" sz="1200" dirty="0" smtClean="0"/>
              <a:t>term x  = \(t,t')-&gt; t'*(x-t) </a:t>
            </a:r>
          </a:p>
        </p:txBody>
      </p:sp>
      <p:grpSp>
        <p:nvGrpSpPr>
          <p:cNvPr id="129" name="组合 128"/>
          <p:cNvGrpSpPr/>
          <p:nvPr/>
        </p:nvGrpSpPr>
        <p:grpSpPr>
          <a:xfrm>
            <a:off x="2643174" y="2821777"/>
            <a:ext cx="1428760" cy="892975"/>
            <a:chOff x="2643174" y="2821777"/>
            <a:chExt cx="1428760" cy="892975"/>
          </a:xfrm>
        </p:grpSpPr>
        <p:cxnSp>
          <p:nvCxnSpPr>
            <p:cNvPr id="103" name="肘形连接符 102"/>
            <p:cNvCxnSpPr>
              <a:stCxn id="17" idx="3"/>
              <a:endCxn id="14" idx="1"/>
            </p:cNvCxnSpPr>
            <p:nvPr/>
          </p:nvCxnSpPr>
          <p:spPr>
            <a:xfrm flipV="1">
              <a:off x="3286116" y="2821777"/>
              <a:ext cx="785818" cy="714380"/>
            </a:xfrm>
            <a:prstGeom prst="bentConnector3">
              <a:avLst>
                <a:gd name="adj1" fmla="val 26043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2643174" y="3357562"/>
              <a:ext cx="642942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 smtClean="0"/>
                <a:t>zip</a:t>
              </a:r>
              <a:endParaRPr lang="zh-CN" altLang="en-US" dirty="0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500034" y="3000372"/>
            <a:ext cx="2143140" cy="1000132"/>
            <a:chOff x="500034" y="3000372"/>
            <a:chExt cx="2143140" cy="1000132"/>
          </a:xfrm>
        </p:grpSpPr>
        <p:grpSp>
          <p:nvGrpSpPr>
            <p:cNvPr id="127" name="组合 126"/>
            <p:cNvGrpSpPr/>
            <p:nvPr/>
          </p:nvGrpSpPr>
          <p:grpSpPr>
            <a:xfrm>
              <a:off x="500034" y="3000372"/>
              <a:ext cx="1714512" cy="1000132"/>
              <a:chOff x="500034" y="3000372"/>
              <a:chExt cx="1714512" cy="1000132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00034" y="3000372"/>
                <a:ext cx="1714512" cy="428628"/>
                <a:chOff x="642910" y="1643050"/>
                <a:chExt cx="1714512" cy="428628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642910" y="1643050"/>
                  <a:ext cx="571504" cy="4286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200" dirty="0" smtClean="0"/>
                    <a:t>0.65</a:t>
                  </a:r>
                  <a:endParaRPr lang="zh-CN" altLang="en-US" sz="1200" dirty="0" smtClean="0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1214414" y="1643050"/>
                  <a:ext cx="571504" cy="4286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200" dirty="0" smtClean="0"/>
                    <a:t>0.55</a:t>
                  </a:r>
                  <a:endParaRPr lang="zh-CN" altLang="en-US" sz="1200" dirty="0" smtClean="0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785918" y="1643050"/>
                  <a:ext cx="571504" cy="4286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200" dirty="0" smtClean="0"/>
                    <a:t>0.40</a:t>
                  </a:r>
                  <a:endParaRPr lang="zh-CN" altLang="en-US" sz="1200" dirty="0"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500034" y="3571876"/>
                <a:ext cx="1714512" cy="428628"/>
                <a:chOff x="642910" y="1643050"/>
                <a:chExt cx="1714512" cy="428628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642910" y="1643050"/>
                  <a:ext cx="571504" cy="4286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200" dirty="0" smtClean="0"/>
                    <a:t>c3</a:t>
                  </a:r>
                  <a:endParaRPr lang="zh-CN" altLang="en-US" sz="1200" dirty="0" smtClean="0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1214414" y="1643050"/>
                  <a:ext cx="571504" cy="4286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200" dirty="0" smtClean="0"/>
                    <a:t>c2</a:t>
                  </a:r>
                  <a:endParaRPr lang="zh-CN" altLang="en-US" sz="1200" dirty="0" smtClean="0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1785918" y="1643050"/>
                  <a:ext cx="571504" cy="4286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200" dirty="0" smtClean="0"/>
                    <a:t>c1</a:t>
                  </a:r>
                  <a:endParaRPr lang="zh-CN" altLang="en-US" sz="1200" dirty="0"/>
                </a:p>
              </p:txBody>
            </p:sp>
          </p:grpSp>
        </p:grpSp>
        <p:cxnSp>
          <p:nvCxnSpPr>
            <p:cNvPr id="105" name="肘形连接符 104"/>
            <p:cNvCxnSpPr>
              <a:stCxn id="8" idx="3"/>
              <a:endCxn id="17" idx="1"/>
            </p:cNvCxnSpPr>
            <p:nvPr/>
          </p:nvCxnSpPr>
          <p:spPr>
            <a:xfrm>
              <a:off x="2214546" y="3214686"/>
              <a:ext cx="428628" cy="3214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肘形连接符 106"/>
            <p:cNvCxnSpPr>
              <a:stCxn id="12" idx="3"/>
              <a:endCxn id="17" idx="1"/>
            </p:cNvCxnSpPr>
            <p:nvPr/>
          </p:nvCxnSpPr>
          <p:spPr>
            <a:xfrm flipV="1">
              <a:off x="2214546" y="3536157"/>
              <a:ext cx="428628" cy="2500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矩形 116"/>
          <p:cNvSpPr/>
          <p:nvPr/>
        </p:nvSpPr>
        <p:spPr>
          <a:xfrm>
            <a:off x="285720" y="1491759"/>
            <a:ext cx="8501122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400" dirty="0" smtClean="0"/>
              <a:t>loop (SF f)=SF $ \as</a:t>
            </a:r>
            <a:r>
              <a:rPr lang="zh-CN" altLang="en-US" sz="1400" dirty="0" smtClean="0"/>
              <a:t> →</a:t>
            </a:r>
            <a:r>
              <a:rPr lang="en-US" altLang="zh-CN" sz="1400" dirty="0" smtClean="0"/>
              <a:t>let (</a:t>
            </a:r>
            <a:r>
              <a:rPr lang="en-US" altLang="zh-CN" sz="1400" dirty="0" err="1" smtClean="0"/>
              <a:t>bs,cs</a:t>
            </a:r>
            <a:r>
              <a:rPr lang="en-US" altLang="zh-CN" sz="1400" dirty="0" smtClean="0"/>
              <a:t>)=unzip $ f $ zip (</a:t>
            </a:r>
            <a:r>
              <a:rPr lang="en-US" altLang="zh-CN" sz="1400" dirty="0" err="1" smtClean="0"/>
              <a:t>fromP</a:t>
            </a:r>
            <a:r>
              <a:rPr lang="en-US" altLang="zh-CN" sz="1400" dirty="0" smtClean="0"/>
              <a:t> as) $ stream </a:t>
            </a:r>
            <a:r>
              <a:rPr lang="en-US" altLang="zh-CN" sz="1400" dirty="0" err="1" smtClean="0"/>
              <a:t>cs</a:t>
            </a:r>
            <a:r>
              <a:rPr lang="en-US" altLang="zh-CN" sz="1400" dirty="0" smtClean="0"/>
              <a:t> in  </a:t>
            </a:r>
            <a:r>
              <a:rPr lang="en-US" altLang="zh-CN" sz="1400" dirty="0" err="1" smtClean="0"/>
              <a:t>toP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bs</a:t>
            </a:r>
            <a:endParaRPr lang="en-US" altLang="zh-CN" sz="1400" dirty="0" smtClean="0"/>
          </a:p>
          <a:p>
            <a:pPr>
              <a:lnSpc>
                <a:spcPct val="80000"/>
              </a:lnSpc>
            </a:pPr>
            <a:r>
              <a:rPr lang="en-US" altLang="zh-CN" sz="1400" dirty="0" smtClean="0"/>
              <a:t>                                    where stream ~(x:xs)=x:stream </a:t>
            </a:r>
            <a:r>
              <a:rPr lang="en-US" altLang="zh-CN" sz="1400" dirty="0" err="1" smtClean="0"/>
              <a:t>xs</a:t>
            </a:r>
            <a:endParaRPr lang="en-US" altLang="zh-CN" sz="1400" dirty="0" smtClean="0"/>
          </a:p>
        </p:txBody>
      </p:sp>
      <p:sp>
        <p:nvSpPr>
          <p:cNvPr id="118" name="TextBox 117"/>
          <p:cNvSpPr txBox="1"/>
          <p:nvPr/>
        </p:nvSpPr>
        <p:spPr>
          <a:xfrm>
            <a:off x="285720" y="1895765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k=</a:t>
            </a:r>
            <a:r>
              <a:rPr lang="en-US" altLang="zh-CN" sz="1200" dirty="0" err="1" smtClean="0"/>
              <a:t>runSF</a:t>
            </a:r>
            <a:r>
              <a:rPr lang="en-US" altLang="zh-CN" sz="1200" dirty="0" smtClean="0"/>
              <a:t>$ loop $   (</a:t>
            </a:r>
            <a:r>
              <a:rPr lang="en-US" altLang="zh-CN" sz="1200" dirty="0" err="1" smtClean="0"/>
              <a:t>arr</a:t>
            </a:r>
            <a:r>
              <a:rPr lang="en-US" altLang="zh-CN" sz="1200" dirty="0" smtClean="0"/>
              <a:t> (term 0.56) &gt;&gt;&gt; (</a:t>
            </a:r>
            <a:r>
              <a:rPr lang="en-US" altLang="zh-CN" sz="1200" dirty="0" err="1" smtClean="0"/>
              <a:t>arr</a:t>
            </a:r>
            <a:r>
              <a:rPr lang="en-US" altLang="zh-CN" sz="1200" dirty="0" smtClean="0"/>
              <a:t> id &amp;&amp;&amp; delay 1))</a:t>
            </a:r>
          </a:p>
          <a:p>
            <a:pPr>
              <a:buNone/>
            </a:pPr>
            <a:endParaRPr lang="fr-FR" altLang="zh-C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7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Speed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up loop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1472" y="1645920"/>
            <a:ext cx="8115328" cy="4526280"/>
          </a:xfrm>
        </p:spPr>
        <p:txBody>
          <a:bodyPr/>
          <a:lstStyle/>
          <a:p>
            <a:r>
              <a:rPr lang="en-US" altLang="zh-CN" dirty="0" smtClean="0"/>
              <a:t> the only way to speed up  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 parallelism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Theoretically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Cilk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–work stealing achieves</a:t>
            </a:r>
            <a:r>
              <a:rPr lang="en-US" altLang="zh-CN" dirty="0" smtClean="0">
                <a:solidFill>
                  <a:srgbClr val="9900CC"/>
                </a:solidFill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T</a:t>
            </a:r>
            <a:r>
              <a:rPr lang="en-US" altLang="zh-CN" baseline="-25000" dirty="0" smtClean="0">
                <a:ea typeface="宋体" charset="-122"/>
              </a:rPr>
              <a:t>P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  <a:sym typeface="Times New Roman" pitchFamily="18" charset="0"/>
              </a:rPr>
              <a:t>= T</a:t>
            </a:r>
            <a:r>
              <a:rPr lang="en-US" altLang="zh-CN" baseline="-25000" dirty="0" smtClean="0">
                <a:ea typeface="宋体" charset="-122"/>
                <a:sym typeface="Times New Roman" pitchFamily="18" charset="0"/>
              </a:rPr>
              <a:t>1</a:t>
            </a:r>
            <a:r>
              <a:rPr lang="en-US" altLang="zh-CN" dirty="0" smtClean="0">
                <a:ea typeface="宋体" charset="-122"/>
                <a:sym typeface="Times New Roman" pitchFamily="18" charset="0"/>
              </a:rPr>
              <a:t>/P + O(</a:t>
            </a:r>
            <a:r>
              <a:rPr lang="en-US" altLang="zh-CN" dirty="0" smtClean="0">
                <a:ea typeface="宋体" charset="-122"/>
              </a:rPr>
              <a:t>T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</a:t>
            </a:r>
            <a:r>
              <a:rPr lang="en-US" altLang="zh-CN" dirty="0" smtClean="0">
                <a:ea typeface="宋体" charset="-122"/>
              </a:rPr>
              <a:t>)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T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</a:t>
            </a:r>
            <a:r>
              <a:rPr lang="zh-CN" altLang="en-US" baseline="-25000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means</a:t>
            </a:r>
            <a:r>
              <a:rPr lang="zh-CN" altLang="en-US" dirty="0" smtClean="0">
                <a:sym typeface="Symbol" pitchFamily="18" charset="2"/>
              </a:rPr>
              <a:t>  </a:t>
            </a:r>
            <a:r>
              <a:rPr lang="en-US" altLang="zh-CN" dirty="0" smtClean="0"/>
              <a:t>critical-path length. 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57686" y="3500438"/>
            <a:ext cx="2357454" cy="292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14876" y="607220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evaluator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572000" y="4857760"/>
            <a:ext cx="1643074" cy="428628"/>
            <a:chOff x="3714745" y="4857760"/>
            <a:chExt cx="1643074" cy="428628"/>
          </a:xfrm>
        </p:grpSpPr>
        <p:sp>
          <p:nvSpPr>
            <p:cNvPr id="9" name="矩形 8"/>
            <p:cNvSpPr/>
            <p:nvPr/>
          </p:nvSpPr>
          <p:spPr>
            <a:xfrm>
              <a:off x="3714745" y="4857760"/>
              <a:ext cx="357190" cy="4286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 </a:t>
              </a:r>
            </a:p>
            <a:p>
              <a:pPr algn="ctr"/>
              <a:r>
                <a:rPr lang="en-US" altLang="zh-CN" sz="1200" dirty="0" smtClean="0"/>
                <a:t>c2</a:t>
              </a:r>
            </a:p>
            <a:p>
              <a:pPr algn="ctr"/>
              <a:endParaRPr lang="zh-CN" altLang="en-US" sz="1200" dirty="0" smtClean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857752" y="4857760"/>
              <a:ext cx="500067" cy="4286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 </a:t>
              </a:r>
            </a:p>
            <a:p>
              <a:pPr algn="ctr"/>
              <a:r>
                <a:rPr lang="en-US" altLang="zh-CN" sz="1200" dirty="0" smtClean="0"/>
                <a:t>x-0.55</a:t>
              </a:r>
            </a:p>
            <a:p>
              <a:pPr algn="ctr"/>
              <a:endParaRPr lang="zh-CN" altLang="en-US" sz="1200" dirty="0" smtClean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4286248" y="4857760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dirty="0" smtClean="0"/>
                <a:t>*</a:t>
              </a: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72000" y="4143380"/>
            <a:ext cx="1643074" cy="357190"/>
            <a:chOff x="3714745" y="4929198"/>
            <a:chExt cx="1643074" cy="357190"/>
          </a:xfrm>
        </p:grpSpPr>
        <p:sp>
          <p:nvSpPr>
            <p:cNvPr id="16" name="矩形 15"/>
            <p:cNvSpPr/>
            <p:nvPr/>
          </p:nvSpPr>
          <p:spPr>
            <a:xfrm>
              <a:off x="3714745" y="4929198"/>
              <a:ext cx="357190" cy="35719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 </a:t>
              </a:r>
            </a:p>
            <a:p>
              <a:pPr algn="ctr"/>
              <a:r>
                <a:rPr lang="en-US" altLang="zh-CN" sz="1200" dirty="0" smtClean="0"/>
                <a:t>c1</a:t>
              </a:r>
            </a:p>
            <a:p>
              <a:pPr algn="ctr"/>
              <a:endParaRPr lang="zh-CN" altLang="en-US" sz="1200" dirty="0" smtClean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4857752" y="4929198"/>
              <a:ext cx="500067" cy="35719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 </a:t>
              </a:r>
            </a:p>
            <a:p>
              <a:pPr algn="ctr"/>
              <a:r>
                <a:rPr lang="en-US" altLang="zh-CN" sz="1200" dirty="0" smtClean="0"/>
                <a:t>x-0.40</a:t>
              </a:r>
            </a:p>
            <a:p>
              <a:pPr algn="ctr"/>
              <a:endParaRPr lang="zh-CN" altLang="en-US" sz="1200" dirty="0" smtClean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4286248" y="4929198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dirty="0" smtClean="0"/>
                <a:t>*</a:t>
              </a:r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572000" y="5572140"/>
            <a:ext cx="1643074" cy="428628"/>
            <a:chOff x="3714745" y="4857760"/>
            <a:chExt cx="1643074" cy="428628"/>
          </a:xfrm>
        </p:grpSpPr>
        <p:sp>
          <p:nvSpPr>
            <p:cNvPr id="20" name="矩形 19"/>
            <p:cNvSpPr/>
            <p:nvPr/>
          </p:nvSpPr>
          <p:spPr>
            <a:xfrm>
              <a:off x="3714745" y="4857760"/>
              <a:ext cx="357190" cy="4286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 </a:t>
              </a:r>
            </a:p>
            <a:p>
              <a:pPr algn="ctr"/>
              <a:r>
                <a:rPr lang="en-US" altLang="zh-CN" sz="1200" dirty="0" smtClean="0"/>
                <a:t>c3</a:t>
              </a:r>
            </a:p>
            <a:p>
              <a:pPr algn="ctr"/>
              <a:endParaRPr lang="zh-CN" altLang="en-US" sz="1200" dirty="0" smtClean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857752" y="4857760"/>
              <a:ext cx="500067" cy="4286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 </a:t>
              </a:r>
            </a:p>
            <a:p>
              <a:pPr algn="ctr"/>
              <a:r>
                <a:rPr lang="en-US" altLang="zh-CN" sz="1200" dirty="0" smtClean="0"/>
                <a:t>x-0.65</a:t>
              </a:r>
            </a:p>
            <a:p>
              <a:pPr algn="ctr"/>
              <a:endParaRPr lang="zh-CN" altLang="en-US" sz="1200" dirty="0" smtClean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4286248" y="4857760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dirty="0" smtClean="0"/>
                <a:t>*</a:t>
              </a:r>
              <a:endParaRPr lang="zh-CN" altLang="en-US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4572000" y="3571876"/>
            <a:ext cx="35719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 1</a:t>
            </a:r>
            <a:endParaRPr lang="zh-CN" altLang="en-US" sz="1200" dirty="0" smtClean="0"/>
          </a:p>
        </p:txBody>
      </p:sp>
      <p:sp>
        <p:nvSpPr>
          <p:cNvPr id="24" name="矩形 23"/>
          <p:cNvSpPr/>
          <p:nvPr/>
        </p:nvSpPr>
        <p:spPr>
          <a:xfrm>
            <a:off x="5857884" y="3571876"/>
            <a:ext cx="35719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0.56</a:t>
            </a:r>
            <a:endParaRPr lang="zh-CN" altLang="en-US" sz="1200" dirty="0" smtClean="0"/>
          </a:p>
        </p:txBody>
      </p:sp>
      <p:grpSp>
        <p:nvGrpSpPr>
          <p:cNvPr id="53" name="组合 52"/>
          <p:cNvGrpSpPr/>
          <p:nvPr/>
        </p:nvGrpSpPr>
        <p:grpSpPr>
          <a:xfrm>
            <a:off x="4748213" y="3714752"/>
            <a:ext cx="1466861" cy="607223"/>
            <a:chOff x="4749801" y="3714752"/>
            <a:chExt cx="1466861" cy="607223"/>
          </a:xfrm>
        </p:grpSpPr>
        <p:cxnSp>
          <p:nvCxnSpPr>
            <p:cNvPr id="26" name="肘形连接符 25"/>
            <p:cNvCxnSpPr>
              <a:stCxn id="24" idx="3"/>
              <a:endCxn id="17" idx="3"/>
            </p:cNvCxnSpPr>
            <p:nvPr/>
          </p:nvCxnSpPr>
          <p:spPr>
            <a:xfrm>
              <a:off x="6215074" y="3714752"/>
              <a:ext cx="1588" cy="607223"/>
            </a:xfrm>
            <a:prstGeom prst="bentConnector3">
              <a:avLst>
                <a:gd name="adj1" fmla="val 14395466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3" idx="2"/>
              <a:endCxn id="16" idx="0"/>
            </p:cNvCxnSpPr>
            <p:nvPr/>
          </p:nvCxnSpPr>
          <p:spPr>
            <a:xfrm rot="5400000">
              <a:off x="4607719" y="4000504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4929190" y="4357694"/>
            <a:ext cx="785817" cy="1588"/>
            <a:chOff x="4929190" y="4321975"/>
            <a:chExt cx="785817" cy="1588"/>
          </a:xfrm>
        </p:grpSpPr>
        <p:cxnSp>
          <p:nvCxnSpPr>
            <p:cNvPr id="34" name="直接箭头连接符 33"/>
            <p:cNvCxnSpPr>
              <a:stCxn id="16" idx="3"/>
              <a:endCxn id="18" idx="2"/>
            </p:cNvCxnSpPr>
            <p:nvPr/>
          </p:nvCxnSpPr>
          <p:spPr>
            <a:xfrm>
              <a:off x="4929190" y="4321975"/>
              <a:ext cx="21431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7" idx="1"/>
              <a:endCxn id="18" idx="6"/>
            </p:cNvCxnSpPr>
            <p:nvPr/>
          </p:nvCxnSpPr>
          <p:spPr>
            <a:xfrm rot="10800000">
              <a:off x="5500693" y="4321975"/>
              <a:ext cx="21431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4749007" y="3714752"/>
            <a:ext cx="1466067" cy="1357322"/>
            <a:chOff x="4750595" y="3714752"/>
            <a:chExt cx="1466067" cy="1357322"/>
          </a:xfrm>
        </p:grpSpPr>
        <p:cxnSp>
          <p:nvCxnSpPr>
            <p:cNvPr id="28" name="肘形连接符 27"/>
            <p:cNvCxnSpPr>
              <a:stCxn id="24" idx="3"/>
              <a:endCxn id="11" idx="3"/>
            </p:cNvCxnSpPr>
            <p:nvPr/>
          </p:nvCxnSpPr>
          <p:spPr>
            <a:xfrm>
              <a:off x="6215074" y="3714752"/>
              <a:ext cx="1588" cy="1357322"/>
            </a:xfrm>
            <a:prstGeom prst="bentConnector3">
              <a:avLst>
                <a:gd name="adj1" fmla="val 14395466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8" idx="4"/>
              <a:endCxn id="9" idx="0"/>
            </p:cNvCxnSpPr>
            <p:nvPr/>
          </p:nvCxnSpPr>
          <p:spPr>
            <a:xfrm rot="5400000">
              <a:off x="4857752" y="4393414"/>
              <a:ext cx="357190" cy="571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4929190" y="5070486"/>
            <a:ext cx="785817" cy="1588"/>
            <a:chOff x="1357290" y="4999048"/>
            <a:chExt cx="785817" cy="1588"/>
          </a:xfrm>
        </p:grpSpPr>
        <p:cxnSp>
          <p:nvCxnSpPr>
            <p:cNvPr id="45" name="直接箭头连接符 44"/>
            <p:cNvCxnSpPr/>
            <p:nvPr/>
          </p:nvCxnSpPr>
          <p:spPr>
            <a:xfrm>
              <a:off x="1357290" y="4999048"/>
              <a:ext cx="21431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rot="10800000">
              <a:off x="1928793" y="4999048"/>
              <a:ext cx="21431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4749007" y="3714752"/>
            <a:ext cx="1466067" cy="2071702"/>
            <a:chOff x="4750595" y="3714752"/>
            <a:chExt cx="1466067" cy="2071702"/>
          </a:xfrm>
        </p:grpSpPr>
        <p:cxnSp>
          <p:nvCxnSpPr>
            <p:cNvPr id="30" name="肘形连接符 29"/>
            <p:cNvCxnSpPr>
              <a:stCxn id="24" idx="3"/>
              <a:endCxn id="21" idx="3"/>
            </p:cNvCxnSpPr>
            <p:nvPr/>
          </p:nvCxnSpPr>
          <p:spPr>
            <a:xfrm>
              <a:off x="6215074" y="3714752"/>
              <a:ext cx="1588" cy="2071702"/>
            </a:xfrm>
            <a:prstGeom prst="bentConnector3">
              <a:avLst>
                <a:gd name="adj1" fmla="val 14395466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13" idx="4"/>
              <a:endCxn id="20" idx="0"/>
            </p:cNvCxnSpPr>
            <p:nvPr/>
          </p:nvCxnSpPr>
          <p:spPr>
            <a:xfrm rot="5400000">
              <a:off x="4857752" y="5107794"/>
              <a:ext cx="357190" cy="571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4964910" y="5713428"/>
            <a:ext cx="785817" cy="1001720"/>
            <a:chOff x="1357290" y="5713428"/>
            <a:chExt cx="785817" cy="1001720"/>
          </a:xfrm>
        </p:grpSpPr>
        <p:cxnSp>
          <p:nvCxnSpPr>
            <p:cNvPr id="47" name="直接箭头连接符 46"/>
            <p:cNvCxnSpPr/>
            <p:nvPr/>
          </p:nvCxnSpPr>
          <p:spPr>
            <a:xfrm>
              <a:off x="1357290" y="5713428"/>
              <a:ext cx="21431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rot="10800000">
              <a:off x="1928793" y="5713428"/>
              <a:ext cx="21431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5400000">
              <a:off x="1303710" y="6304380"/>
              <a:ext cx="785818" cy="357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接箭头连接符 63"/>
          <p:cNvCxnSpPr>
            <a:stCxn id="11" idx="3"/>
            <a:endCxn id="66" idx="1"/>
          </p:cNvCxnSpPr>
          <p:nvPr/>
        </p:nvCxnSpPr>
        <p:spPr>
          <a:xfrm flipV="1">
            <a:off x="6215074" y="4357694"/>
            <a:ext cx="1500198" cy="7143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715272" y="4143380"/>
            <a:ext cx="500067" cy="42862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 </a:t>
            </a:r>
          </a:p>
          <a:p>
            <a:pPr algn="ctr"/>
            <a:r>
              <a:rPr lang="en-US" altLang="zh-CN" sz="1200" dirty="0" smtClean="0"/>
              <a:t>x-0.55</a:t>
            </a:r>
          </a:p>
          <a:p>
            <a:pPr algn="ctr"/>
            <a:endParaRPr lang="zh-CN" altLang="en-US" sz="1200" dirty="0" smtClean="0"/>
          </a:p>
        </p:txBody>
      </p:sp>
      <p:grpSp>
        <p:nvGrpSpPr>
          <p:cNvPr id="74" name="组合 73"/>
          <p:cNvGrpSpPr/>
          <p:nvPr/>
        </p:nvGrpSpPr>
        <p:grpSpPr>
          <a:xfrm>
            <a:off x="7143768" y="3357562"/>
            <a:ext cx="1571636" cy="3286172"/>
            <a:chOff x="3929058" y="2428868"/>
            <a:chExt cx="1571636" cy="4000552"/>
          </a:xfrm>
        </p:grpSpPr>
        <p:grpSp>
          <p:nvGrpSpPr>
            <p:cNvPr id="67" name="组合 66"/>
            <p:cNvGrpSpPr/>
            <p:nvPr/>
          </p:nvGrpSpPr>
          <p:grpSpPr>
            <a:xfrm>
              <a:off x="3929058" y="2428868"/>
              <a:ext cx="1571636" cy="1928826"/>
              <a:chOff x="3929058" y="2428868"/>
              <a:chExt cx="1571636" cy="214314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000496" y="2428868"/>
                <a:ext cx="1357322" cy="21431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929058" y="2428868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evaluator  2</a:t>
                </a:r>
                <a:endParaRPr lang="zh-CN" altLang="en-US" dirty="0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929058" y="4643446"/>
              <a:ext cx="1571636" cy="1785974"/>
              <a:chOff x="3929058" y="2343172"/>
              <a:chExt cx="1571636" cy="2143140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4000496" y="2343172"/>
                <a:ext cx="1357322" cy="21431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929058" y="2343172"/>
                <a:ext cx="1571636" cy="443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evaluator  3</a:t>
                </a:r>
                <a:endParaRPr lang="zh-CN" altLang="en-US" dirty="0"/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7643834" y="5643578"/>
            <a:ext cx="500067" cy="42862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 </a:t>
            </a:r>
          </a:p>
          <a:p>
            <a:pPr algn="ctr"/>
            <a:r>
              <a:rPr lang="en-US" altLang="zh-CN" sz="1200" dirty="0" smtClean="0"/>
              <a:t>x-0.65</a:t>
            </a:r>
          </a:p>
          <a:p>
            <a:pPr algn="ctr"/>
            <a:endParaRPr lang="zh-CN" altLang="en-US" sz="1200" dirty="0" smtClean="0"/>
          </a:p>
        </p:txBody>
      </p:sp>
      <p:cxnSp>
        <p:nvCxnSpPr>
          <p:cNvPr id="73" name="直接箭头连接符 72"/>
          <p:cNvCxnSpPr>
            <a:stCxn id="21" idx="3"/>
            <a:endCxn id="71" idx="1"/>
          </p:cNvCxnSpPr>
          <p:nvPr/>
        </p:nvCxnSpPr>
        <p:spPr>
          <a:xfrm>
            <a:off x="6215074" y="5786454"/>
            <a:ext cx="1428760" cy="714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Arrow</a:t>
            </a:r>
            <a:r>
              <a:rPr lang="zh-CN" altLang="en-US" dirty="0" smtClean="0"/>
              <a:t> </a:t>
            </a:r>
            <a:r>
              <a:rPr lang="en-US" altLang="zh-CN" dirty="0" smtClean="0"/>
              <a:t>DSL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1472" y="1500174"/>
            <a:ext cx="8186766" cy="4526280"/>
          </a:xfrm>
        </p:spPr>
        <p:txBody>
          <a:bodyPr/>
          <a:lstStyle/>
          <a:p>
            <a:r>
              <a:rPr lang="en-US" b="1" dirty="0" smtClean="0"/>
              <a:t>Arrow is </a:t>
            </a:r>
            <a:r>
              <a:rPr lang="en-US" b="1" dirty="0" err="1" smtClean="0"/>
              <a:t>composable</a:t>
            </a:r>
            <a:r>
              <a:rPr lang="en-US" b="1" dirty="0" smtClean="0"/>
              <a:t> but still unreadable</a:t>
            </a:r>
            <a:endParaRPr lang="en-US" altLang="zh-CN" dirty="0" smtClean="0"/>
          </a:p>
          <a:p>
            <a:pPr lvl="2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1400" dirty="0" err="1" smtClean="0"/>
              <a:t>newton</a:t>
            </a:r>
            <a:r>
              <a:rPr lang="en-US" altLang="zh-CN" sz="1400" dirty="0" smtClean="0"/>
              <a:t>::Float-&gt;(([:(</a:t>
            </a:r>
            <a:r>
              <a:rPr lang="en-US" altLang="zh-CN" sz="1400" dirty="0" err="1" smtClean="0"/>
              <a:t>Float,Float</a:t>
            </a:r>
            <a:r>
              <a:rPr lang="en-US" altLang="zh-CN" sz="1400" dirty="0" smtClean="0"/>
              <a:t>):],Float)-&gt;Float)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newton</a:t>
            </a:r>
            <a:r>
              <a:rPr lang="en-US" altLang="zh-CN" sz="1400" dirty="0" smtClean="0"/>
              <a:t> x = (first $ (</a:t>
            </a:r>
            <a:r>
              <a:rPr lang="en-US" altLang="zh-CN" sz="1400" dirty="0" err="1" smtClean="0"/>
              <a:t>runDSF</a:t>
            </a:r>
            <a:r>
              <a:rPr lang="en-US" altLang="zh-CN" sz="1400" dirty="0" smtClean="0"/>
              <a:t> $ (first $ loop $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arr</a:t>
            </a:r>
            <a:r>
              <a:rPr lang="en-US" altLang="zh-CN" sz="1400" dirty="0" smtClean="0"/>
              <a:t> term x&gt;&gt;&gt; (</a:t>
            </a:r>
            <a:r>
              <a:rPr lang="en-US" altLang="zh-CN" sz="1400" dirty="0" err="1" smtClean="0"/>
              <a:t>arr</a:t>
            </a:r>
            <a:r>
              <a:rPr lang="en-US" altLang="zh-CN" sz="1400" dirty="0" smtClean="0"/>
              <a:t> id &amp;&amp;&amp; delay 1))&gt;&gt;&gt;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arr</a:t>
            </a:r>
            <a:r>
              <a:rPr lang="en-US" altLang="zh-CN" sz="1400" dirty="0" smtClean="0"/>
              <a:t> (\(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)-&gt;(x * y)) ) &gt;&gt;&gt; </a:t>
            </a:r>
            <a:r>
              <a:rPr lang="en-US" altLang="zh-CN" sz="1400" dirty="0" err="1" smtClean="0"/>
              <a:t>sumP</a:t>
            </a:r>
            <a:r>
              <a:rPr lang="en-US" altLang="zh-CN" sz="1400" dirty="0" smtClean="0"/>
              <a:t>)&gt;&gt;&gt; </a:t>
            </a:r>
            <a:r>
              <a:rPr lang="en-US" altLang="zh-CN" sz="1400" dirty="0" err="1" smtClean="0"/>
              <a:t>arr</a:t>
            </a:r>
            <a:r>
              <a:rPr lang="en-US" altLang="zh-CN" sz="1400" dirty="0" smtClean="0"/>
              <a:t> (\(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)-&gt;</a:t>
            </a:r>
            <a:r>
              <a:rPr lang="en-US" altLang="zh-CN" sz="1400" dirty="0" err="1" smtClean="0"/>
              <a:t>x+y</a:t>
            </a:r>
            <a:r>
              <a:rPr lang="en-US" altLang="zh-CN" sz="1400" dirty="0" smtClean="0"/>
              <a:t>)</a:t>
            </a:r>
          </a:p>
          <a:p>
            <a:pPr lvl="2">
              <a:lnSpc>
                <a:spcPct val="80000"/>
              </a:lnSpc>
              <a:buNone/>
            </a:pPr>
            <a:endParaRPr lang="en-US" altLang="zh-CN" sz="1400" dirty="0" smtClean="0"/>
          </a:p>
          <a:p>
            <a:pPr marL="292100" lvl="2" indent="-2921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altLang="zh-CN" sz="2800" b="1" dirty="0" smtClean="0"/>
              <a:t>Arrow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notation——a more concise </a:t>
            </a:r>
            <a:r>
              <a:rPr lang="en-US" altLang="zh-CN" sz="2800" b="1" dirty="0" err="1" smtClean="0"/>
              <a:t>Dsl</a:t>
            </a:r>
            <a:r>
              <a:rPr lang="en-US" altLang="zh-CN" sz="2800" b="1" dirty="0" smtClean="0"/>
              <a:t> for  dataflow programming</a:t>
            </a:r>
          </a:p>
          <a:p>
            <a:pPr marL="474980" lvl="3" indent="-2921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en-US" altLang="zh-CN" sz="2600" b="1" dirty="0" smtClean="0"/>
              <a:t>Definition</a:t>
            </a:r>
          </a:p>
          <a:p>
            <a:pPr lvl="2">
              <a:lnSpc>
                <a:spcPct val="80000"/>
              </a:lnSpc>
              <a:buFont typeface="Arial" pitchFamily="34" charset="0"/>
              <a:buChar char="•"/>
            </a:pPr>
            <a:r>
              <a:rPr lang="pl-PL" altLang="zh-CN" sz="1400" dirty="0" smtClean="0"/>
              <a:t>proc pat -&gt;</a:t>
            </a:r>
            <a:r>
              <a:rPr lang="en-US" altLang="zh-CN" sz="1400" dirty="0" smtClean="0"/>
              <a:t>a -&lt;e  </a:t>
            </a:r>
            <a:r>
              <a:rPr lang="en-US" altLang="zh-CN" sz="1400" dirty="0" smtClean="0">
                <a:sym typeface="Wingdings" pitchFamily="2" charset="2"/>
              </a:rPr>
              <a:t> </a:t>
            </a:r>
            <a:r>
              <a:rPr lang="en-US" altLang="zh-CN" sz="1400" dirty="0" err="1" smtClean="0">
                <a:sym typeface="Wingdings" pitchFamily="2" charset="2"/>
              </a:rPr>
              <a:t>arr</a:t>
            </a:r>
            <a:r>
              <a:rPr lang="en-US" altLang="zh-CN" sz="1400" dirty="0" smtClean="0">
                <a:sym typeface="Wingdings" pitchFamily="2" charset="2"/>
              </a:rPr>
              <a:t> (\pat-&gt;e)&gt;&gt;&gt;a</a:t>
            </a:r>
          </a:p>
          <a:p>
            <a:pPr lvl="2">
              <a:lnSpc>
                <a:spcPct val="80000"/>
              </a:lnSpc>
              <a:buFont typeface="Arial" pitchFamily="34" charset="0"/>
              <a:buChar char="•"/>
            </a:pPr>
            <a:r>
              <a:rPr lang="pl-PL" altLang="zh-CN" sz="1400" dirty="0" smtClean="0"/>
              <a:t>proc pat -&gt; do x &lt;- c1</a:t>
            </a:r>
            <a:r>
              <a:rPr lang="en-US" altLang="zh-CN" sz="1400" dirty="0" smtClean="0"/>
              <a:t>   </a:t>
            </a:r>
            <a:r>
              <a:rPr lang="en-US" altLang="zh-CN" sz="1400" dirty="0" smtClean="0">
                <a:sym typeface="Wingdings" pitchFamily="2" charset="2"/>
              </a:rPr>
              <a:t> </a:t>
            </a:r>
            <a:r>
              <a:rPr lang="pl-PL" altLang="zh-CN" sz="1400" dirty="0" smtClean="0">
                <a:sym typeface="Wingdings" pitchFamily="2" charset="2"/>
              </a:rPr>
              <a:t>(arr id &amp;&amp;&amp; proc pat -&gt; c1) &gt;&gt;&gt; proc (pat,x) -&gt; c2</a:t>
            </a:r>
            <a:endParaRPr lang="en-US" altLang="zh-CN" sz="1400" dirty="0" smtClean="0">
              <a:sym typeface="Wingdings" pitchFamily="2" charset="2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1400" dirty="0" smtClean="0">
                <a:sym typeface="Wingdings" pitchFamily="2" charset="2"/>
              </a:rPr>
              <a:t>                                   c2</a:t>
            </a:r>
            <a:endParaRPr lang="en-US" altLang="zh-CN" sz="1400" dirty="0" smtClean="0"/>
          </a:p>
          <a:p>
            <a:pPr marL="474980" lvl="3" indent="-2921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en-US" altLang="zh-CN" sz="2600" b="1" dirty="0" smtClean="0"/>
              <a:t>Sample</a:t>
            </a:r>
          </a:p>
          <a:p>
            <a:pPr lvl="2">
              <a:lnSpc>
                <a:spcPct val="80000"/>
              </a:lnSpc>
              <a:buFont typeface="Arial" pitchFamily="34" charset="0"/>
              <a:buChar char="•"/>
            </a:pPr>
            <a:r>
              <a:rPr lang="pl-PL" altLang="zh-CN" sz="1400" dirty="0" smtClean="0"/>
              <a:t>addA f g =</a:t>
            </a:r>
            <a:endParaRPr lang="en-US" altLang="zh-CN" sz="1400" dirty="0" smtClean="0"/>
          </a:p>
          <a:p>
            <a:pPr lvl="2">
              <a:lnSpc>
                <a:spcPct val="80000"/>
              </a:lnSpc>
              <a:buFont typeface="Arial" pitchFamily="34" charset="0"/>
              <a:buChar char="•"/>
            </a:pPr>
            <a:r>
              <a:rPr lang="pl-PL" altLang="zh-CN" sz="1400" dirty="0" smtClean="0"/>
              <a:t> proc x -&gt; do y &lt;- f -&lt; x</a:t>
            </a:r>
            <a:r>
              <a:rPr lang="en-US" altLang="zh-CN" sz="1400" dirty="0" smtClean="0"/>
              <a:t>        </a:t>
            </a:r>
          </a:p>
          <a:p>
            <a:pPr lvl="2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1400" dirty="0" smtClean="0"/>
              <a:t>                     </a:t>
            </a:r>
            <a:r>
              <a:rPr lang="pl-PL" altLang="zh-CN" sz="1400" dirty="0" smtClean="0"/>
              <a:t> z &lt;- g -&lt; x</a:t>
            </a:r>
            <a:r>
              <a:rPr lang="en-US" altLang="zh-CN" sz="1400" dirty="0" smtClean="0"/>
              <a:t>                 </a:t>
            </a:r>
          </a:p>
          <a:p>
            <a:pPr lvl="2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1400" dirty="0" smtClean="0"/>
              <a:t>             </a:t>
            </a:r>
            <a:r>
              <a:rPr lang="pl-PL" altLang="zh-CN" sz="1400" dirty="0" smtClean="0"/>
              <a:t> returnA -&lt; y + z </a:t>
            </a:r>
            <a:endParaRPr lang="en-US" altLang="zh-CN" sz="1400" dirty="0" smtClean="0"/>
          </a:p>
          <a:p>
            <a:pPr marL="474980" lvl="3" indent="-2921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endParaRPr lang="en-US" altLang="zh-CN" sz="2600" b="1" dirty="0" smtClean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795975" y="5514991"/>
            <a:ext cx="423863" cy="369332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 dirty="0" smtClean="0">
                <a:ea typeface="宋体" charset="-122"/>
              </a:rPr>
              <a:t>g</a:t>
            </a:r>
            <a:endParaRPr lang="en-US" altLang="zh-CN" i="1" dirty="0">
              <a:ea typeface="宋体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95975" y="5043502"/>
            <a:ext cx="423863" cy="369332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 dirty="0" smtClean="0">
                <a:ea typeface="宋体" charset="-122"/>
              </a:rPr>
              <a:t>f</a:t>
            </a:r>
            <a:endParaRPr lang="en-US" altLang="zh-CN" i="1" dirty="0">
              <a:ea typeface="宋体" charset="-122"/>
            </a:endParaRPr>
          </a:p>
        </p:txBody>
      </p:sp>
      <p:sp>
        <p:nvSpPr>
          <p:cNvPr id="8" name="Line 27"/>
          <p:cNvSpPr>
            <a:spLocks noChangeShapeType="1"/>
          </p:cNvSpPr>
          <p:nvPr/>
        </p:nvSpPr>
        <p:spPr bwMode="auto">
          <a:xfrm flipV="1">
            <a:off x="5214942" y="5257814"/>
            <a:ext cx="581033" cy="2428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28"/>
          <p:cNvSpPr>
            <a:spLocks noChangeShapeType="1"/>
          </p:cNvSpPr>
          <p:nvPr/>
        </p:nvSpPr>
        <p:spPr bwMode="auto">
          <a:xfrm>
            <a:off x="5214942" y="5500702"/>
            <a:ext cx="581033" cy="14287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29"/>
          <p:cNvSpPr>
            <a:spLocks noChangeShapeType="1"/>
          </p:cNvSpPr>
          <p:nvPr/>
        </p:nvSpPr>
        <p:spPr bwMode="auto">
          <a:xfrm>
            <a:off x="6219839" y="5257814"/>
            <a:ext cx="423863" cy="1714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30"/>
          <p:cNvSpPr>
            <a:spLocks noChangeShapeType="1"/>
          </p:cNvSpPr>
          <p:nvPr/>
        </p:nvSpPr>
        <p:spPr bwMode="auto">
          <a:xfrm flipV="1">
            <a:off x="6219839" y="5572140"/>
            <a:ext cx="423863" cy="7144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4926808" y="5000636"/>
            <a:ext cx="2574150" cy="9286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572000" y="5500702"/>
            <a:ext cx="642942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643702" y="5286388"/>
            <a:ext cx="500066" cy="519351"/>
          </a:xfrm>
          <a:prstGeom prst="ellipse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+</a:t>
            </a:r>
            <a:endParaRPr lang="zh-CN" altLang="en-US" dirty="0" smtClean="0">
              <a:solidFill>
                <a:schemeClr val="tx1"/>
              </a:solidFill>
              <a:ea typeface="宋体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143768" y="5546062"/>
            <a:ext cx="642942" cy="260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Rectangle integral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6429388" y="1714488"/>
            <a:ext cx="2143140" cy="1705759"/>
            <a:chOff x="6715140" y="3286124"/>
            <a:chExt cx="2143140" cy="1705759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6715140" y="4643446"/>
              <a:ext cx="214314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16200000" flipV="1">
              <a:off x="5893603" y="4107661"/>
              <a:ext cx="1652598" cy="95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任意多边形 23"/>
            <p:cNvSpPr/>
            <p:nvPr/>
          </p:nvSpPr>
          <p:spPr>
            <a:xfrm>
              <a:off x="7000893" y="3571876"/>
              <a:ext cx="1500198" cy="278186"/>
            </a:xfrm>
            <a:custGeom>
              <a:avLst/>
              <a:gdLst>
                <a:gd name="connsiteX0" fmla="*/ 0 w 1532965"/>
                <a:gd name="connsiteY0" fmla="*/ 349624 h 349624"/>
                <a:gd name="connsiteX1" fmla="*/ 295835 w 1532965"/>
                <a:gd name="connsiteY1" fmla="*/ 94130 h 349624"/>
                <a:gd name="connsiteX2" fmla="*/ 900953 w 1532965"/>
                <a:gd name="connsiteY2" fmla="*/ 188259 h 349624"/>
                <a:gd name="connsiteX3" fmla="*/ 1532965 w 1532965"/>
                <a:gd name="connsiteY3" fmla="*/ 0 h 34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965" h="349624">
                  <a:moveTo>
                    <a:pt x="0" y="349624"/>
                  </a:moveTo>
                  <a:cubicBezTo>
                    <a:pt x="72838" y="235324"/>
                    <a:pt x="145676" y="121024"/>
                    <a:pt x="295835" y="94130"/>
                  </a:cubicBezTo>
                  <a:cubicBezTo>
                    <a:pt x="445994" y="67236"/>
                    <a:pt x="694765" y="203947"/>
                    <a:pt x="900953" y="188259"/>
                  </a:cubicBezTo>
                  <a:cubicBezTo>
                    <a:pt x="1107141" y="172571"/>
                    <a:pt x="1320053" y="86285"/>
                    <a:pt x="1532965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>
              <a:stCxn id="24" idx="0"/>
            </p:cNvCxnSpPr>
            <p:nvPr/>
          </p:nvCxnSpPr>
          <p:spPr>
            <a:xfrm>
              <a:off x="7000893" y="3850062"/>
              <a:ext cx="1587" cy="7933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4" idx="3"/>
            </p:cNvCxnSpPr>
            <p:nvPr/>
          </p:nvCxnSpPr>
          <p:spPr>
            <a:xfrm flipH="1">
              <a:off x="8501090" y="3571876"/>
              <a:ext cx="1" cy="10715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4" idx="1"/>
            </p:cNvCxnSpPr>
            <p:nvPr/>
          </p:nvCxnSpPr>
          <p:spPr>
            <a:xfrm flipH="1">
              <a:off x="7286644" y="3646773"/>
              <a:ext cx="3761" cy="9966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7252806" y="4177218"/>
              <a:ext cx="928694" cy="37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7717153" y="4141499"/>
              <a:ext cx="1000132" cy="37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858016" y="471488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a</a:t>
              </a:r>
              <a:endParaRPr lang="zh-CN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58214" y="4714884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b</a:t>
              </a:r>
              <a:endParaRPr lang="zh-CN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43768" y="4714884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x0</a:t>
              </a:r>
              <a:endParaRPr lang="zh-CN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76604" y="4714884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x1</a:t>
              </a:r>
              <a:endParaRPr lang="zh-CN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72462" y="4714884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x2</a:t>
              </a:r>
              <a:endParaRPr lang="zh-CN" altLang="en-US" sz="1200" dirty="0"/>
            </a:p>
          </p:txBody>
        </p:sp>
        <p:cxnSp>
          <p:nvCxnSpPr>
            <p:cNvPr id="35" name="直接连接符 34"/>
            <p:cNvCxnSpPr/>
            <p:nvPr/>
          </p:nvCxnSpPr>
          <p:spPr>
            <a:xfrm rot="5400000">
              <a:off x="7540135" y="4175641"/>
              <a:ext cx="921778" cy="1588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858148" y="471488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x</a:t>
              </a:r>
              <a:endParaRPr lang="zh-CN" altLang="en-US" sz="1200" dirty="0"/>
            </a:p>
          </p:txBody>
        </p:sp>
      </p:grpSp>
      <p:graphicFrame>
        <p:nvGraphicFramePr>
          <p:cNvPr id="101379" name="内容占位符 36"/>
          <p:cNvGraphicFramePr>
            <a:graphicFrameLocks noChangeAspect="1"/>
          </p:cNvGraphicFramePr>
          <p:nvPr/>
        </p:nvGraphicFramePr>
        <p:xfrm>
          <a:off x="5942310" y="3571876"/>
          <a:ext cx="2954925" cy="722315"/>
        </p:xfrm>
        <a:graphic>
          <a:graphicData uri="http://schemas.openxmlformats.org/presentationml/2006/ole">
            <p:oleObj spid="_x0000_s101379" name="公式" r:id="rId3" imgW="1765080" imgH="431640" progId="Equation.3">
              <p:embed/>
            </p:oleObj>
          </a:graphicData>
        </a:graphic>
      </p:graphicFrame>
      <p:sp>
        <p:nvSpPr>
          <p:cNvPr id="39" name="内容占位符 3"/>
          <p:cNvSpPr>
            <a:spLocks noGrp="1"/>
          </p:cNvSpPr>
          <p:nvPr>
            <p:ph sz="half" idx="2"/>
          </p:nvPr>
        </p:nvSpPr>
        <p:spPr>
          <a:xfrm>
            <a:off x="357158" y="1428736"/>
            <a:ext cx="8572528" cy="52120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Calculate grads</a:t>
            </a:r>
          </a:p>
          <a:p>
            <a:pPr lvl="2">
              <a:lnSpc>
                <a:spcPct val="80000"/>
              </a:lnSpc>
            </a:pPr>
            <a:r>
              <a:rPr lang="en-US" altLang="zh-CN" sz="1400" dirty="0" smtClean="0"/>
              <a:t>grads a  step= </a:t>
            </a:r>
            <a:r>
              <a:rPr lang="en-US" altLang="zh-CN" sz="1400" dirty="0" err="1" smtClean="0"/>
              <a:t>arr</a:t>
            </a:r>
            <a:r>
              <a:rPr lang="en-US" altLang="zh-CN" sz="1400" dirty="0" smtClean="0"/>
              <a:t> \s-&gt;</a:t>
            </a:r>
            <a:r>
              <a:rPr lang="en-US" altLang="zh-CN" sz="1400" dirty="0" err="1" smtClean="0"/>
              <a:t>a+s</a:t>
            </a:r>
            <a:r>
              <a:rPr lang="en-US" altLang="zh-CN" sz="1400" dirty="0" smtClean="0"/>
              <a:t>*step</a:t>
            </a:r>
          </a:p>
          <a:p>
            <a:r>
              <a:rPr lang="en-US" altLang="zh-CN" dirty="0" smtClean="0"/>
              <a:t>Calculate area of rectangle</a:t>
            </a:r>
          </a:p>
          <a:p>
            <a:pPr lvl="2">
              <a:lnSpc>
                <a:spcPct val="80000"/>
              </a:lnSpc>
            </a:pPr>
            <a:r>
              <a:rPr lang="en-US" altLang="zh-CN" sz="1400" dirty="0" smtClean="0"/>
              <a:t>rectangle l w=l*w</a:t>
            </a:r>
          </a:p>
          <a:p>
            <a:r>
              <a:rPr lang="en-US" altLang="zh-CN" dirty="0" smtClean="0"/>
              <a:t>Integral</a:t>
            </a:r>
          </a:p>
          <a:p>
            <a:pPr lvl="2">
              <a:lnSpc>
                <a:spcPct val="80000"/>
              </a:lnSpc>
            </a:pPr>
            <a:r>
              <a:rPr lang="en-US" altLang="zh-CN" sz="1400" dirty="0" smtClean="0"/>
              <a:t>Integral a step=proc steps-&gt;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1400" dirty="0" smtClean="0"/>
              <a:t>                          </a:t>
            </a:r>
            <a:r>
              <a:rPr lang="en-US" altLang="zh-CN" sz="1400" dirty="0" err="1" smtClean="0"/>
              <a:t>gs</a:t>
            </a:r>
            <a:r>
              <a:rPr lang="en-US" altLang="zh-CN" sz="1400" dirty="0" smtClean="0"/>
              <a:t>&lt;-grads a step-&lt;steps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1400" dirty="0" smtClean="0"/>
              <a:t>                          </a:t>
            </a:r>
            <a:r>
              <a:rPr lang="en-US" altLang="zh-CN" sz="1400" dirty="0" err="1" smtClean="0"/>
              <a:t>fxs</a:t>
            </a:r>
            <a:r>
              <a:rPr lang="en-US" altLang="zh-CN" sz="1400" dirty="0" smtClean="0"/>
              <a:t>&lt;-</a:t>
            </a:r>
            <a:r>
              <a:rPr lang="en-US" altLang="zh-CN" sz="1400" dirty="0" err="1" smtClean="0"/>
              <a:t>newton</a:t>
            </a:r>
            <a:r>
              <a:rPr lang="en-US" altLang="zh-CN" sz="1400" dirty="0" smtClean="0"/>
              <a:t>-&lt;</a:t>
            </a:r>
            <a:r>
              <a:rPr lang="en-US" altLang="zh-CN" sz="1400" dirty="0" err="1" smtClean="0"/>
              <a:t>gs</a:t>
            </a:r>
            <a:endParaRPr lang="en-US" altLang="zh-CN" sz="1400" dirty="0" smtClean="0"/>
          </a:p>
          <a:p>
            <a:pPr lvl="2">
              <a:lnSpc>
                <a:spcPct val="80000"/>
              </a:lnSpc>
              <a:buNone/>
            </a:pPr>
            <a:r>
              <a:rPr lang="en-US" altLang="zh-CN" sz="1400" dirty="0" smtClean="0"/>
              <a:t>                          </a:t>
            </a:r>
            <a:r>
              <a:rPr lang="en-US" altLang="zh-CN" sz="1400" dirty="0" err="1" smtClean="0"/>
              <a:t>rect_areas</a:t>
            </a:r>
            <a:r>
              <a:rPr lang="en-US" altLang="zh-CN" sz="1400" dirty="0" smtClean="0"/>
              <a:t>&lt;-rectangle-&lt;(</a:t>
            </a:r>
            <a:r>
              <a:rPr lang="en-US" altLang="zh-CN" sz="1400" dirty="0" err="1" smtClean="0"/>
              <a:t>fxs,gs</a:t>
            </a:r>
            <a:r>
              <a:rPr lang="en-US" altLang="zh-CN" sz="1400" dirty="0" smtClean="0"/>
              <a:t>)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1400" dirty="0" smtClean="0"/>
              <a:t>                          </a:t>
            </a:r>
            <a:r>
              <a:rPr lang="en-US" altLang="zh-CN" sz="1400" dirty="0" err="1" smtClean="0"/>
              <a:t>returnA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sumP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rect_areas</a:t>
            </a:r>
            <a:endParaRPr lang="en-US" altLang="zh-CN" sz="1400" dirty="0" smtClean="0"/>
          </a:p>
          <a:p>
            <a:endParaRPr lang="en-US" altLang="zh-CN" dirty="0" smtClean="0"/>
          </a:p>
          <a:p>
            <a:pPr lvl="2">
              <a:lnSpc>
                <a:spcPct val="80000"/>
              </a:lnSpc>
            </a:pPr>
            <a:r>
              <a:rPr lang="en-US" altLang="zh-CN" sz="1400" dirty="0" smtClean="0"/>
              <a:t>Integral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 step $ [:1..truncate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(a-b)/step:]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Future works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034" y="1645920"/>
            <a:ext cx="8186766" cy="4526280"/>
          </a:xfrm>
        </p:spPr>
        <p:txBody>
          <a:bodyPr/>
          <a:lstStyle/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 more popular language instead of spicy Haskell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efficient backend for </a:t>
            </a:r>
            <a:r>
              <a:rPr lang="en-US" altLang="zh-CN" dirty="0" err="1" smtClean="0"/>
              <a:t>GpGpu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An improved VM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 work-stealing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42886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The Original Sin of </a:t>
            </a:r>
            <a:br>
              <a:rPr lang="en-US" altLang="zh-CN" sz="3200" dirty="0" smtClean="0"/>
            </a:br>
            <a:r>
              <a:rPr lang="en-US" altLang="zh-CN" sz="3200" i="1" dirty="0" smtClean="0"/>
              <a:t>V</a:t>
            </a:r>
            <a:r>
              <a:rPr lang="en-US" sz="3200" i="1" dirty="0" smtClean="0"/>
              <a:t>on-Neumann style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7158" y="1428736"/>
            <a:ext cx="8572528" cy="52120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In essence , IO means </a:t>
            </a:r>
            <a:r>
              <a:rPr lang="en-US" i="1" dirty="0" smtClean="0"/>
              <a:t>Clock synchronization</a:t>
            </a:r>
            <a:r>
              <a:rPr lang="en-US" dirty="0" smtClean="0"/>
              <a:t> &amp;communication</a:t>
            </a:r>
            <a:r>
              <a:rPr lang="en-US" altLang="zh-CN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Signal passing is the only way to synchronize clocks</a:t>
            </a:r>
          </a:p>
          <a:p>
            <a:pPr lvl="2"/>
            <a:r>
              <a:rPr lang="en-US" altLang="zh-CN" dirty="0" smtClean="0"/>
              <a:t>Theory of relative : Light signal</a:t>
            </a:r>
          </a:p>
          <a:p>
            <a:pPr lvl="2"/>
            <a:r>
              <a:rPr lang="en-US" altLang="zh-CN" dirty="0" smtClean="0"/>
              <a:t>Vo</a:t>
            </a:r>
            <a:r>
              <a:rPr lang="en-US" dirty="0" smtClean="0"/>
              <a:t>n-Neumann architecture: Signal polling</a:t>
            </a:r>
          </a:p>
          <a:p>
            <a:pPr lvl="3"/>
            <a:r>
              <a:rPr lang="en-US" dirty="0" smtClean="0"/>
              <a:t>clock controls everything implies that external signal controls nothing.</a:t>
            </a:r>
          </a:p>
          <a:p>
            <a:pPr lvl="3"/>
            <a:r>
              <a:rPr lang="en-US" altLang="zh-CN" dirty="0" smtClean="0"/>
              <a:t>Signal polling causes memory wall (such as context switch)</a:t>
            </a:r>
          </a:p>
          <a:p>
            <a:pPr lvl="3"/>
            <a:endParaRPr lang="en-US" altLang="zh-CN" dirty="0" smtClean="0"/>
          </a:p>
        </p:txBody>
      </p:sp>
      <p:grpSp>
        <p:nvGrpSpPr>
          <p:cNvPr id="19" name="组合 18"/>
          <p:cNvGrpSpPr/>
          <p:nvPr/>
        </p:nvGrpSpPr>
        <p:grpSpPr>
          <a:xfrm>
            <a:off x="5429256" y="5286388"/>
            <a:ext cx="2640392" cy="1205693"/>
            <a:chOff x="1857356" y="5072074"/>
            <a:chExt cx="2640392" cy="1205693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2285984" y="6143644"/>
              <a:ext cx="178595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rot="16200000" flipV="1">
              <a:off x="1785918" y="5643578"/>
              <a:ext cx="1009656" cy="95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00496" y="6000768"/>
              <a:ext cx="4972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time</a:t>
              </a:r>
              <a:endParaRPr lang="zh-CN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57356" y="5072074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CPU</a:t>
              </a:r>
              <a:endParaRPr lang="zh-CN" altLang="en-US" sz="12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00760" y="4491817"/>
            <a:ext cx="2685276" cy="1205693"/>
            <a:chOff x="1857356" y="5072074"/>
            <a:chExt cx="2685276" cy="1205693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2285984" y="6143644"/>
              <a:ext cx="178595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rot="16200000" flipV="1">
              <a:off x="1785918" y="5643578"/>
              <a:ext cx="1009656" cy="95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000496" y="6000768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time’</a:t>
              </a:r>
              <a:endParaRPr lang="zh-CN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57356" y="5072074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IO</a:t>
              </a:r>
              <a:endParaRPr lang="zh-CN" altLang="en-US" sz="1200" dirty="0"/>
            </a:p>
          </p:txBody>
        </p:sp>
      </p:grpSp>
      <p:cxnSp>
        <p:nvCxnSpPr>
          <p:cNvPr id="39" name="直接箭头连接符 38"/>
          <p:cNvCxnSpPr/>
          <p:nvPr/>
        </p:nvCxnSpPr>
        <p:spPr>
          <a:xfrm rot="5400000" flipH="1" flipV="1">
            <a:off x="6072198" y="5634825"/>
            <a:ext cx="714380" cy="57150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>
            <a:off x="6215074" y="5706263"/>
            <a:ext cx="714380" cy="57150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联系 50"/>
          <p:cNvSpPr/>
          <p:nvPr/>
        </p:nvSpPr>
        <p:spPr>
          <a:xfrm>
            <a:off x="7858148" y="5134759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/>
          <p:nvPr/>
        </p:nvCxnSpPr>
        <p:spPr>
          <a:xfrm rot="5400000" flipH="1" flipV="1">
            <a:off x="6500826" y="5634825"/>
            <a:ext cx="714380" cy="57150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rot="5400000">
            <a:off x="6643702" y="5706263"/>
            <a:ext cx="714380" cy="57150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rot="5400000" flipH="1" flipV="1">
            <a:off x="6929454" y="5634825"/>
            <a:ext cx="714380" cy="57150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1" idx="4"/>
            <a:endCxn id="62" idx="0"/>
          </p:cNvCxnSpPr>
          <p:nvPr/>
        </p:nvCxnSpPr>
        <p:spPr>
          <a:xfrm rot="5400000">
            <a:off x="7358082" y="5349073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联系 61"/>
          <p:cNvSpPr/>
          <p:nvPr/>
        </p:nvSpPr>
        <p:spPr>
          <a:xfrm>
            <a:off x="7358082" y="5920577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572000" y="4849007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Memory wall</a:t>
            </a:r>
            <a:endParaRPr lang="zh-CN" altLang="en-US" sz="1400" dirty="0"/>
          </a:p>
        </p:txBody>
      </p:sp>
      <p:grpSp>
        <p:nvGrpSpPr>
          <p:cNvPr id="187" name="组合 186"/>
          <p:cNvGrpSpPr/>
          <p:nvPr/>
        </p:nvGrpSpPr>
        <p:grpSpPr>
          <a:xfrm>
            <a:off x="2000232" y="4286256"/>
            <a:ext cx="1146173" cy="2214578"/>
            <a:chOff x="2000232" y="4286256"/>
            <a:chExt cx="1146173" cy="2214578"/>
          </a:xfrm>
        </p:grpSpPr>
        <p:graphicFrame>
          <p:nvGraphicFramePr>
            <p:cNvPr id="72" name="Object 1028"/>
            <p:cNvGraphicFramePr>
              <a:graphicFrameLocks noChangeAspect="1"/>
            </p:cNvGraphicFramePr>
            <p:nvPr/>
          </p:nvGraphicFramePr>
          <p:xfrm>
            <a:off x="2764347" y="6202176"/>
            <a:ext cx="382058" cy="298658"/>
          </p:xfrm>
          <a:graphic>
            <a:graphicData uri="http://schemas.openxmlformats.org/presentationml/2006/ole">
              <p:oleObj spid="_x0000_s1026" name="公式" r:id="rId4" imgW="190440" imgH="177480" progId="Equation.3">
                <p:embed/>
              </p:oleObj>
            </a:graphicData>
          </a:graphic>
        </p:graphicFrame>
        <p:grpSp>
          <p:nvGrpSpPr>
            <p:cNvPr id="73" name="Group 95"/>
            <p:cNvGrpSpPr>
              <a:grpSpLocks/>
            </p:cNvGrpSpPr>
            <p:nvPr/>
          </p:nvGrpSpPr>
          <p:grpSpPr bwMode="auto">
            <a:xfrm>
              <a:off x="2000232" y="4797638"/>
              <a:ext cx="565513" cy="135241"/>
              <a:chOff x="3648" y="2304"/>
              <a:chExt cx="336" cy="96"/>
            </a:xfrm>
          </p:grpSpPr>
          <p:sp>
            <p:nvSpPr>
              <p:cNvPr id="91" name="Line 96"/>
              <p:cNvSpPr>
                <a:spLocks noChangeShapeType="1"/>
              </p:cNvSpPr>
              <p:nvPr/>
            </p:nvSpPr>
            <p:spPr bwMode="auto">
              <a:xfrm>
                <a:off x="3648" y="2304"/>
                <a:ext cx="48" cy="9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Line 97"/>
              <p:cNvSpPr>
                <a:spLocks noChangeShapeType="1"/>
              </p:cNvSpPr>
              <p:nvPr/>
            </p:nvSpPr>
            <p:spPr bwMode="auto">
              <a:xfrm>
                <a:off x="3696" y="2304"/>
                <a:ext cx="48" cy="9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Line 98"/>
              <p:cNvSpPr>
                <a:spLocks noChangeShapeType="1"/>
              </p:cNvSpPr>
              <p:nvPr/>
            </p:nvSpPr>
            <p:spPr bwMode="auto">
              <a:xfrm>
                <a:off x="3744" y="2304"/>
                <a:ext cx="48" cy="9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Line 99"/>
              <p:cNvSpPr>
                <a:spLocks noChangeShapeType="1"/>
              </p:cNvSpPr>
              <p:nvPr/>
            </p:nvSpPr>
            <p:spPr bwMode="auto">
              <a:xfrm>
                <a:off x="3792" y="2304"/>
                <a:ext cx="48" cy="9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Line 100"/>
              <p:cNvSpPr>
                <a:spLocks noChangeShapeType="1"/>
              </p:cNvSpPr>
              <p:nvPr/>
            </p:nvSpPr>
            <p:spPr bwMode="auto">
              <a:xfrm>
                <a:off x="3840" y="2304"/>
                <a:ext cx="48" cy="9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Line 101"/>
              <p:cNvSpPr>
                <a:spLocks noChangeShapeType="1"/>
              </p:cNvSpPr>
              <p:nvPr/>
            </p:nvSpPr>
            <p:spPr bwMode="auto">
              <a:xfrm>
                <a:off x="3888" y="2304"/>
                <a:ext cx="48" cy="9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Line 102"/>
              <p:cNvSpPr>
                <a:spLocks noChangeShapeType="1"/>
              </p:cNvSpPr>
              <p:nvPr/>
            </p:nvSpPr>
            <p:spPr bwMode="auto">
              <a:xfrm>
                <a:off x="3936" y="2304"/>
                <a:ext cx="48" cy="9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Line 103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288" cy="0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4" name="Group 104"/>
            <p:cNvGrpSpPr>
              <a:grpSpLocks/>
            </p:cNvGrpSpPr>
            <p:nvPr/>
          </p:nvGrpSpPr>
          <p:grpSpPr bwMode="auto">
            <a:xfrm rot="10881128">
              <a:off x="2081020" y="6276840"/>
              <a:ext cx="565513" cy="135241"/>
              <a:chOff x="3648" y="2304"/>
              <a:chExt cx="336" cy="96"/>
            </a:xfrm>
          </p:grpSpPr>
          <p:sp>
            <p:nvSpPr>
              <p:cNvPr id="83" name="Line 105"/>
              <p:cNvSpPr>
                <a:spLocks noChangeShapeType="1"/>
              </p:cNvSpPr>
              <p:nvPr/>
            </p:nvSpPr>
            <p:spPr bwMode="auto">
              <a:xfrm>
                <a:off x="3648" y="2304"/>
                <a:ext cx="48" cy="9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Line 106"/>
              <p:cNvSpPr>
                <a:spLocks noChangeShapeType="1"/>
              </p:cNvSpPr>
              <p:nvPr/>
            </p:nvSpPr>
            <p:spPr bwMode="auto">
              <a:xfrm>
                <a:off x="3696" y="2304"/>
                <a:ext cx="48" cy="9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Line 107"/>
              <p:cNvSpPr>
                <a:spLocks noChangeShapeType="1"/>
              </p:cNvSpPr>
              <p:nvPr/>
            </p:nvSpPr>
            <p:spPr bwMode="auto">
              <a:xfrm>
                <a:off x="3744" y="2304"/>
                <a:ext cx="48" cy="9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Line 108"/>
              <p:cNvSpPr>
                <a:spLocks noChangeShapeType="1"/>
              </p:cNvSpPr>
              <p:nvPr/>
            </p:nvSpPr>
            <p:spPr bwMode="auto">
              <a:xfrm>
                <a:off x="3792" y="2304"/>
                <a:ext cx="48" cy="9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Line 109"/>
              <p:cNvSpPr>
                <a:spLocks noChangeShapeType="1"/>
              </p:cNvSpPr>
              <p:nvPr/>
            </p:nvSpPr>
            <p:spPr bwMode="auto">
              <a:xfrm>
                <a:off x="3840" y="2304"/>
                <a:ext cx="48" cy="9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Line 110"/>
              <p:cNvSpPr>
                <a:spLocks noChangeShapeType="1"/>
              </p:cNvSpPr>
              <p:nvPr/>
            </p:nvSpPr>
            <p:spPr bwMode="auto">
              <a:xfrm>
                <a:off x="3888" y="2304"/>
                <a:ext cx="48" cy="9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Line 111"/>
              <p:cNvSpPr>
                <a:spLocks noChangeShapeType="1"/>
              </p:cNvSpPr>
              <p:nvPr/>
            </p:nvSpPr>
            <p:spPr bwMode="auto">
              <a:xfrm>
                <a:off x="3936" y="2304"/>
                <a:ext cx="48" cy="9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Line 112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288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5" name="Line 113"/>
            <p:cNvSpPr>
              <a:spLocks noChangeShapeType="1"/>
            </p:cNvSpPr>
            <p:nvPr/>
          </p:nvSpPr>
          <p:spPr bwMode="auto">
            <a:xfrm>
              <a:off x="2242595" y="4932879"/>
              <a:ext cx="0" cy="1352414"/>
            </a:xfrm>
            <a:prstGeom prst="line">
              <a:avLst/>
            </a:prstGeom>
            <a:noFill/>
            <a:ln w="25400" cap="rnd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114"/>
            <p:cNvSpPr>
              <a:spLocks noChangeShapeType="1"/>
            </p:cNvSpPr>
            <p:nvPr/>
          </p:nvSpPr>
          <p:spPr bwMode="auto">
            <a:xfrm flipV="1">
              <a:off x="2306551" y="4924426"/>
              <a:ext cx="0" cy="1352414"/>
            </a:xfrm>
            <a:prstGeom prst="line">
              <a:avLst/>
            </a:prstGeom>
            <a:noFill/>
            <a:ln w="25400" cap="rnd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Oval 115"/>
            <p:cNvSpPr>
              <a:spLocks noChangeArrowheads="1"/>
            </p:cNvSpPr>
            <p:nvPr/>
          </p:nvSpPr>
          <p:spPr bwMode="auto">
            <a:xfrm>
              <a:off x="2306551" y="5883795"/>
              <a:ext cx="457796" cy="383184"/>
            </a:xfrm>
            <a:prstGeom prst="ellipse">
              <a:avLst/>
            </a:prstGeom>
            <a:noFill/>
            <a:ln w="22225" cap="rnd">
              <a:solidFill>
                <a:srgbClr val="000C0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116"/>
            <p:cNvSpPr>
              <a:spLocks noChangeShapeType="1"/>
            </p:cNvSpPr>
            <p:nvPr/>
          </p:nvSpPr>
          <p:spPr bwMode="auto">
            <a:xfrm>
              <a:off x="2535449" y="6075387"/>
              <a:ext cx="228898" cy="0"/>
            </a:xfrm>
            <a:prstGeom prst="line">
              <a:avLst/>
            </a:prstGeom>
            <a:noFill/>
            <a:ln w="22225" cap="rnd">
              <a:solidFill>
                <a:srgbClr val="000C0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17"/>
            <p:cNvSpPr>
              <a:spLocks noChangeShapeType="1"/>
            </p:cNvSpPr>
            <p:nvPr/>
          </p:nvSpPr>
          <p:spPr bwMode="auto">
            <a:xfrm flipV="1">
              <a:off x="2153392" y="4477848"/>
              <a:ext cx="0" cy="1852525"/>
            </a:xfrm>
            <a:prstGeom prst="line">
              <a:avLst/>
            </a:prstGeom>
            <a:noFill/>
            <a:ln w="19050" cap="rnd">
              <a:solidFill>
                <a:srgbClr val="000C0C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18"/>
            <p:cNvSpPr>
              <a:spLocks noChangeShapeType="1"/>
            </p:cNvSpPr>
            <p:nvPr/>
          </p:nvSpPr>
          <p:spPr bwMode="auto">
            <a:xfrm>
              <a:off x="2077653" y="6266979"/>
              <a:ext cx="838171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1" name="Object 1029"/>
            <p:cNvGraphicFramePr>
              <a:graphicFrameLocks noChangeAspect="1"/>
            </p:cNvGraphicFramePr>
            <p:nvPr/>
          </p:nvGraphicFramePr>
          <p:xfrm>
            <a:off x="2229130" y="4286256"/>
            <a:ext cx="356812" cy="340921"/>
          </p:xfrm>
          <a:graphic>
            <a:graphicData uri="http://schemas.openxmlformats.org/presentationml/2006/ole">
              <p:oleObj spid="_x0000_s1027" name="公式" r:id="rId5" imgW="177480" imgH="203040" progId="Equation.3">
                <p:embed/>
              </p:oleObj>
            </a:graphicData>
          </a:graphic>
        </p:graphicFrame>
        <p:sp>
          <p:nvSpPr>
            <p:cNvPr id="82" name="Line 120"/>
            <p:cNvSpPr>
              <a:spLocks noChangeShapeType="1"/>
            </p:cNvSpPr>
            <p:nvPr/>
          </p:nvSpPr>
          <p:spPr bwMode="auto">
            <a:xfrm>
              <a:off x="2535449" y="5883795"/>
              <a:ext cx="0" cy="191592"/>
            </a:xfrm>
            <a:prstGeom prst="line">
              <a:avLst/>
            </a:prstGeom>
            <a:noFill/>
            <a:ln w="19050">
              <a:solidFill>
                <a:srgbClr val="000C0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Oval 115"/>
            <p:cNvSpPr>
              <a:spLocks noChangeArrowheads="1"/>
            </p:cNvSpPr>
            <p:nvPr/>
          </p:nvSpPr>
          <p:spPr bwMode="auto">
            <a:xfrm>
              <a:off x="2357422" y="4929198"/>
              <a:ext cx="457796" cy="383184"/>
            </a:xfrm>
            <a:prstGeom prst="ellipse">
              <a:avLst/>
            </a:prstGeom>
            <a:noFill/>
            <a:ln w="22225" cap="rnd">
              <a:solidFill>
                <a:srgbClr val="000C0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116"/>
            <p:cNvSpPr>
              <a:spLocks noChangeShapeType="1"/>
            </p:cNvSpPr>
            <p:nvPr/>
          </p:nvSpPr>
          <p:spPr bwMode="auto">
            <a:xfrm>
              <a:off x="2586320" y="5120790"/>
              <a:ext cx="228898" cy="0"/>
            </a:xfrm>
            <a:prstGeom prst="line">
              <a:avLst/>
            </a:prstGeom>
            <a:noFill/>
            <a:ln w="22225" cap="rnd">
              <a:solidFill>
                <a:srgbClr val="000C0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20"/>
            <p:cNvSpPr>
              <a:spLocks noChangeShapeType="1"/>
            </p:cNvSpPr>
            <p:nvPr/>
          </p:nvSpPr>
          <p:spPr bwMode="auto">
            <a:xfrm>
              <a:off x="2586320" y="4929198"/>
              <a:ext cx="0" cy="191592"/>
            </a:xfrm>
            <a:prstGeom prst="line">
              <a:avLst/>
            </a:prstGeom>
            <a:noFill/>
            <a:ln w="19050">
              <a:solidFill>
                <a:srgbClr val="000C0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54" name="Object 1028"/>
          <p:cNvGraphicFramePr>
            <a:graphicFrameLocks noChangeAspect="1"/>
          </p:cNvGraphicFramePr>
          <p:nvPr/>
        </p:nvGraphicFramePr>
        <p:xfrm>
          <a:off x="1529334" y="6206948"/>
          <a:ext cx="382058" cy="298658"/>
        </p:xfrm>
        <a:graphic>
          <a:graphicData uri="http://schemas.openxmlformats.org/presentationml/2006/ole">
            <p:oleObj spid="_x0000_s1030" name="公式" r:id="rId6" imgW="190440" imgH="177480" progId="Equation.3">
              <p:embed/>
            </p:oleObj>
          </a:graphicData>
        </a:graphic>
      </p:graphicFrame>
      <p:grpSp>
        <p:nvGrpSpPr>
          <p:cNvPr id="155" name="Group 95"/>
          <p:cNvGrpSpPr>
            <a:grpSpLocks/>
          </p:cNvGrpSpPr>
          <p:nvPr/>
        </p:nvGrpSpPr>
        <p:grpSpPr bwMode="auto">
          <a:xfrm>
            <a:off x="765219" y="4802410"/>
            <a:ext cx="565513" cy="135241"/>
            <a:chOff x="3648" y="2304"/>
            <a:chExt cx="336" cy="96"/>
          </a:xfrm>
        </p:grpSpPr>
        <p:sp>
          <p:nvSpPr>
            <p:cNvPr id="156" name="Line 96"/>
            <p:cNvSpPr>
              <a:spLocks noChangeShapeType="1"/>
            </p:cNvSpPr>
            <p:nvPr/>
          </p:nvSpPr>
          <p:spPr bwMode="auto">
            <a:xfrm>
              <a:off x="3648" y="2304"/>
              <a:ext cx="48" cy="9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Line 97"/>
            <p:cNvSpPr>
              <a:spLocks noChangeShapeType="1"/>
            </p:cNvSpPr>
            <p:nvPr/>
          </p:nvSpPr>
          <p:spPr bwMode="auto">
            <a:xfrm>
              <a:off x="3696" y="2304"/>
              <a:ext cx="48" cy="9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98"/>
            <p:cNvSpPr>
              <a:spLocks noChangeShapeType="1"/>
            </p:cNvSpPr>
            <p:nvPr/>
          </p:nvSpPr>
          <p:spPr bwMode="auto">
            <a:xfrm>
              <a:off x="3744" y="2304"/>
              <a:ext cx="48" cy="9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Line 99"/>
            <p:cNvSpPr>
              <a:spLocks noChangeShapeType="1"/>
            </p:cNvSpPr>
            <p:nvPr/>
          </p:nvSpPr>
          <p:spPr bwMode="auto">
            <a:xfrm>
              <a:off x="3792" y="2304"/>
              <a:ext cx="48" cy="9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Line 100"/>
            <p:cNvSpPr>
              <a:spLocks noChangeShapeType="1"/>
            </p:cNvSpPr>
            <p:nvPr/>
          </p:nvSpPr>
          <p:spPr bwMode="auto">
            <a:xfrm>
              <a:off x="3840" y="2304"/>
              <a:ext cx="48" cy="9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Line 101"/>
            <p:cNvSpPr>
              <a:spLocks noChangeShapeType="1"/>
            </p:cNvSpPr>
            <p:nvPr/>
          </p:nvSpPr>
          <p:spPr bwMode="auto">
            <a:xfrm>
              <a:off x="3888" y="2304"/>
              <a:ext cx="48" cy="9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Line 102"/>
            <p:cNvSpPr>
              <a:spLocks noChangeShapeType="1"/>
            </p:cNvSpPr>
            <p:nvPr/>
          </p:nvSpPr>
          <p:spPr bwMode="auto">
            <a:xfrm>
              <a:off x="3936" y="2304"/>
              <a:ext cx="48" cy="9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Line 103"/>
            <p:cNvSpPr>
              <a:spLocks noChangeShapeType="1"/>
            </p:cNvSpPr>
            <p:nvPr/>
          </p:nvSpPr>
          <p:spPr bwMode="auto">
            <a:xfrm>
              <a:off x="3696" y="2400"/>
              <a:ext cx="288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4" name="Group 104"/>
          <p:cNvGrpSpPr>
            <a:grpSpLocks/>
          </p:cNvGrpSpPr>
          <p:nvPr/>
        </p:nvGrpSpPr>
        <p:grpSpPr bwMode="auto">
          <a:xfrm rot="10881128">
            <a:off x="846007" y="6281612"/>
            <a:ext cx="565513" cy="135241"/>
            <a:chOff x="3648" y="2304"/>
            <a:chExt cx="336" cy="96"/>
          </a:xfrm>
        </p:grpSpPr>
        <p:sp>
          <p:nvSpPr>
            <p:cNvPr id="165" name="Line 105"/>
            <p:cNvSpPr>
              <a:spLocks noChangeShapeType="1"/>
            </p:cNvSpPr>
            <p:nvPr/>
          </p:nvSpPr>
          <p:spPr bwMode="auto">
            <a:xfrm>
              <a:off x="3648" y="2304"/>
              <a:ext cx="48" cy="9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Line 106"/>
            <p:cNvSpPr>
              <a:spLocks noChangeShapeType="1"/>
            </p:cNvSpPr>
            <p:nvPr/>
          </p:nvSpPr>
          <p:spPr bwMode="auto">
            <a:xfrm>
              <a:off x="3696" y="2304"/>
              <a:ext cx="48" cy="9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Line 107"/>
            <p:cNvSpPr>
              <a:spLocks noChangeShapeType="1"/>
            </p:cNvSpPr>
            <p:nvPr/>
          </p:nvSpPr>
          <p:spPr bwMode="auto">
            <a:xfrm>
              <a:off x="3744" y="2304"/>
              <a:ext cx="48" cy="9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Line 108"/>
            <p:cNvSpPr>
              <a:spLocks noChangeShapeType="1"/>
            </p:cNvSpPr>
            <p:nvPr/>
          </p:nvSpPr>
          <p:spPr bwMode="auto">
            <a:xfrm>
              <a:off x="3792" y="2304"/>
              <a:ext cx="48" cy="9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Line 109"/>
            <p:cNvSpPr>
              <a:spLocks noChangeShapeType="1"/>
            </p:cNvSpPr>
            <p:nvPr/>
          </p:nvSpPr>
          <p:spPr bwMode="auto">
            <a:xfrm>
              <a:off x="3840" y="2304"/>
              <a:ext cx="48" cy="9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" name="Line 110"/>
            <p:cNvSpPr>
              <a:spLocks noChangeShapeType="1"/>
            </p:cNvSpPr>
            <p:nvPr/>
          </p:nvSpPr>
          <p:spPr bwMode="auto">
            <a:xfrm>
              <a:off x="3888" y="2304"/>
              <a:ext cx="48" cy="9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" name="Line 111"/>
            <p:cNvSpPr>
              <a:spLocks noChangeShapeType="1"/>
            </p:cNvSpPr>
            <p:nvPr/>
          </p:nvSpPr>
          <p:spPr bwMode="auto">
            <a:xfrm>
              <a:off x="3936" y="2304"/>
              <a:ext cx="48" cy="9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Line 112"/>
            <p:cNvSpPr>
              <a:spLocks noChangeShapeType="1"/>
            </p:cNvSpPr>
            <p:nvPr/>
          </p:nvSpPr>
          <p:spPr bwMode="auto">
            <a:xfrm>
              <a:off x="3696" y="2400"/>
              <a:ext cx="28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5" name="Oval 115"/>
          <p:cNvSpPr>
            <a:spLocks noChangeArrowheads="1"/>
          </p:cNvSpPr>
          <p:nvPr/>
        </p:nvSpPr>
        <p:spPr bwMode="auto">
          <a:xfrm>
            <a:off x="1071538" y="5888567"/>
            <a:ext cx="457796" cy="383184"/>
          </a:xfrm>
          <a:prstGeom prst="ellipse">
            <a:avLst/>
          </a:prstGeom>
          <a:noFill/>
          <a:ln w="22225" cap="rnd">
            <a:solidFill>
              <a:srgbClr val="000C0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Line 116"/>
          <p:cNvSpPr>
            <a:spLocks noChangeShapeType="1"/>
          </p:cNvSpPr>
          <p:nvPr/>
        </p:nvSpPr>
        <p:spPr bwMode="auto">
          <a:xfrm>
            <a:off x="1300436" y="6080159"/>
            <a:ext cx="228898" cy="0"/>
          </a:xfrm>
          <a:prstGeom prst="line">
            <a:avLst/>
          </a:prstGeom>
          <a:noFill/>
          <a:ln w="22225" cap="rnd">
            <a:solidFill>
              <a:srgbClr val="000C0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8" name="Line 118"/>
          <p:cNvSpPr>
            <a:spLocks noChangeShapeType="1"/>
          </p:cNvSpPr>
          <p:nvPr/>
        </p:nvSpPr>
        <p:spPr bwMode="auto">
          <a:xfrm>
            <a:off x="842640" y="6271751"/>
            <a:ext cx="838171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9" name="Object 1029"/>
          <p:cNvGraphicFramePr>
            <a:graphicFrameLocks noChangeAspect="1"/>
          </p:cNvGraphicFramePr>
          <p:nvPr/>
        </p:nvGraphicFramePr>
        <p:xfrm>
          <a:off x="994117" y="4291028"/>
          <a:ext cx="356812" cy="340921"/>
        </p:xfrm>
        <a:graphic>
          <a:graphicData uri="http://schemas.openxmlformats.org/presentationml/2006/ole">
            <p:oleObj spid="_x0000_s1031" name="公式" r:id="rId7" imgW="177480" imgH="203040" progId="Equation.3">
              <p:embed/>
            </p:oleObj>
          </a:graphicData>
        </a:graphic>
      </p:graphicFrame>
      <p:sp>
        <p:nvSpPr>
          <p:cNvPr id="180" name="Line 120"/>
          <p:cNvSpPr>
            <a:spLocks noChangeShapeType="1"/>
          </p:cNvSpPr>
          <p:nvPr/>
        </p:nvSpPr>
        <p:spPr bwMode="auto">
          <a:xfrm>
            <a:off x="1300436" y="5888567"/>
            <a:ext cx="0" cy="191592"/>
          </a:xfrm>
          <a:prstGeom prst="line">
            <a:avLst/>
          </a:prstGeom>
          <a:noFill/>
          <a:ln w="19050">
            <a:solidFill>
              <a:srgbClr val="000C0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1" name="Oval 115"/>
          <p:cNvSpPr>
            <a:spLocks noChangeArrowheads="1"/>
          </p:cNvSpPr>
          <p:nvPr/>
        </p:nvSpPr>
        <p:spPr bwMode="auto">
          <a:xfrm>
            <a:off x="428596" y="5929330"/>
            <a:ext cx="457796" cy="383184"/>
          </a:xfrm>
          <a:prstGeom prst="ellipse">
            <a:avLst/>
          </a:prstGeom>
          <a:noFill/>
          <a:ln w="22225" cap="rnd">
            <a:solidFill>
              <a:srgbClr val="000C0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Line 116"/>
          <p:cNvSpPr>
            <a:spLocks noChangeShapeType="1"/>
          </p:cNvSpPr>
          <p:nvPr/>
        </p:nvSpPr>
        <p:spPr bwMode="auto">
          <a:xfrm>
            <a:off x="642910" y="6143644"/>
            <a:ext cx="228898" cy="0"/>
          </a:xfrm>
          <a:prstGeom prst="line">
            <a:avLst/>
          </a:prstGeom>
          <a:noFill/>
          <a:ln w="22225" cap="rnd">
            <a:solidFill>
              <a:srgbClr val="000C0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3" name="Line 120"/>
          <p:cNvSpPr>
            <a:spLocks noChangeShapeType="1"/>
          </p:cNvSpPr>
          <p:nvPr/>
        </p:nvSpPr>
        <p:spPr bwMode="auto">
          <a:xfrm>
            <a:off x="642910" y="5952052"/>
            <a:ext cx="0" cy="191592"/>
          </a:xfrm>
          <a:prstGeom prst="line">
            <a:avLst/>
          </a:prstGeom>
          <a:noFill/>
          <a:ln w="19050">
            <a:solidFill>
              <a:srgbClr val="000C0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" name="Oval 161"/>
          <p:cNvSpPr>
            <a:spLocks noChangeArrowheads="1"/>
          </p:cNvSpPr>
          <p:nvPr/>
        </p:nvSpPr>
        <p:spPr bwMode="auto">
          <a:xfrm>
            <a:off x="500034" y="4786322"/>
            <a:ext cx="431800" cy="431800"/>
          </a:xfrm>
          <a:prstGeom prst="ellipse">
            <a:avLst/>
          </a:prstGeom>
          <a:noFill/>
          <a:ln w="22225" cap="rnd">
            <a:solidFill>
              <a:srgbClr val="000C0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" name="Line 163"/>
          <p:cNvSpPr>
            <a:spLocks noChangeShapeType="1"/>
          </p:cNvSpPr>
          <p:nvPr/>
        </p:nvSpPr>
        <p:spPr bwMode="auto">
          <a:xfrm>
            <a:off x="715934" y="5002222"/>
            <a:ext cx="215900" cy="144463"/>
          </a:xfrm>
          <a:prstGeom prst="line">
            <a:avLst/>
          </a:prstGeom>
          <a:noFill/>
          <a:ln w="22225" cap="rnd">
            <a:solidFill>
              <a:srgbClr val="000C0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6" name="Line 165"/>
          <p:cNvSpPr>
            <a:spLocks noChangeShapeType="1"/>
          </p:cNvSpPr>
          <p:nvPr/>
        </p:nvSpPr>
        <p:spPr bwMode="auto">
          <a:xfrm>
            <a:off x="715934" y="4786322"/>
            <a:ext cx="0" cy="215900"/>
          </a:xfrm>
          <a:prstGeom prst="line">
            <a:avLst/>
          </a:prstGeom>
          <a:noFill/>
          <a:ln w="19050">
            <a:solidFill>
              <a:srgbClr val="000C0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" name="任意多边形 111"/>
          <p:cNvSpPr/>
          <p:nvPr/>
        </p:nvSpPr>
        <p:spPr>
          <a:xfrm>
            <a:off x="6372225" y="5510213"/>
            <a:ext cx="400050" cy="509587"/>
          </a:xfrm>
          <a:custGeom>
            <a:avLst/>
            <a:gdLst>
              <a:gd name="connsiteX0" fmla="*/ 0 w 400050"/>
              <a:gd name="connsiteY0" fmla="*/ 481012 h 509587"/>
              <a:gd name="connsiteX1" fmla="*/ 304800 w 400050"/>
              <a:gd name="connsiteY1" fmla="*/ 4762 h 509587"/>
              <a:gd name="connsiteX2" fmla="*/ 400050 w 400050"/>
              <a:gd name="connsiteY2" fmla="*/ 509587 h 50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509587">
                <a:moveTo>
                  <a:pt x="0" y="481012"/>
                </a:moveTo>
                <a:cubicBezTo>
                  <a:pt x="119062" y="240506"/>
                  <a:pt x="238125" y="0"/>
                  <a:pt x="304800" y="4762"/>
                </a:cubicBezTo>
                <a:cubicBezTo>
                  <a:pt x="371475" y="9525"/>
                  <a:pt x="385762" y="259556"/>
                  <a:pt x="400050" y="509587"/>
                </a:cubicBezTo>
              </a:path>
            </a:pathLst>
          </a:cu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/>
          <p:cNvCxnSpPr>
            <a:stCxn id="112" idx="1"/>
            <a:endCxn id="68" idx="3"/>
          </p:cNvCxnSpPr>
          <p:nvPr/>
        </p:nvCxnSpPr>
        <p:spPr>
          <a:xfrm flipH="1" flipV="1">
            <a:off x="5857884" y="5002896"/>
            <a:ext cx="819141" cy="51207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5741 " pathEditMode="relative" ptsTypes="AA">
                                      <p:cBhvr>
                                        <p:cTn id="56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5741 " pathEditMode="relative" ptsTypes="AA">
                                      <p:cBhvr>
                                        <p:cTn id="58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5741 " pathEditMode="relative" ptsTypes="AA">
                                      <p:cBhvr>
                                        <p:cTn id="60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51" grpId="0" animBg="1"/>
      <p:bldP spid="62" grpId="0" animBg="1"/>
      <p:bldP spid="68" grpId="0"/>
      <p:bldP spid="175" grpId="0" animBg="1"/>
      <p:bldP spid="176" grpId="0" animBg="1"/>
      <p:bldP spid="178" grpId="0" animBg="1"/>
      <p:bldP spid="180" grpId="0" animBg="1"/>
      <p:bldP spid="181" grpId="0" animBg="1"/>
      <p:bldP spid="181" grpId="1" animBg="1"/>
      <p:bldP spid="181" grpId="2" animBg="1"/>
      <p:bldP spid="182" grpId="0" animBg="1"/>
      <p:bldP spid="182" grpId="1" animBg="1"/>
      <p:bldP spid="182" grpId="2" animBg="1"/>
      <p:bldP spid="183" grpId="0" animBg="1"/>
      <p:bldP spid="183" grpId="1" animBg="1"/>
      <p:bldP spid="183" grpId="2" animBg="1"/>
      <p:bldP spid="184" grpId="0" animBg="1"/>
      <p:bldP spid="185" grpId="0" animBg="1"/>
      <p:bldP spid="186" grpId="0" animBg="1"/>
      <p:bldP spid="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A new  picture </a:t>
            </a:r>
            <a:endParaRPr lang="zh-CN" altLang="en-US" sz="3200" dirty="0"/>
          </a:p>
        </p:txBody>
      </p:sp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>
          <a:xfrm>
            <a:off x="2357422" y="4500570"/>
            <a:ext cx="5357850" cy="2428892"/>
          </a:xfrm>
        </p:spPr>
        <p:txBody>
          <a:bodyPr/>
          <a:lstStyle/>
          <a:p>
            <a:r>
              <a:rPr lang="en-US" altLang="zh-CN" sz="2000" dirty="0" smtClean="0"/>
              <a:t>Assignment               State Transfer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Recursion                  State Transfer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Monad                       Assignment   </a:t>
            </a:r>
          </a:p>
          <a:p>
            <a:pPr>
              <a:buNone/>
            </a:pPr>
            <a:r>
              <a:rPr lang="en-US" altLang="zh-CN" sz="2000" dirty="0" smtClean="0"/>
              <a:t>                    </a:t>
            </a:r>
          </a:p>
          <a:p>
            <a:pPr>
              <a:buNone/>
            </a:pPr>
            <a:r>
              <a:rPr lang="en-US" altLang="zh-CN" sz="2000" dirty="0" smtClean="0"/>
              <a:t> 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28662" y="1643050"/>
            <a:ext cx="3355107" cy="418504"/>
            <a:chOff x="1239" y="1697"/>
            <a:chExt cx="3355107" cy="418504"/>
          </a:xfrm>
        </p:grpSpPr>
        <p:sp>
          <p:nvSpPr>
            <p:cNvPr id="14" name="圆角矩形 13"/>
            <p:cNvSpPr/>
            <p:nvPr/>
          </p:nvSpPr>
          <p:spPr>
            <a:xfrm>
              <a:off x="1239" y="1697"/>
              <a:ext cx="3355107" cy="41850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圆角矩形 4"/>
            <p:cNvSpPr/>
            <p:nvPr/>
          </p:nvSpPr>
          <p:spPr>
            <a:xfrm>
              <a:off x="13497" y="13955"/>
              <a:ext cx="3330591" cy="3939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kern="1200" dirty="0" smtClean="0"/>
                <a:t>Imperative</a:t>
              </a:r>
              <a:endParaRPr lang="zh-CN" altLang="en-US" sz="1700" kern="12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28662" y="2143116"/>
            <a:ext cx="1571636" cy="928694"/>
            <a:chOff x="1149" y="586"/>
            <a:chExt cx="3355287" cy="888335"/>
          </a:xfrm>
        </p:grpSpPr>
        <p:sp>
          <p:nvSpPr>
            <p:cNvPr id="17" name="圆角矩形 16"/>
            <p:cNvSpPr/>
            <p:nvPr/>
          </p:nvSpPr>
          <p:spPr>
            <a:xfrm>
              <a:off x="1149" y="586"/>
              <a:ext cx="3355287" cy="888335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圆角矩形 4"/>
            <p:cNvSpPr/>
            <p:nvPr/>
          </p:nvSpPr>
          <p:spPr>
            <a:xfrm>
              <a:off x="27167" y="26604"/>
              <a:ext cx="3303252" cy="836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dirty="0" smtClean="0"/>
                <a:t>Turing Machine</a:t>
              </a:r>
              <a:endParaRPr lang="zh-CN" altLang="en-US" sz="17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28662" y="3143248"/>
            <a:ext cx="1571636" cy="928800"/>
            <a:chOff x="1639" y="586"/>
            <a:chExt cx="3354307" cy="888335"/>
          </a:xfrm>
        </p:grpSpPr>
        <p:sp>
          <p:nvSpPr>
            <p:cNvPr id="20" name="圆角矩形 19"/>
            <p:cNvSpPr/>
            <p:nvPr/>
          </p:nvSpPr>
          <p:spPr>
            <a:xfrm>
              <a:off x="1639" y="586"/>
              <a:ext cx="3354307" cy="888335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27657" y="26604"/>
              <a:ext cx="3302271" cy="836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dirty="0" smtClean="0"/>
                <a:t>State</a:t>
              </a:r>
              <a:r>
                <a:rPr lang="en-US" altLang="zh-CN" sz="3600" kern="1200" dirty="0" smtClean="0"/>
                <a:t> </a:t>
              </a:r>
              <a:r>
                <a:rPr lang="en-US" altLang="zh-CN" sz="1700" dirty="0" err="1" smtClean="0"/>
                <a:t>Transfering</a:t>
              </a:r>
              <a:endParaRPr lang="zh-CN" altLang="en-US" sz="17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71736" y="2143116"/>
            <a:ext cx="1714512" cy="928800"/>
            <a:chOff x="290" y="299"/>
            <a:chExt cx="3407208" cy="1714093"/>
          </a:xfrm>
        </p:grpSpPr>
        <p:sp>
          <p:nvSpPr>
            <p:cNvPr id="23" name="圆角矩形 22"/>
            <p:cNvSpPr/>
            <p:nvPr/>
          </p:nvSpPr>
          <p:spPr>
            <a:xfrm>
              <a:off x="290" y="299"/>
              <a:ext cx="3357004" cy="1714093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1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圆角矩形 4"/>
            <p:cNvSpPr/>
            <p:nvPr/>
          </p:nvSpPr>
          <p:spPr>
            <a:xfrm>
              <a:off x="50494" y="50503"/>
              <a:ext cx="3357004" cy="15918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dirty="0" smtClean="0"/>
                <a:t>IO</a:t>
              </a:r>
              <a:endParaRPr lang="zh-CN" altLang="en-US" sz="1700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571736" y="3143248"/>
            <a:ext cx="1714512" cy="928800"/>
            <a:chOff x="0" y="0"/>
            <a:chExt cx="3357586" cy="2786082"/>
          </a:xfrm>
        </p:grpSpPr>
        <p:sp>
          <p:nvSpPr>
            <p:cNvPr id="26" name="圆角矩形 25"/>
            <p:cNvSpPr/>
            <p:nvPr/>
          </p:nvSpPr>
          <p:spPr>
            <a:xfrm>
              <a:off x="0" y="0"/>
              <a:ext cx="3357586" cy="2786082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圆角矩形 4"/>
            <p:cNvSpPr/>
            <p:nvPr/>
          </p:nvSpPr>
          <p:spPr>
            <a:xfrm>
              <a:off x="81602" y="81602"/>
              <a:ext cx="3194382" cy="26228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dirty="0" smtClean="0"/>
                <a:t>Assignment</a:t>
              </a:r>
              <a:endParaRPr lang="zh-CN" altLang="en-US" sz="1700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929190" y="1642944"/>
            <a:ext cx="3355107" cy="418504"/>
            <a:chOff x="1239" y="1697"/>
            <a:chExt cx="3355107" cy="418504"/>
          </a:xfrm>
          <a:solidFill>
            <a:schemeClr val="accent3">
              <a:lumMod val="50000"/>
            </a:schemeClr>
          </a:solidFill>
        </p:grpSpPr>
        <p:sp>
          <p:nvSpPr>
            <p:cNvPr id="52" name="圆角矩形 51"/>
            <p:cNvSpPr/>
            <p:nvPr/>
          </p:nvSpPr>
          <p:spPr>
            <a:xfrm>
              <a:off x="1239" y="1697"/>
              <a:ext cx="3355107" cy="41850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圆角矩形 4"/>
            <p:cNvSpPr/>
            <p:nvPr/>
          </p:nvSpPr>
          <p:spPr>
            <a:xfrm>
              <a:off x="13497" y="13955"/>
              <a:ext cx="3330591" cy="39398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dirty="0" smtClean="0"/>
                <a:t>Functional</a:t>
              </a:r>
              <a:endParaRPr lang="zh-CN" altLang="en-US" sz="1700" kern="1200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929190" y="2143010"/>
            <a:ext cx="1214446" cy="928694"/>
            <a:chOff x="1149" y="586"/>
            <a:chExt cx="3355287" cy="888335"/>
          </a:xfrm>
          <a:solidFill>
            <a:schemeClr val="accent3">
              <a:lumMod val="50000"/>
            </a:schemeClr>
          </a:solidFill>
        </p:grpSpPr>
        <p:sp>
          <p:nvSpPr>
            <p:cNvPr id="55" name="圆角矩形 54"/>
            <p:cNvSpPr/>
            <p:nvPr/>
          </p:nvSpPr>
          <p:spPr>
            <a:xfrm>
              <a:off x="1149" y="586"/>
              <a:ext cx="3355287" cy="88833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圆角矩形 4"/>
            <p:cNvSpPr/>
            <p:nvPr/>
          </p:nvSpPr>
          <p:spPr>
            <a:xfrm>
              <a:off x="27167" y="26604"/>
              <a:ext cx="3303252" cy="83629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dirty="0" smtClean="0"/>
                <a:t>Lambda</a:t>
              </a:r>
            </a:p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dirty="0" smtClean="0"/>
                <a:t>Calculus </a:t>
              </a:r>
              <a:endParaRPr lang="zh-CN" altLang="en-US" sz="1700" dirty="0"/>
            </a:p>
          </p:txBody>
        </p:sp>
      </p:grpSp>
      <p:sp>
        <p:nvSpPr>
          <p:cNvPr id="59" name="圆角矩形 4"/>
          <p:cNvSpPr/>
          <p:nvPr/>
        </p:nvSpPr>
        <p:spPr>
          <a:xfrm>
            <a:off x="4938537" y="3169571"/>
            <a:ext cx="1203853" cy="90237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700" dirty="0"/>
          </a:p>
        </p:txBody>
      </p:sp>
      <p:grpSp>
        <p:nvGrpSpPr>
          <p:cNvPr id="60" name="组合 59"/>
          <p:cNvGrpSpPr/>
          <p:nvPr/>
        </p:nvGrpSpPr>
        <p:grpSpPr>
          <a:xfrm>
            <a:off x="6215074" y="2143010"/>
            <a:ext cx="2143140" cy="928800"/>
            <a:chOff x="290" y="299"/>
            <a:chExt cx="3407208" cy="1714093"/>
          </a:xfrm>
        </p:grpSpPr>
        <p:sp>
          <p:nvSpPr>
            <p:cNvPr id="61" name="圆角矩形 60"/>
            <p:cNvSpPr/>
            <p:nvPr/>
          </p:nvSpPr>
          <p:spPr>
            <a:xfrm>
              <a:off x="290" y="299"/>
              <a:ext cx="3357004" cy="1714093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1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圆角矩形 4"/>
            <p:cNvSpPr/>
            <p:nvPr/>
          </p:nvSpPr>
          <p:spPr>
            <a:xfrm>
              <a:off x="50494" y="50503"/>
              <a:ext cx="3357004" cy="15918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dirty="0" smtClean="0"/>
                <a:t>IO</a:t>
              </a:r>
              <a:endParaRPr lang="zh-CN" altLang="en-US" sz="1700" dirty="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072330" y="3143142"/>
            <a:ext cx="1285884" cy="928694"/>
            <a:chOff x="0" y="0"/>
            <a:chExt cx="3357586" cy="2786082"/>
          </a:xfrm>
        </p:grpSpPr>
        <p:sp>
          <p:nvSpPr>
            <p:cNvPr id="64" name="圆角矩形 63"/>
            <p:cNvSpPr/>
            <p:nvPr/>
          </p:nvSpPr>
          <p:spPr>
            <a:xfrm>
              <a:off x="0" y="0"/>
              <a:ext cx="3357586" cy="2786082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圆角矩形 4"/>
            <p:cNvSpPr/>
            <p:nvPr/>
          </p:nvSpPr>
          <p:spPr>
            <a:xfrm>
              <a:off x="81603" y="81603"/>
              <a:ext cx="3194383" cy="2622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/>
                <a:t>Assignment</a:t>
              </a:r>
              <a:endParaRPr lang="zh-CN" altLang="en-US" sz="1600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929190" y="3143142"/>
            <a:ext cx="1214446" cy="928694"/>
            <a:chOff x="1149" y="586"/>
            <a:chExt cx="3355287" cy="888335"/>
          </a:xfrm>
          <a:solidFill>
            <a:schemeClr val="accent3">
              <a:lumMod val="50000"/>
            </a:schemeClr>
          </a:solidFill>
        </p:grpSpPr>
        <p:sp>
          <p:nvSpPr>
            <p:cNvPr id="68" name="圆角矩形 67"/>
            <p:cNvSpPr/>
            <p:nvPr/>
          </p:nvSpPr>
          <p:spPr>
            <a:xfrm>
              <a:off x="1149" y="586"/>
              <a:ext cx="3355287" cy="88833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圆角矩形 4"/>
            <p:cNvSpPr/>
            <p:nvPr/>
          </p:nvSpPr>
          <p:spPr>
            <a:xfrm>
              <a:off x="27167" y="26604"/>
              <a:ext cx="3303252" cy="83629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/>
                <a:t>Recursion</a:t>
              </a:r>
              <a:endParaRPr lang="zh-CN" altLang="en-US" sz="1700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215074" y="3143142"/>
            <a:ext cx="785818" cy="928694"/>
            <a:chOff x="1149" y="586"/>
            <a:chExt cx="3355287" cy="888335"/>
          </a:xfrm>
          <a:solidFill>
            <a:schemeClr val="accent3">
              <a:lumMod val="50000"/>
            </a:schemeClr>
          </a:solidFill>
        </p:grpSpPr>
        <p:sp>
          <p:nvSpPr>
            <p:cNvPr id="71" name="圆角矩形 70"/>
            <p:cNvSpPr/>
            <p:nvPr/>
          </p:nvSpPr>
          <p:spPr>
            <a:xfrm>
              <a:off x="1149" y="586"/>
              <a:ext cx="3355287" cy="88833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圆角矩形 4"/>
            <p:cNvSpPr/>
            <p:nvPr/>
          </p:nvSpPr>
          <p:spPr>
            <a:xfrm>
              <a:off x="27166" y="26604"/>
              <a:ext cx="3071171" cy="83629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/>
                <a:t>Monad</a:t>
              </a:r>
              <a:endParaRPr lang="zh-CN" altLang="en-US" sz="1700" dirty="0"/>
            </a:p>
          </p:txBody>
        </p:sp>
      </p:grpSp>
      <p:sp>
        <p:nvSpPr>
          <p:cNvPr id="79" name="不等于号 78"/>
          <p:cNvSpPr/>
          <p:nvPr/>
        </p:nvSpPr>
        <p:spPr>
          <a:xfrm>
            <a:off x="4357686" y="4572008"/>
            <a:ext cx="500066" cy="285752"/>
          </a:xfrm>
          <a:prstGeom prst="mathNot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等于号 79"/>
          <p:cNvSpPr/>
          <p:nvPr/>
        </p:nvSpPr>
        <p:spPr>
          <a:xfrm>
            <a:off x="4357686" y="5214950"/>
            <a:ext cx="500066" cy="28575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3500430" y="5572140"/>
            <a:ext cx="3071834" cy="869398"/>
            <a:chOff x="5143504" y="5072074"/>
            <a:chExt cx="3071834" cy="869398"/>
          </a:xfrm>
        </p:grpSpPr>
        <p:sp>
          <p:nvSpPr>
            <p:cNvPr id="88" name="TextBox 87"/>
            <p:cNvSpPr txBox="1"/>
            <p:nvPr/>
          </p:nvSpPr>
          <p:spPr>
            <a:xfrm rot="10800000">
              <a:off x="6000760" y="5072074"/>
              <a:ext cx="5000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r>
                <a:rPr lang="en-US" altLang="zh-CN" sz="4400" b="1" dirty="0" smtClean="0">
                  <a:ln w="50800"/>
                </a:rPr>
                <a:t>&lt;</a:t>
              </a:r>
              <a:endParaRPr lang="zh-CN" altLang="en-US" sz="4400" b="1" dirty="0">
                <a:ln w="5080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43504" y="5572140"/>
              <a:ext cx="3071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Parallel  programming</a:t>
              </a:r>
              <a:endParaRPr lang="zh-CN" altLang="en-US" dirty="0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500430" y="5488560"/>
            <a:ext cx="3071834" cy="1012274"/>
            <a:chOff x="1571604" y="4929198"/>
            <a:chExt cx="3071834" cy="1012274"/>
          </a:xfrm>
        </p:grpSpPr>
        <p:sp>
          <p:nvSpPr>
            <p:cNvPr id="86" name="TextBox 85"/>
            <p:cNvSpPr txBox="1"/>
            <p:nvPr/>
          </p:nvSpPr>
          <p:spPr>
            <a:xfrm>
              <a:off x="2285984" y="4929198"/>
              <a:ext cx="6429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r>
                <a:rPr lang="en-US" altLang="zh-CN" sz="4400" b="1" dirty="0" smtClean="0">
                  <a:ln w="50800"/>
                </a:rPr>
                <a:t>&lt;  </a:t>
              </a:r>
              <a:endParaRPr lang="zh-CN" altLang="en-US" sz="4400" b="1" dirty="0">
                <a:ln w="5080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571604" y="5572140"/>
              <a:ext cx="3071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Serial programming 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uiExpand="1" build="p"/>
      <p:bldP spid="79" grpId="0" animBg="1"/>
      <p:bldP spid="8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The Original Sin of </a:t>
            </a:r>
            <a:br>
              <a:rPr lang="en-US" altLang="zh-CN" sz="3200" dirty="0" smtClean="0"/>
            </a:br>
            <a:r>
              <a:rPr lang="en-US" altLang="zh-CN" sz="3200" i="1" dirty="0" smtClean="0"/>
              <a:t>V</a:t>
            </a:r>
            <a:r>
              <a:rPr lang="en-US" sz="3200" i="1" dirty="0" smtClean="0"/>
              <a:t>on-Neumann style parallelism 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8596" y="1357298"/>
            <a:ext cx="7901014" cy="4526280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Invariant  Signal passing is the only way to eliminate paradox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/>
              <a:t>Theory of relative : speed of light is constant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/>
              <a:t>Vo</a:t>
            </a:r>
            <a:r>
              <a:rPr lang="en-US" dirty="0" smtClean="0"/>
              <a:t>n-Neumann architecture: Atomic exchange instruction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Atomic exchange instructions causes lock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Lock is the road to chaos (dead lock, race condition…..)</a:t>
            </a:r>
          </a:p>
          <a:p>
            <a:pPr lvl="3">
              <a:buFont typeface="Arial" pitchFamily="34" charset="0"/>
              <a:buChar char="•"/>
            </a:pPr>
            <a:endParaRPr lang="en-US" altLang="zh-CN" dirty="0" smtClean="0"/>
          </a:p>
          <a:p>
            <a:pPr lvl="2"/>
            <a:endParaRPr lang="en-US" altLang="zh-CN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altLang="zh-CN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altLang="zh-CN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altLang="zh-CN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altLang="zh-CN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28596" y="4857760"/>
            <a:ext cx="35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 speed is constant:</a:t>
            </a:r>
          </a:p>
          <a:p>
            <a:r>
              <a:rPr lang="en-US" altLang="zh-CN" dirty="0" smtClean="0"/>
              <a:t>Tb=Ta+(Ta’-Ta)/2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571472" y="3486152"/>
            <a:ext cx="2485985" cy="1312312"/>
            <a:chOff x="571472" y="3486152"/>
            <a:chExt cx="2485985" cy="1312312"/>
          </a:xfrm>
        </p:grpSpPr>
        <p:pic>
          <p:nvPicPr>
            <p:cNvPr id="6" name="Picture 7" descr="white-clock-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1004" y="3867152"/>
              <a:ext cx="557159" cy="561980"/>
            </a:xfrm>
            <a:prstGeom prst="rect">
              <a:avLst/>
            </a:prstGeom>
            <a:noFill/>
          </p:spPr>
        </p:pic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962004" y="3486152"/>
              <a:ext cx="457200" cy="381000"/>
            </a:xfrm>
            <a:prstGeom prst="irregularSeal1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2428860" y="4357694"/>
              <a:ext cx="457200" cy="381000"/>
            </a:xfrm>
            <a:prstGeom prst="irregularSeal1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4" name="Picture 7" descr="white-clock-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00298" y="3857628"/>
              <a:ext cx="557159" cy="561980"/>
            </a:xfrm>
            <a:prstGeom prst="rect">
              <a:avLst/>
            </a:prstGeom>
            <a:noFill/>
          </p:spPr>
        </p:pic>
        <p:cxnSp>
          <p:nvCxnSpPr>
            <p:cNvPr id="16" name="直接箭头连接符 15"/>
            <p:cNvCxnSpPr>
              <a:stCxn id="7" idx="3"/>
            </p:cNvCxnSpPr>
            <p:nvPr/>
          </p:nvCxnSpPr>
          <p:spPr>
            <a:xfrm flipV="1">
              <a:off x="1419204" y="3714752"/>
              <a:ext cx="1081094" cy="58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0800000">
              <a:off x="1071538" y="4500570"/>
              <a:ext cx="142876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71472" y="3500438"/>
              <a:ext cx="432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Ta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00298" y="350043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Tb</a:t>
              </a:r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2910" y="4429132"/>
              <a:ext cx="500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Ta’</a:t>
              </a:r>
              <a:endParaRPr lang="zh-CN" alt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4282" y="4786322"/>
            <a:ext cx="4286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 light speed is variant, we must measure speed first.</a:t>
            </a:r>
          </a:p>
          <a:p>
            <a:r>
              <a:rPr lang="en-US" altLang="zh-CN" dirty="0" smtClean="0"/>
              <a:t>If we want to measure speed, we must know h</a:t>
            </a:r>
            <a:r>
              <a:rPr lang="en-US" i="1" dirty="0" smtClean="0"/>
              <a:t>ow much time</a:t>
            </a:r>
            <a:r>
              <a:rPr lang="en-US" dirty="0" smtClean="0"/>
              <a:t> light </a:t>
            </a:r>
            <a:r>
              <a:rPr lang="en-US" i="1" dirty="0" smtClean="0"/>
              <a:t>takes to travel</a:t>
            </a:r>
            <a:r>
              <a:rPr lang="en-US" dirty="0" smtClean="0"/>
              <a:t> .</a:t>
            </a:r>
          </a:p>
          <a:p>
            <a:r>
              <a:rPr lang="en-US" dirty="0" smtClean="0"/>
              <a:t>……………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4357686" y="4009257"/>
            <a:ext cx="3211896" cy="1205693"/>
            <a:chOff x="1285852" y="5072074"/>
            <a:chExt cx="3211896" cy="1205693"/>
          </a:xfrm>
        </p:grpSpPr>
        <p:sp>
          <p:nvSpPr>
            <p:cNvPr id="29" name="TextBox 28"/>
            <p:cNvSpPr txBox="1"/>
            <p:nvPr/>
          </p:nvSpPr>
          <p:spPr>
            <a:xfrm>
              <a:off x="4000496" y="6000768"/>
              <a:ext cx="4972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time</a:t>
              </a:r>
              <a:endParaRPr lang="zh-CN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85852" y="5072074"/>
              <a:ext cx="1071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Register A</a:t>
              </a:r>
              <a:endParaRPr lang="zh-CN" altLang="en-US" sz="1200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857752" y="3500438"/>
            <a:ext cx="3256780" cy="1205693"/>
            <a:chOff x="1285852" y="5072074"/>
            <a:chExt cx="3256780" cy="1205693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2285984" y="6143644"/>
              <a:ext cx="178595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16200000" flipV="1">
              <a:off x="1785918" y="5643578"/>
              <a:ext cx="1009656" cy="95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000496" y="6000768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time’</a:t>
              </a:r>
              <a:endParaRPr lang="zh-CN" alt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85852" y="5072074"/>
              <a:ext cx="1071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Register B</a:t>
              </a:r>
              <a:endParaRPr lang="zh-CN" altLang="en-US" sz="1200" dirty="0"/>
            </a:p>
          </p:txBody>
        </p:sp>
      </p:grpSp>
      <p:cxnSp>
        <p:nvCxnSpPr>
          <p:cNvPr id="36" name="直接箭头连接符 35"/>
          <p:cNvCxnSpPr/>
          <p:nvPr/>
        </p:nvCxnSpPr>
        <p:spPr>
          <a:xfrm rot="5400000">
            <a:off x="5643570" y="4071943"/>
            <a:ext cx="714381" cy="714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86248" y="5443381"/>
            <a:ext cx="4357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 we want to synchronize data, we must synchronize instructions’ sequence.</a:t>
            </a:r>
          </a:p>
          <a:p>
            <a:r>
              <a:rPr lang="en-US" altLang="zh-CN" dirty="0" smtClean="0"/>
              <a:t>If we want to synchronize instruction's sequence ,we must synchronize data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6000759" y="4214819"/>
            <a:ext cx="714381" cy="7143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5400000">
            <a:off x="6643701" y="4214821"/>
            <a:ext cx="714381" cy="7143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29322" y="3714752"/>
            <a:ext cx="105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mov</a:t>
            </a:r>
            <a:r>
              <a:rPr lang="en-US" altLang="zh-CN" dirty="0" smtClean="0"/>
              <a:t> A,B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429256" y="5072074"/>
            <a:ext cx="105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B,A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358082" y="4000504"/>
            <a:ext cx="112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xchg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B,A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72000" y="5429264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Assignment is a sort of one way data flow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0" y="5429264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Synchronization must be a bidirectional data flow  </a:t>
            </a:r>
          </a:p>
        </p:txBody>
      </p:sp>
      <p:sp>
        <p:nvSpPr>
          <p:cNvPr id="39" name="矩形 38"/>
          <p:cNvSpPr/>
          <p:nvPr/>
        </p:nvSpPr>
        <p:spPr>
          <a:xfrm>
            <a:off x="2606109" y="3244334"/>
            <a:ext cx="3931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Dataflow programming in </a:t>
            </a:r>
            <a:r>
              <a:rPr lang="en-US" altLang="zh-CN" dirty="0" err="1" smtClean="0"/>
              <a:t>DataRush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21" grpId="0"/>
      <p:bldP spid="21" grpId="1"/>
      <p:bldP spid="25" grpId="0"/>
      <p:bldP spid="42" grpId="0"/>
      <p:bldP spid="47" grpId="0"/>
      <p:bldP spid="48" grpId="0"/>
      <p:bldP spid="49" grpId="0"/>
      <p:bldP spid="37" grpId="0"/>
      <p:bldP spid="37" grpId="1"/>
      <p:bldP spid="38" grpId="0"/>
      <p:bldP spid="3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Why is state equivalent to recursion? 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8596" y="1645920"/>
            <a:ext cx="8258204" cy="1783080"/>
          </a:xfrm>
        </p:spPr>
        <p:txBody>
          <a:bodyPr/>
          <a:lstStyle/>
          <a:p>
            <a:r>
              <a:rPr lang="en-US" altLang="zh-CN" dirty="0" smtClean="0"/>
              <a:t>Mathematical Prove?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dirty="0" smtClean="0"/>
              <a:t>    Elegant , </a:t>
            </a:r>
            <a:r>
              <a:rPr lang="en-US" dirty="0" smtClean="0"/>
              <a:t>Simple</a:t>
            </a:r>
          </a:p>
          <a:p>
            <a:r>
              <a:rPr lang="en-US" dirty="0" smtClean="0"/>
              <a:t>Physical explanation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     Rough ,  Plain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7620" y="2143116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But </a:t>
            </a:r>
            <a:r>
              <a:rPr lang="en-US" altLang="zh-CN" sz="2000" dirty="0" smtClean="0"/>
              <a:t>only</a:t>
            </a:r>
            <a:r>
              <a:rPr lang="en-US" altLang="zh-CN" dirty="0" smtClean="0"/>
              <a:t> for Alien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57620" y="292893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Suitable for Human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4348" y="3429000"/>
            <a:ext cx="542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dirty="0" smtClean="0"/>
              <a:t>Composite circuit is stateless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500430" y="4498982"/>
            <a:ext cx="1214446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3500430" y="4000504"/>
            <a:ext cx="3500462" cy="612648"/>
            <a:chOff x="3500430" y="4000504"/>
            <a:chExt cx="3500462" cy="612648"/>
          </a:xfrm>
        </p:grpSpPr>
        <p:sp>
          <p:nvSpPr>
            <p:cNvPr id="9" name="流程图: 库存数据 8"/>
            <p:cNvSpPr/>
            <p:nvPr/>
          </p:nvSpPr>
          <p:spPr>
            <a:xfrm rot="10800000">
              <a:off x="4643438" y="4000504"/>
              <a:ext cx="914400" cy="612648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5572132" y="4214818"/>
              <a:ext cx="214314" cy="214314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500430" y="4071942"/>
              <a:ext cx="121444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786446" y="4286256"/>
              <a:ext cx="121444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3500430" y="5072074"/>
            <a:ext cx="3500462" cy="612648"/>
            <a:chOff x="3500430" y="5072074"/>
            <a:chExt cx="3500462" cy="612648"/>
          </a:xfrm>
        </p:grpSpPr>
        <p:sp>
          <p:nvSpPr>
            <p:cNvPr id="15" name="流程图: 库存数据 14"/>
            <p:cNvSpPr/>
            <p:nvPr/>
          </p:nvSpPr>
          <p:spPr>
            <a:xfrm rot="10800000">
              <a:off x="4643438" y="5072074"/>
              <a:ext cx="914400" cy="612648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联系 15"/>
            <p:cNvSpPr/>
            <p:nvPr/>
          </p:nvSpPr>
          <p:spPr>
            <a:xfrm>
              <a:off x="5572132" y="5286388"/>
              <a:ext cx="214314" cy="214314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3500430" y="5570552"/>
              <a:ext cx="121444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786446" y="5357826"/>
              <a:ext cx="121444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4795838" y="4306828"/>
            <a:ext cx="1919302" cy="1050998"/>
            <a:chOff x="4795838" y="4306828"/>
            <a:chExt cx="1919302" cy="1050998"/>
          </a:xfrm>
        </p:grpSpPr>
        <p:cxnSp>
          <p:nvCxnSpPr>
            <p:cNvPr id="65" name="肘形连接符 64"/>
            <p:cNvCxnSpPr>
              <a:stCxn id="9" idx="3"/>
            </p:cNvCxnSpPr>
            <p:nvPr/>
          </p:nvCxnSpPr>
          <p:spPr>
            <a:xfrm rot="10800000" flipH="1" flipV="1">
              <a:off x="4795838" y="4306828"/>
              <a:ext cx="1419236" cy="408056"/>
            </a:xfrm>
            <a:prstGeom prst="bentConnector3">
              <a:avLst>
                <a:gd name="adj1" fmla="val -2684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rot="16200000" flipH="1">
              <a:off x="6143636" y="4786322"/>
              <a:ext cx="642942" cy="5000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4786314" y="4265684"/>
            <a:ext cx="1928826" cy="1092142"/>
            <a:chOff x="4786314" y="4286256"/>
            <a:chExt cx="1928826" cy="1092142"/>
          </a:xfrm>
        </p:grpSpPr>
        <p:cxnSp>
          <p:nvCxnSpPr>
            <p:cNvPr id="73" name="肘形连接符 72"/>
            <p:cNvCxnSpPr>
              <a:stCxn id="15" idx="3"/>
            </p:cNvCxnSpPr>
            <p:nvPr/>
          </p:nvCxnSpPr>
          <p:spPr>
            <a:xfrm rot="10800000" flipH="1">
              <a:off x="4786314" y="4857760"/>
              <a:ext cx="1347798" cy="520638"/>
            </a:xfrm>
            <a:prstGeom prst="bentConnector3">
              <a:avLst>
                <a:gd name="adj1" fmla="val -28268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V="1">
              <a:off x="6134112" y="4286256"/>
              <a:ext cx="581028" cy="5715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3071802" y="3929066"/>
            <a:ext cx="461665" cy="9286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0      1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072330" y="4143380"/>
            <a:ext cx="461665" cy="3571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071802" y="3929066"/>
            <a:ext cx="461665" cy="9286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1      1</a:t>
            </a:r>
            <a:endParaRPr lang="zh-CN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72330" y="4143380"/>
            <a:ext cx="461665" cy="3571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428596" y="3429000"/>
            <a:ext cx="542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dirty="0" smtClean="0"/>
              <a:t>the simplest memory circuit : flip-flop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071802" y="4000504"/>
            <a:ext cx="461665" cy="18573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0                    1</a:t>
            </a:r>
            <a:endParaRPr lang="zh-CN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072330" y="4214818"/>
            <a:ext cx="461665" cy="1428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1             0</a:t>
            </a:r>
            <a:endParaRPr lang="zh-CN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071802" y="4000504"/>
            <a:ext cx="461665" cy="18573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1                    1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  <p:bldP spid="7" grpId="0"/>
      <p:bldP spid="8" grpId="0"/>
      <p:bldP spid="8" grpId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3" grpId="0"/>
      <p:bldP spid="98" grpId="2"/>
      <p:bldP spid="98" grpId="3"/>
      <p:bldP spid="100" grpId="0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What's Assignment  all about ? </a:t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if it's irrelevant to state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14282" y="1617364"/>
            <a:ext cx="9144000" cy="452628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It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's soul of </a:t>
            </a:r>
            <a:r>
              <a:rPr lang="en-US" altLang="zh-CN" i="1" dirty="0" smtClean="0"/>
              <a:t>V</a:t>
            </a:r>
            <a:r>
              <a:rPr lang="en-US" i="1" dirty="0" smtClean="0"/>
              <a:t>on-Neumann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architecture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/>
              <a:t>It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's nothing but IO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/>
              <a:t>It causes the computation to advance at all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/>
              <a:t>Control statements simply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determine</a:t>
            </a:r>
          </a:p>
          <a:p>
            <a:pPr lvl="1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which </a:t>
            </a:r>
            <a:r>
              <a:rPr lang="en-US" altLang="zh-CN" sz="2000" dirty="0" smtClean="0"/>
              <a:t>of the assignment statements</a:t>
            </a:r>
          </a:p>
          <a:p>
            <a:pPr lvl="1">
              <a:buNone/>
            </a:pPr>
            <a:r>
              <a:rPr lang="en-US" altLang="zh-CN" sz="2000" dirty="0" smtClean="0"/>
              <a:t>   will be executed.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Famous Quotes</a:t>
            </a:r>
          </a:p>
          <a:p>
            <a:pPr lvl="1"/>
            <a:r>
              <a:rPr lang="en-US" sz="2000" dirty="0" smtClean="0"/>
              <a:t>“The primary statement in that world is the assignment </a:t>
            </a:r>
          </a:p>
          <a:p>
            <a:pPr lvl="1">
              <a:buNone/>
            </a:pPr>
            <a:r>
              <a:rPr lang="en-US" sz="2000" dirty="0" smtClean="0"/>
              <a:t>  statement itself. All the other statements of the language exist in order to make it possible to perform a computation that must be based on this primitive construct: the assignment statement.” </a:t>
            </a:r>
          </a:p>
          <a:p>
            <a:pPr lvl="1">
              <a:buNone/>
            </a:pPr>
            <a:r>
              <a:rPr lang="en-US" altLang="zh-CN" sz="2000" dirty="0" smtClean="0"/>
              <a:t>   </a:t>
            </a:r>
            <a:r>
              <a:rPr lang="en-US" sz="2000" dirty="0" smtClean="0"/>
              <a:t>John Backus,</a:t>
            </a:r>
            <a:r>
              <a:rPr lang="pt-BR" altLang="zh-CN" sz="2000" dirty="0" smtClean="0"/>
              <a:t> 1977 ACM Turing Award Lecture</a:t>
            </a:r>
          </a:p>
          <a:p>
            <a:pPr lvl="1">
              <a:buNone/>
            </a:pPr>
            <a:r>
              <a:rPr lang="pt-BR" altLang="zh-CN" sz="2000" dirty="0" smtClean="0"/>
              <a:t>   &lt;</a:t>
            </a:r>
            <a:r>
              <a:rPr lang="en-US" sz="2000" dirty="0" smtClean="0"/>
              <a:t>Can Programming Be Liberated from the von Neumann Style?&gt;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6643734" y="3000372"/>
            <a:ext cx="2286016" cy="3429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操作 5"/>
          <p:cNvSpPr/>
          <p:nvPr/>
        </p:nvSpPr>
        <p:spPr>
          <a:xfrm rot="16200000">
            <a:off x="6590156" y="3339702"/>
            <a:ext cx="964413" cy="428628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786742" y="3214686"/>
            <a:ext cx="928694" cy="1785950"/>
            <a:chOff x="4500562" y="3571876"/>
            <a:chExt cx="1143008" cy="1785950"/>
          </a:xfrm>
          <a:noFill/>
        </p:grpSpPr>
        <p:sp>
          <p:nvSpPr>
            <p:cNvPr id="7" name="矩形 6"/>
            <p:cNvSpPr/>
            <p:nvPr/>
          </p:nvSpPr>
          <p:spPr>
            <a:xfrm>
              <a:off x="4500562" y="3571876"/>
              <a:ext cx="1143008" cy="3571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R1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500562" y="3929066"/>
              <a:ext cx="1143008" cy="3571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R2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500562" y="4286256"/>
              <a:ext cx="1143008" cy="3571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500562" y="4643446"/>
              <a:ext cx="1143008" cy="3571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5000636"/>
              <a:ext cx="1143008" cy="3571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572428" y="5214950"/>
            <a:ext cx="1285884" cy="726522"/>
            <a:chOff x="3857620" y="4143380"/>
            <a:chExt cx="1357322" cy="726522"/>
          </a:xfrm>
        </p:grpSpPr>
        <p:sp>
          <p:nvSpPr>
            <p:cNvPr id="37" name="流程图: 手动操作 36"/>
            <p:cNvSpPr/>
            <p:nvPr/>
          </p:nvSpPr>
          <p:spPr>
            <a:xfrm>
              <a:off x="3857620" y="4286256"/>
              <a:ext cx="1357322" cy="571504"/>
            </a:xfrm>
            <a:prstGeom prst="flowChartManualOpe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等腰三角形 43"/>
            <p:cNvSpPr/>
            <p:nvPr/>
          </p:nvSpPr>
          <p:spPr>
            <a:xfrm rot="10800000">
              <a:off x="4357686" y="4286256"/>
              <a:ext cx="357190" cy="28575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10800000">
              <a:off x="4286248" y="4143380"/>
              <a:ext cx="500066" cy="357190"/>
            </a:xfrm>
            <a:prstGeom prst="triangle">
              <a:avLst/>
            </a:prstGeom>
            <a:solidFill>
              <a:srgbClr val="626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14810" y="4500570"/>
              <a:ext cx="634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ALU</a:t>
              </a:r>
              <a:endParaRPr lang="zh-CN" altLang="en-US" dirty="0"/>
            </a:p>
          </p:txBody>
        </p:sp>
      </p:grpSp>
      <p:cxnSp>
        <p:nvCxnSpPr>
          <p:cNvPr id="55" name="直接箭头连接符 54"/>
          <p:cNvCxnSpPr/>
          <p:nvPr/>
        </p:nvCxnSpPr>
        <p:spPr>
          <a:xfrm>
            <a:off x="6357950" y="3786190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6" idx="2"/>
          </p:cNvCxnSpPr>
          <p:nvPr/>
        </p:nvCxnSpPr>
        <p:spPr>
          <a:xfrm>
            <a:off x="7286677" y="3554016"/>
            <a:ext cx="500065" cy="112514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643866" y="1785926"/>
            <a:ext cx="1285884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memory</a:t>
            </a:r>
            <a:endParaRPr lang="zh-CN" altLang="en-US" dirty="0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7215206" y="2000240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/>
          <p:nvPr/>
        </p:nvCxnSpPr>
        <p:spPr>
          <a:xfrm rot="5400000">
            <a:off x="7108066" y="2464571"/>
            <a:ext cx="857256" cy="64297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5400000">
            <a:off x="7786742" y="5214950"/>
            <a:ext cx="28575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rot="5400000">
            <a:off x="8430478" y="5214156"/>
            <a:ext cx="28575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endCxn id="6" idx="1"/>
          </p:cNvCxnSpPr>
          <p:nvPr/>
        </p:nvCxnSpPr>
        <p:spPr>
          <a:xfrm rot="5400000" flipH="1">
            <a:off x="6641107" y="4371039"/>
            <a:ext cx="2001690" cy="1139177"/>
          </a:xfrm>
          <a:prstGeom prst="bentConnector3">
            <a:avLst>
              <a:gd name="adj1" fmla="val -1142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endCxn id="63" idx="2"/>
          </p:cNvCxnSpPr>
          <p:nvPr/>
        </p:nvCxnSpPr>
        <p:spPr>
          <a:xfrm rot="5400000" flipH="1" flipV="1">
            <a:off x="7322379" y="2393133"/>
            <a:ext cx="1000132" cy="92872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10287040" y="3429000"/>
            <a:ext cx="1285884" cy="726522"/>
            <a:chOff x="3857620" y="4143380"/>
            <a:chExt cx="1357322" cy="726522"/>
          </a:xfrm>
        </p:grpSpPr>
        <p:sp>
          <p:nvSpPr>
            <p:cNvPr id="88" name="流程图: 手动操作 87"/>
            <p:cNvSpPr/>
            <p:nvPr/>
          </p:nvSpPr>
          <p:spPr>
            <a:xfrm>
              <a:off x="3857620" y="4286256"/>
              <a:ext cx="1357322" cy="571504"/>
            </a:xfrm>
            <a:prstGeom prst="flowChartManualOpe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等腰三角形 88"/>
            <p:cNvSpPr/>
            <p:nvPr/>
          </p:nvSpPr>
          <p:spPr>
            <a:xfrm rot="10800000">
              <a:off x="4357686" y="4286256"/>
              <a:ext cx="357190" cy="28575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89"/>
            <p:cNvSpPr/>
            <p:nvPr/>
          </p:nvSpPr>
          <p:spPr>
            <a:xfrm rot="10800000">
              <a:off x="4286248" y="4143380"/>
              <a:ext cx="500066" cy="357190"/>
            </a:xfrm>
            <a:prstGeom prst="triangle">
              <a:avLst/>
            </a:prstGeom>
            <a:solidFill>
              <a:srgbClr val="626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214810" y="4500570"/>
              <a:ext cx="634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ALU</a:t>
              </a:r>
              <a:endParaRPr lang="zh-CN" altLang="en-US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929322" y="378619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Clock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929454" y="200024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Clock</a:t>
            </a:r>
            <a:endParaRPr lang="zh-CN" altLang="en-US" dirty="0"/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7286676" y="3357562"/>
            <a:ext cx="500066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 rot="5400000">
            <a:off x="6328334" y="453021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Program counter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p"/>
      <p:bldP spid="5" grpId="0" uiExpand="1" animBg="1"/>
      <p:bldP spid="5" grpId="1" animBg="1"/>
      <p:bldP spid="6" grpId="0" uiExpand="1" animBg="1"/>
      <p:bldP spid="6" grpId="1" animBg="1"/>
      <p:bldP spid="63" grpId="0" uiExpand="1" animBg="1"/>
      <p:bldP spid="63" grpId="1" animBg="1"/>
      <p:bldP spid="92" grpId="0" uiExpand="1"/>
      <p:bldP spid="92" grpId="1"/>
      <p:bldP spid="95" grpId="0" uiExpand="1"/>
      <p:bldP spid="95" grpId="1"/>
      <p:bldP spid="123" grpId="0" uiExpand="1"/>
      <p:bldP spid="12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The Original Sin of </a:t>
            </a:r>
            <a:br>
              <a:rPr lang="en-US" altLang="zh-CN" sz="3200" dirty="0" smtClean="0"/>
            </a:br>
            <a:r>
              <a:rPr lang="en-US" altLang="zh-CN" sz="3200" dirty="0" smtClean="0"/>
              <a:t>V</a:t>
            </a:r>
            <a:r>
              <a:rPr lang="en-US" sz="3200" i="1" dirty="0" smtClean="0"/>
              <a:t>on-Neumann style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7158" y="1574506"/>
            <a:ext cx="8572528" cy="521208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Historical perspective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“the machines' abilities for parallel operations made programming significantly more complicated. This taught him to focus on single-instruction code where parallel handling of operands was guaranteed not to occur”</a:t>
            </a:r>
          </a:p>
          <a:p>
            <a:pPr lvl="1">
              <a:buNone/>
            </a:pPr>
            <a:r>
              <a:rPr lang="en-US" sz="1600" dirty="0" smtClean="0"/>
              <a:t>       &lt;John von Neumann and the Origins of Modern Computing&gt;    </a:t>
            </a:r>
          </a:p>
          <a:p>
            <a:pPr lvl="1">
              <a:buNone/>
            </a:pPr>
            <a:r>
              <a:rPr lang="en-US" sz="1600" dirty="0" smtClean="0"/>
              <a:t>       William Aspray 1990.</a:t>
            </a:r>
            <a:endParaRPr lang="en-US" altLang="zh-CN" dirty="0" smtClean="0"/>
          </a:p>
          <a:p>
            <a:r>
              <a:rPr lang="en-US" altLang="zh-CN" dirty="0" smtClean="0"/>
              <a:t>Theoretical perspective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/>
              <a:t>Clock controls everything</a:t>
            </a:r>
          </a:p>
          <a:p>
            <a:pPr lvl="2">
              <a:buFont typeface="Wingdings" pitchFamily="2" charset="2"/>
              <a:buChar char="l"/>
            </a:pPr>
            <a:r>
              <a:rPr lang="en-US" altLang="zh-CN" sz="1800" dirty="0" smtClean="0"/>
              <a:t>Advantage</a:t>
            </a:r>
          </a:p>
          <a:p>
            <a:pPr lvl="3">
              <a:buFont typeface="Wingdings" pitchFamily="2" charset="2"/>
              <a:buChar char="l"/>
            </a:pPr>
            <a:r>
              <a:rPr lang="en-US" altLang="zh-CN" sz="1600" dirty="0" smtClean="0"/>
              <a:t> Simple: matches  human intuition </a:t>
            </a:r>
            <a:endParaRPr lang="zh-CN" altLang="en-US" sz="1600" dirty="0" smtClean="0"/>
          </a:p>
          <a:p>
            <a:pPr lvl="3">
              <a:buFont typeface="Wingdings" pitchFamily="2" charset="2"/>
              <a:buChar char="l"/>
            </a:pPr>
            <a:r>
              <a:rPr lang="en-US" sz="1600" dirty="0" smtClean="0"/>
              <a:t>Economical  &amp; flexible: scheduling IO arbitrarily </a:t>
            </a:r>
            <a:endParaRPr lang="zh-CN" altLang="en-US" sz="1600" dirty="0" smtClean="0"/>
          </a:p>
          <a:p>
            <a:pPr lvl="3">
              <a:buFont typeface="Wingdings" pitchFamily="2" charset="2"/>
              <a:buChar char="l"/>
            </a:pPr>
            <a:r>
              <a:rPr lang="en-US" altLang="zh-CN" sz="1600" dirty="0" smtClean="0"/>
              <a:t>Temporally </a:t>
            </a:r>
            <a:r>
              <a:rPr lang="en-US" sz="1600" dirty="0" err="1" smtClean="0"/>
              <a:t>composability</a:t>
            </a:r>
            <a:endParaRPr lang="en-US" sz="1600" dirty="0" smtClean="0"/>
          </a:p>
          <a:p>
            <a:pPr lvl="4">
              <a:buFont typeface="Arial" pitchFamily="34" charset="0"/>
              <a:buChar char="•"/>
            </a:pPr>
            <a:r>
              <a:rPr lang="en-US" altLang="zh-CN" sz="1600" dirty="0" smtClean="0"/>
              <a:t>continuous map between partially ordered set 1&lt;2&lt;3 f(x)=2*x, f(1)&lt;f(2)&lt;f(3)</a:t>
            </a:r>
          </a:p>
          <a:p>
            <a:pPr lvl="4">
              <a:buFont typeface="Arial" pitchFamily="34" charset="0"/>
              <a:buChar char="•"/>
            </a:pPr>
            <a:r>
              <a:rPr lang="en-US" altLang="zh-CN" sz="1600" dirty="0" smtClean="0"/>
              <a:t>for, </a:t>
            </a:r>
            <a:r>
              <a:rPr lang="en-US" altLang="zh-CN" sz="1600" dirty="0" err="1" smtClean="0"/>
              <a:t>foreach,map</a:t>
            </a:r>
            <a:endParaRPr lang="en-US" altLang="zh-CN" sz="1600" dirty="0" smtClean="0"/>
          </a:p>
          <a:p>
            <a:pPr lvl="4">
              <a:buFont typeface="Arial" pitchFamily="34" charset="0"/>
              <a:buChar char="•"/>
            </a:pPr>
            <a:r>
              <a:rPr lang="en-US" altLang="zh-CN" sz="1600" dirty="0" smtClean="0"/>
              <a:t>Thread ,process</a:t>
            </a:r>
            <a:endParaRPr lang="en-US" altLang="zh-CN" sz="1800" dirty="0" smtClean="0"/>
          </a:p>
          <a:p>
            <a:pPr lvl="2">
              <a:buFont typeface="Wingdings" pitchFamily="2" charset="2"/>
              <a:buChar char="l"/>
            </a:pPr>
            <a:r>
              <a:rPr lang="en-US" altLang="zh-CN" sz="1800" dirty="0" smtClean="0"/>
              <a:t>Disadvantage: It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's a long story</a:t>
            </a:r>
            <a:endParaRPr lang="en-US" altLang="zh-CN" sz="1800" dirty="0" smtClean="0"/>
          </a:p>
          <a:p>
            <a:pPr lvl="2">
              <a:buNone/>
            </a:pPr>
            <a:endParaRPr lang="en-US" altLang="zh-CN" sz="1600" dirty="0" smtClean="0"/>
          </a:p>
          <a:p>
            <a:pPr lvl="2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The Original Sin of </a:t>
            </a:r>
            <a:br>
              <a:rPr lang="en-US" altLang="zh-CN" sz="3200" dirty="0" smtClean="0"/>
            </a:br>
            <a:r>
              <a:rPr lang="en-US" altLang="zh-CN" sz="3200" i="1" dirty="0" smtClean="0"/>
              <a:t>V</a:t>
            </a:r>
            <a:r>
              <a:rPr lang="en-US" sz="3200" i="1" dirty="0" smtClean="0"/>
              <a:t>on-Neumann style</a:t>
            </a:r>
            <a:endParaRPr lang="zh-CN" altLang="en-US" sz="3200" dirty="0"/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>
          <a:xfrm>
            <a:off x="214282" y="1500174"/>
            <a:ext cx="8572528" cy="52120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In essence , IO means </a:t>
            </a:r>
            <a:r>
              <a:rPr lang="en-US" i="1" dirty="0" smtClean="0"/>
              <a:t>Clock synchronization</a:t>
            </a:r>
            <a:r>
              <a:rPr lang="en-US" dirty="0" smtClean="0"/>
              <a:t> &amp;communication</a:t>
            </a:r>
            <a:r>
              <a:rPr lang="en-US" altLang="zh-CN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Signal passing is the only way to synchronize clocks</a:t>
            </a:r>
          </a:p>
          <a:p>
            <a:pPr lvl="2"/>
            <a:r>
              <a:rPr lang="en-US" altLang="zh-CN" dirty="0" smtClean="0"/>
              <a:t>Theory of relative : Light signal</a:t>
            </a:r>
          </a:p>
          <a:p>
            <a:pPr lvl="2"/>
            <a:r>
              <a:rPr lang="en-US" altLang="zh-CN" dirty="0" smtClean="0"/>
              <a:t>Vo</a:t>
            </a:r>
            <a:r>
              <a:rPr lang="en-US" dirty="0" smtClean="0"/>
              <a:t>n-Neumann architecture: Signal polling</a:t>
            </a:r>
          </a:p>
          <a:p>
            <a:pPr lvl="3"/>
            <a:r>
              <a:rPr lang="en-US" dirty="0" smtClean="0"/>
              <a:t>clock controls everything implies that external signal controls nothing.</a:t>
            </a:r>
          </a:p>
          <a:p>
            <a:pPr lvl="3"/>
            <a:r>
              <a:rPr lang="en-US" altLang="zh-CN" dirty="0" smtClean="0"/>
              <a:t>Signal polling causes memory wall (such as context switch)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Invariant  Signal passing is the only way to eliminate paradox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/>
              <a:t>Theory of relative : speed of light is constant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/>
              <a:t>Vo</a:t>
            </a:r>
            <a:r>
              <a:rPr lang="en-US" dirty="0" smtClean="0"/>
              <a:t>n-Neumann architecture: Atomic exchange instruction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Atomic exchange instructions causes lock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Lock is the road to chaos (dead lock, race condition…..)</a:t>
            </a:r>
          </a:p>
          <a:p>
            <a:pPr lvl="3"/>
            <a:endParaRPr lang="en-US" altLang="zh-CN" dirty="0" smtClean="0"/>
          </a:p>
          <a:p>
            <a:pPr lvl="3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The Original Sin of </a:t>
            </a:r>
            <a:br>
              <a:rPr lang="en-US" altLang="zh-CN" sz="3200" dirty="0" smtClean="0"/>
            </a:br>
            <a:r>
              <a:rPr lang="en-US" altLang="zh-CN" sz="3200" i="1" dirty="0" smtClean="0"/>
              <a:t>V</a:t>
            </a:r>
            <a:r>
              <a:rPr lang="en-US" sz="3200" i="1" dirty="0" smtClean="0"/>
              <a:t>on-Neumann style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8043890" cy="4526280"/>
          </a:xfrm>
        </p:spPr>
        <p:txBody>
          <a:bodyPr/>
          <a:lstStyle/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altLang="zh-CN" dirty="0" smtClean="0"/>
              <a:t>The “dark side” of Vo</a:t>
            </a:r>
            <a:r>
              <a:rPr lang="en-US" dirty="0" smtClean="0"/>
              <a:t>n-Neumann architecture may in fact mirror a fundamental complexity of our real world.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 smtClean="0"/>
              <a:t>Assignment is an implicit concurrency IO operation.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 smtClean="0"/>
              <a:t>Von Neumann opened a Pandora-Box, while starting a new Era.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dirty="0" smtClean="0"/>
              <a:t>      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6995</TotalTime>
  <Words>2969</Words>
  <Application>Microsoft Office PowerPoint</Application>
  <PresentationFormat>全屏显示(4:3)</PresentationFormat>
  <Paragraphs>817</Paragraphs>
  <Slides>40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2" baseType="lpstr">
      <vt:lpstr>沉稳</vt:lpstr>
      <vt:lpstr>公式</vt:lpstr>
      <vt:lpstr>On  spatial-temporal characters  of  Computation</vt:lpstr>
      <vt:lpstr>Rumors &amp; Fact</vt:lpstr>
      <vt:lpstr>Where do these Rumors come from?</vt:lpstr>
      <vt:lpstr>A new  picture </vt:lpstr>
      <vt:lpstr>Why is state equivalent to recursion? </vt:lpstr>
      <vt:lpstr>What's Assignment  all about ?                if it's irrelevant to state</vt:lpstr>
      <vt:lpstr>The Original Sin of  Von-Neumann style</vt:lpstr>
      <vt:lpstr>The Original Sin of  Von-Neumann style</vt:lpstr>
      <vt:lpstr>The Original Sin of  Von-Neumann style</vt:lpstr>
      <vt:lpstr>What’s Monad all about?</vt:lpstr>
      <vt:lpstr>Temporal  Vs  Spatial</vt:lpstr>
      <vt:lpstr>OO is sequential linear DataFlow</vt:lpstr>
      <vt:lpstr>Don‘t tell me we can’t change! Yes we can.Yes we can change.</vt:lpstr>
      <vt:lpstr>GPGPU the reconfigurable parallel data flow device</vt:lpstr>
      <vt:lpstr>Stream processor </vt:lpstr>
      <vt:lpstr>Dataflow programming in GPGPU</vt:lpstr>
      <vt:lpstr>stream processor</vt:lpstr>
      <vt:lpstr>Dataflow programming in GPGPU(2)</vt:lpstr>
      <vt:lpstr>Datarush a java dataflow library based on multi-core</vt:lpstr>
      <vt:lpstr>Dataflow programming in DataRush</vt:lpstr>
      <vt:lpstr>Dataflow programming in DataRush</vt:lpstr>
      <vt:lpstr>There is no silver bullet yet</vt:lpstr>
      <vt:lpstr>distinguish different data stream forms</vt:lpstr>
      <vt:lpstr>distinguish different data stream forms</vt:lpstr>
      <vt:lpstr>Use Arrow to compose everything </vt:lpstr>
      <vt:lpstr>Use Arrow to compose everything </vt:lpstr>
      <vt:lpstr>Use Arrow to compose everything </vt:lpstr>
      <vt:lpstr>Use Arrow to compose everything </vt:lpstr>
      <vt:lpstr>Use Arrow to compose everything </vt:lpstr>
      <vt:lpstr>Use Arrow to compose everything </vt:lpstr>
      <vt:lpstr>Use Arrow to compose everything </vt:lpstr>
      <vt:lpstr>Sample</vt:lpstr>
      <vt:lpstr>Sample</vt:lpstr>
      <vt:lpstr>Speed up loop</vt:lpstr>
      <vt:lpstr>Arrow DSL</vt:lpstr>
      <vt:lpstr>Rectangle integral</vt:lpstr>
      <vt:lpstr>Future works</vt:lpstr>
      <vt:lpstr>Thank you</vt:lpstr>
      <vt:lpstr>The Original Sin of  Von-Neumann style</vt:lpstr>
      <vt:lpstr>The Original Sin of  Von-Neumann style parallelism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Trustno1</dc:creator>
  <cp:lastModifiedBy>Trustno1</cp:lastModifiedBy>
  <cp:revision>716</cp:revision>
  <dcterms:created xsi:type="dcterms:W3CDTF">2008-11-07T12:43:49Z</dcterms:created>
  <dcterms:modified xsi:type="dcterms:W3CDTF">2008-11-23T10:02:21Z</dcterms:modified>
</cp:coreProperties>
</file>