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6"/>
  </p:notesMasterIdLst>
  <p:sldIdLst>
    <p:sldId id="256" r:id="rId2"/>
    <p:sldId id="302" r:id="rId3"/>
    <p:sldId id="261" r:id="rId4"/>
    <p:sldId id="262" r:id="rId5"/>
    <p:sldId id="267" r:id="rId6"/>
    <p:sldId id="266" r:id="rId7"/>
    <p:sldId id="269" r:id="rId8"/>
    <p:sldId id="268" r:id="rId9"/>
    <p:sldId id="281" r:id="rId10"/>
    <p:sldId id="271" r:id="rId11"/>
    <p:sldId id="280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2" r:id="rId20"/>
    <p:sldId id="287" r:id="rId21"/>
    <p:sldId id="283" r:id="rId22"/>
    <p:sldId id="288" r:id="rId23"/>
    <p:sldId id="289" r:id="rId24"/>
    <p:sldId id="291" r:id="rId25"/>
    <p:sldId id="292" r:id="rId26"/>
    <p:sldId id="293" r:id="rId27"/>
    <p:sldId id="286" r:id="rId28"/>
    <p:sldId id="294" r:id="rId29"/>
    <p:sldId id="295" r:id="rId30"/>
    <p:sldId id="297" r:id="rId31"/>
    <p:sldId id="298" r:id="rId32"/>
    <p:sldId id="299" r:id="rId33"/>
    <p:sldId id="300" r:id="rId34"/>
    <p:sldId id="30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65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93" autoAdjust="0"/>
    <p:restoredTop sz="94000" autoAdjust="0"/>
  </p:normalViewPr>
  <p:slideViewPr>
    <p:cSldViewPr>
      <p:cViewPr varScale="1">
        <p:scale>
          <a:sx n="69" d="100"/>
          <a:sy n="69" d="100"/>
        </p:scale>
        <p:origin x="-7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9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37230-975E-4BF5-BF63-7587A9210E33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A611-02E8-43C3-A27D-11E022304A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A611-02E8-43C3-A27D-11E022304AB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A611-02E8-43C3-A27D-11E022304AB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5F70794-6698-4123-AC37-D5C01B83102B}" type="datetimeFigureOut">
              <a:rPr lang="zh-CN" altLang="en-US" smtClean="0"/>
              <a:pPr/>
              <a:t>2008/12/20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4AF4667-C92A-4255-9837-415AD4CA1C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1000108"/>
            <a:ext cx="8143932" cy="1143008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 smtClean="0"/>
              <a:t>On  spatial-temporal characters </a:t>
            </a:r>
            <a:br>
              <a:rPr lang="en-US" sz="3200" i="1" dirty="0" smtClean="0"/>
            </a:br>
            <a:r>
              <a:rPr lang="en-US" sz="3200" i="1" dirty="0" smtClean="0"/>
              <a:t>of </a:t>
            </a:r>
            <a:br>
              <a:rPr lang="en-US" sz="3200" i="1" dirty="0" smtClean="0"/>
            </a:br>
            <a:r>
              <a:rPr lang="en-US" sz="3200" i="1" dirty="0" smtClean="0"/>
              <a:t>Computation</a:t>
            </a:r>
            <a:endParaRPr lang="zh-CN" altLang="en-US" sz="3200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12" y="4357694"/>
            <a:ext cx="2477418" cy="895344"/>
          </a:xfrm>
        </p:spPr>
        <p:txBody>
          <a:bodyPr/>
          <a:lstStyle/>
          <a:p>
            <a:r>
              <a:rPr lang="en-US" altLang="zh-CN" dirty="0" smtClean="0"/>
              <a:t>Ian. King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06" y="253536"/>
            <a:ext cx="911546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 smtClean="0"/>
              <a:t>GPGPU</a:t>
            </a:r>
            <a:br>
              <a:rPr lang="en-US" altLang="zh-CN" sz="3200" dirty="0" smtClean="0"/>
            </a:br>
            <a:r>
              <a:rPr lang="zh-CN" altLang="en-US" sz="3200" dirty="0" smtClean="0"/>
              <a:t>可重构的并行数据流设备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8686800" cy="507209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现代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是传统向量处理器的延伸</a:t>
            </a:r>
            <a:r>
              <a:rPr lang="en-US" altLang="zh-CN" dirty="0" smtClean="0"/>
              <a:t> (Cray supercomputers, etc.):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CPU</a:t>
            </a:r>
          </a:p>
          <a:p>
            <a:pPr lvl="2">
              <a:buFont typeface="Arial" pitchFamily="34" charset="0"/>
              <a:buChar char="•"/>
            </a:pPr>
            <a:r>
              <a:rPr lang="zh-CN" altLang="en-US" dirty="0" smtClean="0"/>
              <a:t>通过操纵大量的指令来提高计算速度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zh-CN" altLang="en-US" dirty="0" smtClean="0"/>
              <a:t>在小数据上密集地运算大批量指令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GPU/Vector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Processor</a:t>
            </a:r>
          </a:p>
          <a:p>
            <a:pPr lvl="2">
              <a:buFont typeface="Arial" pitchFamily="34" charset="0"/>
              <a:buChar char="•"/>
            </a:pPr>
            <a:r>
              <a:rPr lang="zh-CN" altLang="en-US" dirty="0" smtClean="0"/>
              <a:t>通过操纵巨型的数据集来实现计算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zh-CN" altLang="en-US" dirty="0" smtClean="0"/>
              <a:t>在大量数据上分步执行小批量指令</a:t>
            </a:r>
            <a:r>
              <a:rPr lang="en-US" altLang="zh-CN" dirty="0" smtClean="0"/>
              <a:t> </a:t>
            </a:r>
          </a:p>
          <a:p>
            <a:pPr lvl="2"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现代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内部集成了大量流处理器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GeForce</a:t>
            </a:r>
            <a:r>
              <a:rPr lang="en-US" altLang="zh-CN" dirty="0" smtClean="0"/>
              <a:t> 8800 </a:t>
            </a:r>
            <a:r>
              <a:rPr lang="zh-CN" altLang="en-US" dirty="0" smtClean="0"/>
              <a:t>拥有</a:t>
            </a:r>
            <a:r>
              <a:rPr lang="en-US" altLang="zh-CN" dirty="0" smtClean="0"/>
              <a:t> 8</a:t>
            </a:r>
            <a:r>
              <a:rPr lang="zh-CN" altLang="en-US" dirty="0" smtClean="0"/>
              <a:t>个</a:t>
            </a:r>
            <a:r>
              <a:rPr lang="en-US" dirty="0" smtClean="0"/>
              <a:t>TPCX2SMX8SP=128</a:t>
            </a:r>
            <a:r>
              <a:rPr lang="zh-CN" altLang="en-US" dirty="0" smtClean="0"/>
              <a:t>个流处理器</a:t>
            </a:r>
            <a:r>
              <a:rPr lang="en-US" altLang="zh-CN" dirty="0" smtClean="0"/>
              <a:t>(128</a:t>
            </a:r>
            <a:r>
              <a:rPr lang="zh-CN" altLang="en-US" dirty="0" smtClean="0"/>
              <a:t>路并行</a:t>
            </a:r>
            <a:r>
              <a:rPr lang="en-US" altLang="zh-CN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从并行计算方面来说</a:t>
            </a:r>
            <a:r>
              <a:rPr lang="en-US" altLang="zh-CN" dirty="0" smtClean="0"/>
              <a:t>,4</a:t>
            </a:r>
            <a:r>
              <a:rPr lang="zh-CN" altLang="en-US" dirty="0" smtClean="0"/>
              <a:t>核</a:t>
            </a:r>
            <a:r>
              <a:rPr lang="en-US" altLang="zh-CN" dirty="0" smtClean="0"/>
              <a:t>,8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处理器只是玩具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把显卡局限于游戏无疑是一种巨大的浪费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5702874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2008:3G FLOPS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3372" y="5643578"/>
            <a:ext cx="329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2008:500</a:t>
            </a:r>
            <a:r>
              <a:rPr lang="zh-CN" altLang="en-US" dirty="0" smtClean="0"/>
              <a:t> </a:t>
            </a: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FLOPS~1</a:t>
            </a:r>
            <a:r>
              <a:rPr lang="en-US" altLang="zh-CN" dirty="0" smtClean="0"/>
              <a:t> T FLOPS</a:t>
            </a:r>
            <a:endParaRPr lang="zh-CN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4286256"/>
            <a:ext cx="1571636" cy="132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286256"/>
            <a:ext cx="182349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Stream processor </a:t>
            </a:r>
            <a:endParaRPr lang="zh-CN" altLang="en-US" sz="3200" dirty="0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1"/>
            <a:ext cx="407196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643050"/>
            <a:ext cx="403823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592933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MIMD+SIMD(</a:t>
            </a:r>
            <a:r>
              <a:rPr lang="zh-CN" altLang="en-US" dirty="0" smtClean="0"/>
              <a:t>标量处理器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585789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SIMD(</a:t>
            </a:r>
            <a:r>
              <a:rPr lang="zh-CN" altLang="en-US" dirty="0" smtClean="0"/>
              <a:t>向量处理器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Stream processor</a:t>
            </a:r>
            <a:endParaRPr lang="zh-CN" altLang="en-US" sz="3200" dirty="0"/>
          </a:p>
        </p:txBody>
      </p:sp>
      <p:sp>
        <p:nvSpPr>
          <p:cNvPr id="5" name="Freeform 164"/>
          <p:cNvSpPr>
            <a:spLocks/>
          </p:cNvSpPr>
          <p:nvPr/>
        </p:nvSpPr>
        <p:spPr bwMode="auto">
          <a:xfrm flipV="1">
            <a:off x="857224" y="3786190"/>
            <a:ext cx="857256" cy="83557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0" y="1152"/>
              </a:cxn>
              <a:cxn ang="0">
                <a:pos x="912" y="768"/>
              </a:cxn>
              <a:cxn ang="0">
                <a:pos x="528" y="0"/>
              </a:cxn>
            </a:cxnLst>
            <a:rect l="0" t="0" r="r" b="b"/>
            <a:pathLst>
              <a:path w="912" h="1152">
                <a:moveTo>
                  <a:pt x="528" y="0"/>
                </a:moveTo>
                <a:lnTo>
                  <a:pt x="0" y="1152"/>
                </a:lnTo>
                <a:lnTo>
                  <a:pt x="912" y="768"/>
                </a:lnTo>
                <a:lnTo>
                  <a:pt x="528" y="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66"/>
          <p:cNvSpPr txBox="1">
            <a:spLocks noChangeArrowheads="1"/>
          </p:cNvSpPr>
          <p:nvPr/>
        </p:nvSpPr>
        <p:spPr bwMode="auto">
          <a:xfrm>
            <a:off x="928662" y="2714620"/>
            <a:ext cx="1601432" cy="11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ea typeface="宋体" charset="-122"/>
              </a:rPr>
              <a:t>( x, y, z, w )</a:t>
            </a:r>
          </a:p>
          <a:p>
            <a:r>
              <a:rPr lang="en-US" altLang="zh-CN" i="1" dirty="0">
                <a:ea typeface="宋体" charset="-122"/>
              </a:rPr>
              <a:t>( </a:t>
            </a:r>
            <a:r>
              <a:rPr lang="en-US" altLang="zh-CN" i="1" dirty="0" err="1">
                <a:ea typeface="宋体" charset="-122"/>
              </a:rPr>
              <a:t>nx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err="1">
                <a:ea typeface="宋体" charset="-122"/>
              </a:rPr>
              <a:t>ny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err="1">
                <a:ea typeface="宋体" charset="-122"/>
              </a:rPr>
              <a:t>nz</a:t>
            </a:r>
            <a:r>
              <a:rPr lang="en-US" altLang="zh-CN" i="1" dirty="0">
                <a:ea typeface="宋体" charset="-122"/>
              </a:rPr>
              <a:t> )</a:t>
            </a:r>
          </a:p>
          <a:p>
            <a:r>
              <a:rPr lang="en-US" altLang="zh-CN" i="1" dirty="0">
                <a:ea typeface="宋体" charset="-122"/>
              </a:rPr>
              <a:t>( s, t, r, q )</a:t>
            </a:r>
          </a:p>
          <a:p>
            <a:r>
              <a:rPr lang="en-US" altLang="zh-CN" i="1" dirty="0">
                <a:ea typeface="宋体" charset="-122"/>
              </a:rPr>
              <a:t>( r, g, b, a )</a:t>
            </a:r>
          </a:p>
        </p:txBody>
      </p:sp>
      <p:sp>
        <p:nvSpPr>
          <p:cNvPr id="11" name="Text Box 169"/>
          <p:cNvSpPr txBox="1">
            <a:spLocks noChangeArrowheads="1"/>
          </p:cNvSpPr>
          <p:nvPr/>
        </p:nvSpPr>
        <p:spPr bwMode="auto">
          <a:xfrm>
            <a:off x="5715008" y="2643182"/>
            <a:ext cx="26015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宋体" charset="-122"/>
              </a:rPr>
              <a:t>( x’, y’, z’, w’ )</a:t>
            </a:r>
          </a:p>
          <a:p>
            <a:r>
              <a:rPr lang="en-US" altLang="zh-CN" i="1" dirty="0">
                <a:ea typeface="宋体" charset="-122"/>
              </a:rPr>
              <a:t>( </a:t>
            </a:r>
            <a:r>
              <a:rPr lang="en-US" altLang="zh-CN" i="1" dirty="0" err="1">
                <a:ea typeface="宋体" charset="-122"/>
              </a:rPr>
              <a:t>nx</a:t>
            </a:r>
            <a:r>
              <a:rPr lang="en-US" altLang="zh-CN" i="1" dirty="0">
                <a:ea typeface="宋体" charset="-122"/>
              </a:rPr>
              <a:t>’, </a:t>
            </a:r>
            <a:r>
              <a:rPr lang="en-US" altLang="zh-CN" i="1" dirty="0" err="1">
                <a:ea typeface="宋体" charset="-122"/>
              </a:rPr>
              <a:t>ny</a:t>
            </a:r>
            <a:r>
              <a:rPr lang="en-US" altLang="zh-CN" i="1" dirty="0">
                <a:ea typeface="宋体" charset="-122"/>
              </a:rPr>
              <a:t>’, </a:t>
            </a:r>
            <a:r>
              <a:rPr lang="en-US" altLang="zh-CN" i="1" dirty="0" err="1">
                <a:ea typeface="宋体" charset="-122"/>
              </a:rPr>
              <a:t>nz</a:t>
            </a:r>
            <a:r>
              <a:rPr lang="en-US" altLang="zh-CN" i="1" dirty="0">
                <a:ea typeface="宋体" charset="-122"/>
              </a:rPr>
              <a:t>’ )</a:t>
            </a:r>
          </a:p>
          <a:p>
            <a:r>
              <a:rPr lang="en-US" altLang="zh-CN" i="1" dirty="0">
                <a:ea typeface="宋体" charset="-122"/>
              </a:rPr>
              <a:t>( s’, t’, r’, q’ )</a:t>
            </a:r>
          </a:p>
          <a:p>
            <a:r>
              <a:rPr lang="en-US" altLang="zh-CN" i="1" dirty="0">
                <a:ea typeface="宋体" charset="-122"/>
              </a:rPr>
              <a:t>( r’, g’, b’, a’ )</a:t>
            </a:r>
          </a:p>
        </p:txBody>
      </p:sp>
      <p:sp>
        <p:nvSpPr>
          <p:cNvPr id="12" name="Freeform 170"/>
          <p:cNvSpPr>
            <a:spLocks/>
          </p:cNvSpPr>
          <p:nvPr/>
        </p:nvSpPr>
        <p:spPr bwMode="auto">
          <a:xfrm flipH="1" flipV="1">
            <a:off x="6643702" y="3857628"/>
            <a:ext cx="1143008" cy="71438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0" y="1152"/>
              </a:cxn>
              <a:cxn ang="0">
                <a:pos x="912" y="768"/>
              </a:cxn>
              <a:cxn ang="0">
                <a:pos x="528" y="0"/>
              </a:cxn>
            </a:cxnLst>
            <a:rect l="0" t="0" r="r" b="b"/>
            <a:pathLst>
              <a:path w="912" h="1152">
                <a:moveTo>
                  <a:pt x="528" y="0"/>
                </a:moveTo>
                <a:lnTo>
                  <a:pt x="0" y="1152"/>
                </a:lnTo>
                <a:lnTo>
                  <a:pt x="912" y="768"/>
                </a:lnTo>
                <a:lnTo>
                  <a:pt x="528" y="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2500298" y="3643314"/>
            <a:ext cx="515568" cy="2812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5286380" y="3500438"/>
            <a:ext cx="515568" cy="2812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内容占位符 2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8329642" cy="107157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传统的纹理着色器</a:t>
            </a:r>
            <a:r>
              <a:rPr lang="en-US" altLang="zh-CN" dirty="0" smtClean="0"/>
              <a:t>(Vertex 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维向量</a:t>
            </a:r>
            <a:r>
              <a:rPr lang="en-US" altLang="zh-CN" dirty="0" smtClean="0">
                <a:ea typeface="宋体" charset="-122"/>
              </a:rPr>
              <a:t>(4</a:t>
            </a:r>
            <a:r>
              <a:rPr lang="zh-CN" altLang="en-US" dirty="0" smtClean="0">
                <a:ea typeface="宋体" charset="-122"/>
              </a:rPr>
              <a:t>元组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在一个时钟周期上并行地对向量中的每一个标量执行单个运算指令</a:t>
            </a:r>
            <a:r>
              <a:rPr lang="en-US" altLang="zh-CN" dirty="0" smtClean="0">
                <a:ea typeface="宋体" charset="-122"/>
              </a:rPr>
              <a:t>(+,-,*…)</a:t>
            </a:r>
          </a:p>
        </p:txBody>
      </p:sp>
      <p:sp>
        <p:nvSpPr>
          <p:cNvPr id="46" name="内容占位符 2"/>
          <p:cNvSpPr>
            <a:spLocks noGrp="1"/>
          </p:cNvSpPr>
          <p:nvPr>
            <p:ph sz="half" idx="1"/>
          </p:nvPr>
        </p:nvSpPr>
        <p:spPr>
          <a:xfrm>
            <a:off x="428596" y="5072074"/>
            <a:ext cx="8329642" cy="164307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Stream processor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流</a:t>
            </a:r>
            <a:r>
              <a:rPr lang="en-US" altLang="zh-CN" dirty="0" smtClean="0"/>
              <a:t>(Stream)</a:t>
            </a:r>
            <a:r>
              <a:rPr lang="zh-CN" altLang="en-US" dirty="0" smtClean="0"/>
              <a:t>与内核运算单元</a:t>
            </a:r>
            <a:r>
              <a:rPr lang="en-US" altLang="zh-CN" dirty="0" smtClean="0"/>
              <a:t>(kernels)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Stream: </a:t>
            </a:r>
            <a:r>
              <a:rPr lang="zh-CN" altLang="en-US" dirty="0" smtClean="0"/>
              <a:t>数据集合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Kernel: </a:t>
            </a:r>
            <a:r>
              <a:rPr lang="zh-CN" altLang="en-US" dirty="0" smtClean="0"/>
              <a:t>小型程序片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流处理器以流作为输入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在输入流中的每一个元素上执行内核运算单元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输出结果流</a:t>
            </a:r>
            <a:r>
              <a:rPr lang="en-US" altLang="zh-CN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8" name="Picture 4" descr="vertexpipelin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042300" y="2672686"/>
            <a:ext cx="2416461" cy="19288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12" grpId="0" animBg="1"/>
      <p:bldP spid="41" grpId="0" animBg="1"/>
      <p:bldP spid="42" grpId="0" animBg="1"/>
      <p:bldP spid="44" grpId="0" uiExpand="1" build="p"/>
      <p:bldP spid="4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Dataflow programming in GPGPU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500174"/>
            <a:ext cx="8186766" cy="192595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NVIDIA CUDA: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API</a:t>
            </a:r>
            <a:r>
              <a:rPr lang="zh-CN" altLang="en-US" dirty="0" smtClean="0"/>
              <a:t>灵活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但是过于接近底层硬件难以学习和开发</a:t>
            </a:r>
            <a:endParaRPr lang="en-US" altLang="zh-CN" dirty="0" smtClean="0"/>
          </a:p>
          <a:p>
            <a:r>
              <a:rPr lang="en-US" altLang="zh-CN" dirty="0" smtClean="0"/>
              <a:t>AMD stream SDK(Stanford Brook):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简单易于开发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但是缺乏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的很多高级特性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MIMD,thread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controling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 sample of AMD stream SDK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2910" y="3441680"/>
            <a:ext cx="821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kernel</a:t>
            </a:r>
            <a:r>
              <a:rPr lang="en-US" altLang="zh-CN" dirty="0" smtClean="0"/>
              <a:t> sum(float a&lt;&gt;,float b&lt;&gt;,out float c&lt;&gt;) {  c=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 }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kernel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mul</a:t>
            </a:r>
            <a:r>
              <a:rPr lang="en-US" altLang="zh-CN" dirty="0" smtClean="0"/>
              <a:t>(float a&lt;&gt;,float b&lt;&gt;,out float c&lt;&gt;) {  c=a*b; }</a:t>
            </a:r>
          </a:p>
          <a:p>
            <a:r>
              <a:rPr lang="en-US" altLang="zh-CN" dirty="0" smtClean="0"/>
              <a:t>main()</a:t>
            </a:r>
          </a:p>
          <a:p>
            <a:r>
              <a:rPr lang="en-US" altLang="zh-CN" dirty="0" smtClean="0"/>
              <a:t>{ float </a:t>
            </a:r>
            <a:r>
              <a:rPr lang="en-US" altLang="zh-CN" dirty="0" err="1" smtClean="0"/>
              <a:t>input_a</a:t>
            </a:r>
            <a:r>
              <a:rPr lang="en-US" altLang="zh-CN" dirty="0" smtClean="0"/>
              <a:t>[10];float a&lt;10&gt;;……..</a:t>
            </a:r>
          </a:p>
          <a:p>
            <a:r>
              <a:rPr lang="en-US" altLang="zh-CN" dirty="0" smtClean="0"/>
              <a:t>   float c&lt;10&gt;;float e&lt;10&gt;;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streamRead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a,input_a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streamRead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b,input_b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streamRead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d,input_d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sum(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mul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c,d,e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streamWrite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e,output_e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Dataflow programming in GPGPU(2)</a:t>
            </a:r>
            <a:endParaRPr lang="zh-CN" altLang="en-US" sz="3200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857224" y="2000240"/>
            <a:ext cx="5500726" cy="2155282"/>
            <a:chOff x="642910" y="2071678"/>
            <a:chExt cx="5500726" cy="2155282"/>
          </a:xfrm>
        </p:grpSpPr>
        <p:sp>
          <p:nvSpPr>
            <p:cNvPr id="34" name="TextBox 33"/>
            <p:cNvSpPr txBox="1"/>
            <p:nvPr/>
          </p:nvSpPr>
          <p:spPr>
            <a:xfrm>
              <a:off x="2143108" y="20716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642910" y="2143116"/>
              <a:ext cx="5500726" cy="2083844"/>
              <a:chOff x="1000100" y="1643050"/>
              <a:chExt cx="5500726" cy="208384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00100" y="1643050"/>
                <a:ext cx="1071570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streamRead</a:t>
                </a:r>
                <a:endParaRPr lang="zh-CN" altLang="en-US" sz="1200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000100" y="2643182"/>
                <a:ext cx="1071570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streamRead</a:t>
                </a:r>
                <a:endParaRPr lang="zh-CN" altLang="en-US" sz="1200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00100" y="3429000"/>
                <a:ext cx="1071570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streamRead</a:t>
                </a:r>
                <a:endParaRPr lang="zh-CN" altLang="en-US" sz="1200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071802" y="1928802"/>
                <a:ext cx="785818" cy="7143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d</a:t>
                </a:r>
                <a:r>
                  <a:rPr lang="en-US" altLang="zh-CN" sz="1200" dirty="0" smtClean="0"/>
                  <a:t>=</a:t>
                </a:r>
                <a:r>
                  <a:rPr lang="en-US" altLang="zh-CN" sz="1200" dirty="0" err="1" smtClean="0"/>
                  <a:t>a+b</a:t>
                </a:r>
                <a:endParaRPr lang="zh-CN" altLang="en-US" sz="1200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71934" y="2786058"/>
                <a:ext cx="785818" cy="7143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e=c*d</a:t>
                </a:r>
                <a:endParaRPr lang="zh-CN" altLang="en-US" sz="1200" dirty="0"/>
              </a:p>
            </p:txBody>
          </p:sp>
          <p:cxnSp>
            <p:nvCxnSpPr>
              <p:cNvPr id="9" name="肘形连接符 8"/>
              <p:cNvCxnSpPr>
                <a:stCxn id="3" idx="3"/>
                <a:endCxn id="6" idx="1"/>
              </p:cNvCxnSpPr>
              <p:nvPr/>
            </p:nvCxnSpPr>
            <p:spPr>
              <a:xfrm>
                <a:off x="2071670" y="1785926"/>
                <a:ext cx="1115212" cy="24749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形状 10"/>
              <p:cNvCxnSpPr>
                <a:stCxn id="4" idx="3"/>
                <a:endCxn id="6" idx="3"/>
              </p:cNvCxnSpPr>
              <p:nvPr/>
            </p:nvCxnSpPr>
            <p:spPr>
              <a:xfrm flipV="1">
                <a:off x="2071670" y="2538564"/>
                <a:ext cx="1115212" cy="24749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/>
              <p:cNvCxnSpPr>
                <a:stCxn id="5" idx="3"/>
                <a:endCxn id="7" idx="2"/>
              </p:cNvCxnSpPr>
              <p:nvPr/>
            </p:nvCxnSpPr>
            <p:spPr>
              <a:xfrm flipV="1">
                <a:off x="2071670" y="3143248"/>
                <a:ext cx="2000264" cy="42862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形状 23"/>
              <p:cNvCxnSpPr>
                <a:stCxn id="6" idx="6"/>
                <a:endCxn id="7" idx="0"/>
              </p:cNvCxnSpPr>
              <p:nvPr/>
            </p:nvCxnSpPr>
            <p:spPr>
              <a:xfrm>
                <a:off x="3857620" y="2285992"/>
                <a:ext cx="607223" cy="50006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5357818" y="3000372"/>
                <a:ext cx="1143008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streamWrite</a:t>
                </a:r>
                <a:endParaRPr lang="zh-CN" altLang="en-US" sz="1200" dirty="0"/>
              </a:p>
            </p:txBody>
          </p:sp>
          <p:cxnSp>
            <p:nvCxnSpPr>
              <p:cNvPr id="31" name="肘形连接符 30"/>
              <p:cNvCxnSpPr>
                <a:stCxn id="7" idx="6"/>
                <a:endCxn id="25" idx="1"/>
              </p:cNvCxnSpPr>
              <p:nvPr/>
            </p:nvCxnSpPr>
            <p:spPr>
              <a:xfrm>
                <a:off x="4857752" y="3143248"/>
                <a:ext cx="500066" cy="158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357422" y="264318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28860" y="335756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endParaRPr lang="zh-CN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43372" y="2071678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endParaRPr lang="zh-CN" altLang="en-US" dirty="0"/>
              </a:p>
            </p:txBody>
          </p:sp>
        </p:grpSp>
      </p:grpSp>
      <p:sp>
        <p:nvSpPr>
          <p:cNvPr id="104" name="燕尾形箭头 103"/>
          <p:cNvSpPr/>
          <p:nvPr/>
        </p:nvSpPr>
        <p:spPr>
          <a:xfrm rot="20063493">
            <a:off x="3638108" y="2006405"/>
            <a:ext cx="1459682" cy="479154"/>
          </a:xfrm>
          <a:prstGeom prst="notchedRightArrow">
            <a:avLst>
              <a:gd name="adj1" fmla="val 33068"/>
              <a:gd name="adj2" fmla="val 49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4643438" y="1428736"/>
            <a:ext cx="4500562" cy="1714512"/>
            <a:chOff x="4643438" y="1428736"/>
            <a:chExt cx="4500562" cy="1714512"/>
          </a:xfrm>
        </p:grpSpPr>
        <p:grpSp>
          <p:nvGrpSpPr>
            <p:cNvPr id="103" name="组合 102"/>
            <p:cNvGrpSpPr/>
            <p:nvPr/>
          </p:nvGrpSpPr>
          <p:grpSpPr>
            <a:xfrm>
              <a:off x="4643438" y="1428736"/>
              <a:ext cx="4214842" cy="1714512"/>
              <a:chOff x="4357686" y="4500570"/>
              <a:chExt cx="4214842" cy="171451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4714876" y="4500570"/>
                <a:ext cx="3714776" cy="171451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000628" y="4714884"/>
                <a:ext cx="642942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split</a:t>
                </a:r>
                <a:endParaRPr lang="zh-CN" altLang="en-US" sz="1200" dirty="0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4357686" y="4857760"/>
                <a:ext cx="6429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5000628" y="5429264"/>
                <a:ext cx="642942" cy="285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split</a:t>
                </a:r>
                <a:endParaRPr lang="zh-CN" altLang="en-US" sz="1200" dirty="0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4357686" y="5572140"/>
                <a:ext cx="6429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6500826" y="4500570"/>
                <a:ext cx="357190" cy="35719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6500826" y="4929198"/>
                <a:ext cx="357190" cy="35719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500826" y="5357826"/>
                <a:ext cx="357190" cy="35719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6500826" y="5786454"/>
                <a:ext cx="357190" cy="35719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50"/>
              <p:cNvCxnSpPr>
                <a:stCxn id="38" idx="3"/>
                <a:endCxn id="44" idx="2"/>
              </p:cNvCxnSpPr>
              <p:nvPr/>
            </p:nvCxnSpPr>
            <p:spPr>
              <a:xfrm flipV="1">
                <a:off x="5643570" y="4679165"/>
                <a:ext cx="857256" cy="1785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1" idx="3"/>
                <a:endCxn id="44" idx="3"/>
              </p:cNvCxnSpPr>
              <p:nvPr/>
            </p:nvCxnSpPr>
            <p:spPr>
              <a:xfrm flipV="1">
                <a:off x="5643570" y="4805451"/>
                <a:ext cx="909565" cy="7666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38" idx="3"/>
                <a:endCxn id="45" idx="2"/>
              </p:cNvCxnSpPr>
              <p:nvPr/>
            </p:nvCxnSpPr>
            <p:spPr>
              <a:xfrm>
                <a:off x="5643570" y="4857760"/>
                <a:ext cx="857256" cy="2500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>
                <a:stCxn id="41" idx="3"/>
                <a:endCxn id="45" idx="2"/>
              </p:cNvCxnSpPr>
              <p:nvPr/>
            </p:nvCxnSpPr>
            <p:spPr>
              <a:xfrm flipV="1">
                <a:off x="5643570" y="5107793"/>
                <a:ext cx="857256" cy="4643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>
                <a:stCxn id="38" idx="3"/>
                <a:endCxn id="46" idx="2"/>
              </p:cNvCxnSpPr>
              <p:nvPr/>
            </p:nvCxnSpPr>
            <p:spPr>
              <a:xfrm>
                <a:off x="5643570" y="4857760"/>
                <a:ext cx="857256" cy="6786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stCxn id="41" idx="3"/>
                <a:endCxn id="46" idx="2"/>
              </p:cNvCxnSpPr>
              <p:nvPr/>
            </p:nvCxnSpPr>
            <p:spPr>
              <a:xfrm flipV="1">
                <a:off x="5643570" y="5536421"/>
                <a:ext cx="857256" cy="357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38" idx="3"/>
                <a:endCxn id="47" idx="2"/>
              </p:cNvCxnSpPr>
              <p:nvPr/>
            </p:nvCxnSpPr>
            <p:spPr>
              <a:xfrm>
                <a:off x="5643570" y="4857760"/>
                <a:ext cx="857256" cy="1107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41" idx="3"/>
                <a:endCxn id="47" idx="2"/>
              </p:cNvCxnSpPr>
              <p:nvPr/>
            </p:nvCxnSpPr>
            <p:spPr>
              <a:xfrm>
                <a:off x="5643570" y="5572140"/>
                <a:ext cx="857256" cy="3929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7500958" y="5286388"/>
                <a:ext cx="642942" cy="21431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join</a:t>
                </a:r>
                <a:endParaRPr lang="zh-CN" altLang="en-US" sz="1200" dirty="0"/>
              </a:p>
            </p:txBody>
          </p:sp>
          <p:cxnSp>
            <p:nvCxnSpPr>
              <p:cNvPr id="81" name="直接箭头连接符 80"/>
              <p:cNvCxnSpPr>
                <a:stCxn id="44" idx="6"/>
                <a:endCxn id="79" idx="1"/>
              </p:cNvCxnSpPr>
              <p:nvPr/>
            </p:nvCxnSpPr>
            <p:spPr>
              <a:xfrm>
                <a:off x="6858016" y="4679165"/>
                <a:ext cx="642942" cy="7143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45" idx="6"/>
                <a:endCxn id="79" idx="1"/>
              </p:cNvCxnSpPr>
              <p:nvPr/>
            </p:nvCxnSpPr>
            <p:spPr>
              <a:xfrm>
                <a:off x="6858016" y="5107793"/>
                <a:ext cx="642942" cy="2857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46" idx="6"/>
                <a:endCxn id="79" idx="1"/>
              </p:cNvCxnSpPr>
              <p:nvPr/>
            </p:nvCxnSpPr>
            <p:spPr>
              <a:xfrm flipV="1">
                <a:off x="6858016" y="5393545"/>
                <a:ext cx="642942" cy="1428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47" idx="6"/>
                <a:endCxn id="79" idx="1"/>
              </p:cNvCxnSpPr>
              <p:nvPr/>
            </p:nvCxnSpPr>
            <p:spPr>
              <a:xfrm flipV="1">
                <a:off x="6858016" y="5393545"/>
                <a:ext cx="642942" cy="5715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/>
            </p:nvCxnSpPr>
            <p:spPr>
              <a:xfrm>
                <a:off x="8215338" y="5429264"/>
                <a:ext cx="35719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7429520" y="2786058"/>
              <a:ext cx="171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Stream processor</a:t>
              </a:r>
              <a:endParaRPr lang="zh-CN" altLang="en-US" sz="1200" dirty="0"/>
            </a:p>
          </p:txBody>
        </p:sp>
      </p:grpSp>
      <p:sp>
        <p:nvSpPr>
          <p:cNvPr id="48" name="内容占位符 2"/>
          <p:cNvSpPr>
            <a:spLocks noGrp="1"/>
          </p:cNvSpPr>
          <p:nvPr>
            <p:ph sz="half" idx="1"/>
          </p:nvPr>
        </p:nvSpPr>
        <p:spPr>
          <a:xfrm>
            <a:off x="457200" y="4286256"/>
            <a:ext cx="8401080" cy="22860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mtClean="0"/>
              <a:t>操纵复杂的数据流交互时</a:t>
            </a:r>
            <a:r>
              <a:rPr lang="en-US" altLang="zh-CN" smtClean="0"/>
              <a:t>,</a:t>
            </a:r>
            <a:r>
              <a:rPr lang="zh-CN" altLang="en-US" smtClean="0"/>
              <a:t> 程序难以阅读和维护</a:t>
            </a:r>
            <a:endParaRPr lang="en-US" altLang="zh-CN" smtClean="0"/>
          </a:p>
          <a:p>
            <a:endParaRPr lang="en-US" altLang="zh-CN" dirty="0" smtClean="0"/>
          </a:p>
          <a:p>
            <a:r>
              <a:rPr lang="zh-CN" altLang="en-US" smtClean="0"/>
              <a:t>仅支持原始数据类型</a:t>
            </a:r>
            <a:r>
              <a:rPr lang="en-US" altLang="zh-CN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float,double</a:t>
            </a:r>
            <a:r>
              <a:rPr lang="en-US" altLang="zh-CN" dirty="0" smtClean="0"/>
              <a:t>).</a:t>
            </a:r>
          </a:p>
          <a:p>
            <a:endParaRPr lang="en-US" altLang="zh-CN" dirty="0" smtClean="0"/>
          </a:p>
          <a:p>
            <a:r>
              <a:rPr lang="zh-CN" altLang="en-US" smtClean="0"/>
              <a:t>如果没有底层硬件</a:t>
            </a:r>
            <a:r>
              <a:rPr lang="en-US" altLang="zh-CN" smtClean="0"/>
              <a:t>API</a:t>
            </a:r>
            <a:r>
              <a:rPr lang="zh-CN" altLang="en-US" smtClean="0"/>
              <a:t>支持</a:t>
            </a:r>
            <a:r>
              <a:rPr lang="en-US" altLang="zh-CN" smtClean="0"/>
              <a:t>,</a:t>
            </a:r>
            <a:r>
              <a:rPr lang="zh-CN" altLang="en-US" smtClean="0"/>
              <a:t>无法实现</a:t>
            </a:r>
            <a:r>
              <a:rPr lang="en-US" altLang="zh-CN" smtClean="0"/>
              <a:t>MIMD</a:t>
            </a:r>
            <a:r>
              <a:rPr lang="zh-CN" altLang="en-US" smtClean="0"/>
              <a:t>式的并行</a:t>
            </a:r>
            <a:r>
              <a:rPr lang="en-US" altLang="zh-CN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无法处理依赖型的流</a:t>
            </a:r>
            <a:r>
              <a:rPr lang="en-US" altLang="zh-CN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1" animBg="1"/>
      <p:bldP spid="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err="1" smtClean="0"/>
              <a:t>Datarush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基于多核系统的数据流计算库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500174"/>
            <a:ext cx="8286808" cy="271177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的运行库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面向对象的架构便于学习和开发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提供高级的数据流描述语言和开发设施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格式的数据流语言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Net Beans</a:t>
            </a:r>
            <a:r>
              <a:rPr lang="zh-CN" altLang="en-US" dirty="0" smtClean="0"/>
              <a:t>上有图形化设计插件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r>
              <a:rPr lang="zh-CN" altLang="en-US" dirty="0" smtClean="0"/>
              <a:t>支持传统的开发设施</a:t>
            </a:r>
            <a:r>
              <a:rPr lang="en-US" altLang="zh-CN" dirty="0" smtClean="0"/>
              <a:t>(JDBC,RMDB,ORM….)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支持大多数的并行风格</a:t>
            </a:r>
            <a:endParaRPr lang="en-US" altLang="zh-CN" dirty="0" smtClean="0"/>
          </a:p>
        </p:txBody>
      </p:sp>
      <p:grpSp>
        <p:nvGrpSpPr>
          <p:cNvPr id="69" name="组合 68"/>
          <p:cNvGrpSpPr/>
          <p:nvPr/>
        </p:nvGrpSpPr>
        <p:grpSpPr>
          <a:xfrm>
            <a:off x="1000100" y="4917056"/>
            <a:ext cx="1571636" cy="1012274"/>
            <a:chOff x="1000100" y="4500570"/>
            <a:chExt cx="1571636" cy="1012274"/>
          </a:xfrm>
        </p:grpSpPr>
        <p:grpSp>
          <p:nvGrpSpPr>
            <p:cNvPr id="65" name="组合 64"/>
            <p:cNvGrpSpPr/>
            <p:nvPr/>
          </p:nvGrpSpPr>
          <p:grpSpPr>
            <a:xfrm>
              <a:off x="1000100" y="4500570"/>
              <a:ext cx="1571636" cy="357190"/>
              <a:chOff x="1000100" y="4500570"/>
              <a:chExt cx="1571636" cy="35719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000100" y="450057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A</a:t>
                </a:r>
                <a:endParaRPr lang="zh-CN" altLang="en-US" sz="1600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43042" y="450057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B</a:t>
                </a:r>
                <a:endParaRPr lang="zh-CN" altLang="en-US" sz="1600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214546" y="450057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cxnSp>
            <p:nvCxnSpPr>
              <p:cNvPr id="11" name="直接箭头连接符 10"/>
              <p:cNvCxnSpPr>
                <a:stCxn id="5" idx="6"/>
                <a:endCxn id="6" idx="2"/>
              </p:cNvCxnSpPr>
              <p:nvPr/>
            </p:nvCxnSpPr>
            <p:spPr>
              <a:xfrm>
                <a:off x="1357290" y="4679165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6"/>
                <a:endCxn id="7" idx="2"/>
              </p:cNvCxnSpPr>
              <p:nvPr/>
            </p:nvCxnSpPr>
            <p:spPr>
              <a:xfrm>
                <a:off x="2000232" y="4679165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1214414" y="5143512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pipeline</a:t>
              </a:r>
              <a:endParaRPr lang="zh-CN" altLang="en-US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928926" y="4416990"/>
            <a:ext cx="2428892" cy="1726654"/>
            <a:chOff x="2928926" y="4071942"/>
            <a:chExt cx="2428892" cy="1726654"/>
          </a:xfrm>
        </p:grpSpPr>
        <p:grpSp>
          <p:nvGrpSpPr>
            <p:cNvPr id="64" name="组合 63"/>
            <p:cNvGrpSpPr/>
            <p:nvPr/>
          </p:nvGrpSpPr>
          <p:grpSpPr>
            <a:xfrm>
              <a:off x="2928926" y="4071942"/>
              <a:ext cx="2428892" cy="1285884"/>
              <a:chOff x="3357554" y="4500570"/>
              <a:chExt cx="2428892" cy="128588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357554" y="5000636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A</a:t>
                </a:r>
                <a:endParaRPr lang="zh-CN" altLang="en-US" sz="1600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143372" y="450057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B</a:t>
                </a:r>
                <a:endParaRPr lang="zh-CN" altLang="en-US" sz="16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714876" y="450057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cxnSp>
            <p:nvCxnSpPr>
              <p:cNvPr id="18" name="直接箭头连接符 17"/>
              <p:cNvCxnSpPr>
                <a:stCxn id="15" idx="6"/>
                <a:endCxn id="16" idx="2"/>
              </p:cNvCxnSpPr>
              <p:nvPr/>
            </p:nvCxnSpPr>
            <p:spPr>
              <a:xfrm flipV="1">
                <a:off x="3714744" y="4679165"/>
                <a:ext cx="428628" cy="5000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6" idx="6"/>
                <a:endCxn id="17" idx="2"/>
              </p:cNvCxnSpPr>
              <p:nvPr/>
            </p:nvCxnSpPr>
            <p:spPr>
              <a:xfrm>
                <a:off x="4500562" y="4679165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4143372" y="5000636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B</a:t>
                </a:r>
                <a:endParaRPr lang="zh-CN" altLang="en-US" sz="1600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714876" y="5000636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cxnSp>
            <p:nvCxnSpPr>
              <p:cNvPr id="23" name="直接箭头连接符 22"/>
              <p:cNvCxnSpPr>
                <a:stCxn id="21" idx="6"/>
                <a:endCxn id="22" idx="2"/>
              </p:cNvCxnSpPr>
              <p:nvPr/>
            </p:nvCxnSpPr>
            <p:spPr>
              <a:xfrm>
                <a:off x="4500562" y="5179231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4143372" y="5429264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B</a:t>
                </a:r>
                <a:endParaRPr lang="zh-CN" altLang="en-US" sz="1600" dirty="0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714876" y="5429264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cxnSp>
            <p:nvCxnSpPr>
              <p:cNvPr id="26" name="直接箭头连接符 25"/>
              <p:cNvCxnSpPr>
                <a:stCxn id="24" idx="6"/>
                <a:endCxn id="25" idx="2"/>
              </p:cNvCxnSpPr>
              <p:nvPr/>
            </p:nvCxnSpPr>
            <p:spPr>
              <a:xfrm>
                <a:off x="4500562" y="5607859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5" idx="6"/>
                <a:endCxn id="21" idx="2"/>
              </p:cNvCxnSpPr>
              <p:nvPr/>
            </p:nvCxnSpPr>
            <p:spPr>
              <a:xfrm>
                <a:off x="3714744" y="5179231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15" idx="6"/>
                <a:endCxn id="24" idx="2"/>
              </p:cNvCxnSpPr>
              <p:nvPr/>
            </p:nvCxnSpPr>
            <p:spPr>
              <a:xfrm>
                <a:off x="3714744" y="5179231"/>
                <a:ext cx="428628" cy="4286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5429256" y="5000636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</a:t>
                </a:r>
                <a:endParaRPr lang="zh-CN" altLang="en-US" sz="1600" dirty="0"/>
              </a:p>
            </p:txBody>
          </p:sp>
          <p:cxnSp>
            <p:nvCxnSpPr>
              <p:cNvPr id="41" name="直接箭头连接符 40"/>
              <p:cNvCxnSpPr>
                <a:stCxn id="17" idx="6"/>
                <a:endCxn id="39" idx="2"/>
              </p:cNvCxnSpPr>
              <p:nvPr/>
            </p:nvCxnSpPr>
            <p:spPr>
              <a:xfrm>
                <a:off x="5072066" y="4679165"/>
                <a:ext cx="357190" cy="5000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22" idx="6"/>
                <a:endCxn id="39" idx="2"/>
              </p:cNvCxnSpPr>
              <p:nvPr/>
            </p:nvCxnSpPr>
            <p:spPr>
              <a:xfrm>
                <a:off x="5072066" y="5179231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25" idx="6"/>
                <a:endCxn id="39" idx="2"/>
              </p:cNvCxnSpPr>
              <p:nvPr/>
            </p:nvCxnSpPr>
            <p:spPr>
              <a:xfrm flipV="1">
                <a:off x="5072066" y="5179231"/>
                <a:ext cx="357190" cy="4286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3786182" y="542926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SIMD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786446" y="4416990"/>
            <a:ext cx="1714512" cy="1798092"/>
            <a:chOff x="5786446" y="4071942"/>
            <a:chExt cx="1714512" cy="1798092"/>
          </a:xfrm>
        </p:grpSpPr>
        <p:grpSp>
          <p:nvGrpSpPr>
            <p:cNvPr id="63" name="组合 62"/>
            <p:cNvGrpSpPr/>
            <p:nvPr/>
          </p:nvGrpSpPr>
          <p:grpSpPr>
            <a:xfrm>
              <a:off x="5786446" y="4071942"/>
              <a:ext cx="1714512" cy="1285884"/>
              <a:chOff x="6000760" y="4357694"/>
              <a:chExt cx="1714512" cy="1285884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6000760" y="485776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A</a:t>
                </a:r>
                <a:endParaRPr lang="zh-CN" altLang="en-US" sz="1600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6786578" y="4357694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B1</a:t>
                </a:r>
                <a:endParaRPr lang="zh-CN" altLang="en-US" sz="1600" dirty="0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7358082" y="4357694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B2</a:t>
                </a:r>
                <a:endParaRPr lang="zh-CN" altLang="en-US" sz="1600" dirty="0"/>
              </a:p>
            </p:txBody>
          </p:sp>
          <p:cxnSp>
            <p:nvCxnSpPr>
              <p:cNvPr id="49" name="直接箭头连接符 48"/>
              <p:cNvCxnSpPr>
                <a:stCxn id="46" idx="6"/>
                <a:endCxn id="47" idx="2"/>
              </p:cNvCxnSpPr>
              <p:nvPr/>
            </p:nvCxnSpPr>
            <p:spPr>
              <a:xfrm flipV="1">
                <a:off x="6357950" y="4536289"/>
                <a:ext cx="428628" cy="5000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7" idx="6"/>
                <a:endCxn id="48" idx="2"/>
              </p:cNvCxnSpPr>
              <p:nvPr/>
            </p:nvCxnSpPr>
            <p:spPr>
              <a:xfrm>
                <a:off x="7143768" y="4536289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椭圆 50"/>
              <p:cNvSpPr/>
              <p:nvPr/>
            </p:nvSpPr>
            <p:spPr>
              <a:xfrm>
                <a:off x="6786578" y="485776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C1</a:t>
                </a:r>
                <a:endParaRPr lang="zh-CN" altLang="en-US" sz="1600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358082" y="4857760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C2</a:t>
                </a:r>
                <a:endParaRPr lang="zh-CN" altLang="en-US" sz="1600" dirty="0"/>
              </a:p>
            </p:txBody>
          </p:sp>
          <p:cxnSp>
            <p:nvCxnSpPr>
              <p:cNvPr id="53" name="直接箭头连接符 52"/>
              <p:cNvCxnSpPr>
                <a:stCxn id="51" idx="6"/>
                <a:endCxn id="52" idx="2"/>
              </p:cNvCxnSpPr>
              <p:nvPr/>
            </p:nvCxnSpPr>
            <p:spPr>
              <a:xfrm>
                <a:off x="7143768" y="5036355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53"/>
              <p:cNvSpPr/>
              <p:nvPr/>
            </p:nvSpPr>
            <p:spPr>
              <a:xfrm>
                <a:off x="6786578" y="5286388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D1</a:t>
                </a:r>
                <a:endParaRPr lang="zh-CN" altLang="en-US" sz="1600" dirty="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7358082" y="5286388"/>
                <a:ext cx="357190" cy="3571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600" dirty="0" err="1" smtClean="0"/>
                  <a:t>D2</a:t>
                </a:r>
                <a:endParaRPr lang="zh-CN" altLang="en-US" sz="1600" dirty="0"/>
              </a:p>
            </p:txBody>
          </p:sp>
          <p:cxnSp>
            <p:nvCxnSpPr>
              <p:cNvPr id="56" name="直接箭头连接符 55"/>
              <p:cNvCxnSpPr>
                <a:stCxn id="54" idx="6"/>
                <a:endCxn id="55" idx="2"/>
              </p:cNvCxnSpPr>
              <p:nvPr/>
            </p:nvCxnSpPr>
            <p:spPr>
              <a:xfrm>
                <a:off x="7143768" y="5464983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51" idx="2"/>
              </p:cNvCxnSpPr>
              <p:nvPr/>
            </p:nvCxnSpPr>
            <p:spPr>
              <a:xfrm>
                <a:off x="6357950" y="5036355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6" idx="6"/>
                <a:endCxn id="54" idx="2"/>
              </p:cNvCxnSpPr>
              <p:nvPr/>
            </p:nvCxnSpPr>
            <p:spPr>
              <a:xfrm>
                <a:off x="6357950" y="5036355"/>
                <a:ext cx="428628" cy="4286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6572264" y="550070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MIMD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Dataflow programming in </a:t>
            </a:r>
            <a:r>
              <a:rPr lang="en-US" altLang="zh-CN" sz="3200" dirty="0" err="1" smtClean="0"/>
              <a:t>DataRush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3214686"/>
            <a:ext cx="4038600" cy="356903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zh-CN" dirty="0" smtClean="0"/>
              <a:t>Node</a:t>
            </a:r>
          </a:p>
          <a:p>
            <a:pPr lvl="1"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SampleFilter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DataflowNodeBas</a:t>
            </a:r>
            <a:r>
              <a:rPr lang="en-US" altLang="zh-CN" dirty="0" smtClean="0"/>
              <a:t> {</a:t>
            </a:r>
          </a:p>
          <a:p>
            <a:pPr lvl="1">
              <a:buNone/>
            </a:pPr>
            <a:r>
              <a:rPr lang="en-US" altLang="zh-CN" dirty="0" smtClean="0"/>
              <a:t>  private </a:t>
            </a:r>
            <a:r>
              <a:rPr lang="en-US" altLang="zh-CN" dirty="0" err="1" smtClean="0"/>
              <a:t>IntInput</a:t>
            </a:r>
            <a:r>
              <a:rPr lang="en-US" altLang="zh-CN" dirty="0" smtClean="0"/>
              <a:t> y;</a:t>
            </a:r>
          </a:p>
          <a:p>
            <a:pPr lvl="1">
              <a:buNone/>
            </a:pPr>
            <a:r>
              <a:rPr lang="en-US" altLang="zh-CN" dirty="0" smtClean="0"/>
              <a:t>  private </a:t>
            </a:r>
            <a:r>
              <a:rPr lang="en-US" altLang="zh-CN" dirty="0" err="1" smtClean="0"/>
              <a:t>IntOutput</a:t>
            </a:r>
            <a:r>
              <a:rPr lang="en-US" altLang="zh-CN" dirty="0" smtClean="0"/>
              <a:t> z;</a:t>
            </a:r>
          </a:p>
          <a:p>
            <a:pPr lvl="1">
              <a:buNone/>
            </a:pPr>
            <a:r>
              <a:rPr lang="en-US" altLang="zh-CN" dirty="0" smtClean="0"/>
              <a:t>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lvl="1">
              <a:buNone/>
            </a:pPr>
            <a:r>
              <a:rPr lang="en-US" altLang="zh-CN" dirty="0" smtClean="0"/>
              <a:t>  public </a:t>
            </a:r>
            <a:r>
              <a:rPr lang="en-US" altLang="zh-CN" dirty="0" err="1" smtClean="0"/>
              <a:t>SampleFilter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IntFlow</a:t>
            </a:r>
            <a:r>
              <a:rPr lang="en-US" altLang="zh-CN" dirty="0" smtClean="0"/>
              <a:t> source,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 {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= x;</a:t>
            </a:r>
          </a:p>
          <a:p>
            <a:pPr lvl="1">
              <a:buNone/>
            </a:pPr>
            <a:r>
              <a:rPr lang="en-US" altLang="zh-CN" dirty="0" smtClean="0"/>
              <a:t>    y = </a:t>
            </a:r>
            <a:r>
              <a:rPr lang="en-US" altLang="zh-CN" dirty="0" err="1" smtClean="0"/>
              <a:t>newIntInput</a:t>
            </a:r>
            <a:r>
              <a:rPr lang="en-US" altLang="zh-CN" dirty="0" smtClean="0"/>
              <a:t>(source, "y");</a:t>
            </a:r>
          </a:p>
          <a:p>
            <a:pPr lvl="1">
              <a:buNone/>
            </a:pPr>
            <a:r>
              <a:rPr lang="en-US" altLang="zh-CN" dirty="0" smtClean="0"/>
              <a:t>    z = </a:t>
            </a:r>
            <a:r>
              <a:rPr lang="en-US" altLang="zh-CN" dirty="0" err="1" smtClean="0"/>
              <a:t>newIntOutput</a:t>
            </a:r>
            <a:r>
              <a:rPr lang="en-US" altLang="zh-CN" dirty="0" smtClean="0"/>
              <a:t>("z");</a:t>
            </a:r>
          </a:p>
          <a:p>
            <a:pPr lvl="1">
              <a:buNone/>
            </a:pPr>
            <a:r>
              <a:rPr lang="en-US" altLang="zh-CN" dirty="0" smtClean="0"/>
              <a:t>  }</a:t>
            </a:r>
          </a:p>
          <a:p>
            <a:pPr lvl="1">
              <a:buNone/>
            </a:pPr>
            <a:r>
              <a:rPr lang="en-US" altLang="zh-CN" dirty="0" smtClean="0"/>
              <a:t>  public void execute() {</a:t>
            </a:r>
          </a:p>
          <a:p>
            <a:pPr lvl="1">
              <a:buNone/>
            </a:pPr>
            <a:r>
              <a:rPr lang="en-US" altLang="zh-CN" dirty="0" smtClean="0"/>
              <a:t>    while (</a:t>
            </a:r>
            <a:r>
              <a:rPr lang="en-US" altLang="zh-CN" dirty="0" err="1" smtClean="0"/>
              <a:t>y.stepNext</a:t>
            </a:r>
            <a:r>
              <a:rPr lang="en-US" altLang="zh-CN" dirty="0" smtClean="0"/>
              <a:t>()) {</a:t>
            </a:r>
          </a:p>
          <a:p>
            <a:pPr lvl="1">
              <a:buNone/>
            </a:pPr>
            <a:r>
              <a:rPr lang="en-US" altLang="zh-CN" dirty="0" smtClean="0"/>
              <a:t>      if (x &gt;= </a:t>
            </a:r>
            <a:r>
              <a:rPr lang="en-US" altLang="zh-CN" dirty="0" err="1" smtClean="0"/>
              <a:t>y.asInt</a:t>
            </a:r>
            <a:r>
              <a:rPr lang="en-US" altLang="zh-CN" dirty="0" smtClean="0"/>
              <a:t>()) {</a:t>
            </a:r>
          </a:p>
          <a:p>
            <a:pPr lvl="1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z.push</a:t>
            </a:r>
            <a:r>
              <a:rPr lang="en-US" altLang="zh-CN" dirty="0" smtClean="0"/>
              <a:t>(x);</a:t>
            </a:r>
          </a:p>
          <a:p>
            <a:pPr lvl="1">
              <a:buNone/>
            </a:pPr>
            <a:r>
              <a:rPr lang="en-US" altLang="zh-CN" dirty="0" smtClean="0"/>
              <a:t>      } else {</a:t>
            </a:r>
          </a:p>
          <a:p>
            <a:pPr lvl="1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z.push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y.asInt</a:t>
            </a:r>
            <a:r>
              <a:rPr lang="en-US" altLang="zh-CN" dirty="0" smtClean="0"/>
              <a:t>());</a:t>
            </a:r>
          </a:p>
          <a:p>
            <a:pPr lvl="1">
              <a:buNone/>
            </a:pPr>
            <a:r>
              <a:rPr lang="en-US" altLang="zh-CN" dirty="0" smtClean="0"/>
              <a:t>      }</a:t>
            </a:r>
          </a:p>
          <a:p>
            <a:pPr lvl="1">
              <a:buNone/>
            </a:pPr>
            <a:r>
              <a:rPr lang="en-US" altLang="zh-CN" dirty="0" smtClean="0"/>
              <a:t>    }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z.pushEndOfData</a:t>
            </a:r>
            <a:r>
              <a:rPr lang="en-US" altLang="zh-CN" dirty="0" smtClean="0"/>
              <a:t>(); }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2" y="3286124"/>
            <a:ext cx="4038600" cy="278608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zh-CN" dirty="0" smtClean="0"/>
              <a:t>Flow</a:t>
            </a:r>
          </a:p>
          <a:p>
            <a:pPr>
              <a:buNone/>
            </a:pPr>
            <a:r>
              <a:rPr lang="en-US" altLang="zh-CN" dirty="0" smtClean="0"/>
              <a:t>&lt;?xml version=“1.0” encoding=“</a:t>
            </a:r>
            <a:r>
              <a:rPr lang="en-US" altLang="zh-CN" dirty="0" err="1" smtClean="0"/>
              <a:t>UTF</a:t>
            </a:r>
            <a:r>
              <a:rPr lang="en-US" altLang="zh-CN" dirty="0" smtClean="0"/>
              <a:t>-8” standalone=“no”?&gt;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AssemblySpecification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&lt;Contract&gt;</a:t>
            </a:r>
          </a:p>
          <a:p>
            <a:pPr>
              <a:buNone/>
            </a:pPr>
            <a:r>
              <a:rPr lang="en-US" altLang="zh-CN" dirty="0" smtClean="0"/>
              <a:t>    &lt;Inputs&gt;</a:t>
            </a:r>
          </a:p>
          <a:p>
            <a:pPr>
              <a:buNone/>
            </a:pPr>
            <a:r>
              <a:rPr lang="en-US" altLang="zh-CN" dirty="0" smtClean="0"/>
              <a:t>      &lt;Port name=“</a:t>
            </a:r>
            <a:r>
              <a:rPr lang="en-US" altLang="zh-CN" dirty="0" err="1" smtClean="0"/>
              <a:t>InputY</a:t>
            </a:r>
            <a:r>
              <a:rPr lang="en-US" altLang="zh-CN" dirty="0" smtClean="0"/>
              <a:t>" type=“integer"/&gt;</a:t>
            </a:r>
          </a:p>
          <a:p>
            <a:pPr>
              <a:buNone/>
            </a:pPr>
            <a:r>
              <a:rPr lang="en-US" altLang="zh-CN" dirty="0" smtClean="0"/>
              <a:t>    &lt;/Inputs&gt;</a:t>
            </a:r>
          </a:p>
          <a:p>
            <a:pPr>
              <a:buNone/>
            </a:pPr>
            <a:r>
              <a:rPr lang="en-US" altLang="zh-CN" dirty="0" smtClean="0"/>
              <a:t>    &lt;Outputs&gt;</a:t>
            </a:r>
          </a:p>
          <a:p>
            <a:pPr>
              <a:buNone/>
            </a:pPr>
            <a:r>
              <a:rPr lang="en-US" altLang="zh-CN" dirty="0" smtClean="0"/>
              <a:t>      &lt;Port name="</a:t>
            </a:r>
            <a:r>
              <a:rPr lang="en-US" altLang="zh-CN" dirty="0" err="1" smtClean="0"/>
              <a:t>OutputZ</a:t>
            </a:r>
            <a:r>
              <a:rPr lang="en-US" altLang="zh-CN" dirty="0" smtClean="0"/>
              <a:t>" type="integer"/&gt;</a:t>
            </a:r>
          </a:p>
          <a:p>
            <a:pPr>
              <a:buNone/>
            </a:pPr>
            <a:r>
              <a:rPr lang="en-US" altLang="zh-CN" dirty="0" smtClean="0"/>
              <a:t>    &lt;/Outputs&gt;</a:t>
            </a:r>
          </a:p>
          <a:p>
            <a:pPr>
              <a:buNone/>
            </a:pPr>
            <a:r>
              <a:rPr lang="en-US" altLang="zh-CN" dirty="0" smtClean="0"/>
              <a:t>  &lt;/Contract&gt; </a:t>
            </a:r>
          </a:p>
          <a:p>
            <a:pPr>
              <a:buNone/>
            </a:pPr>
            <a:r>
              <a:rPr lang="en-US" altLang="zh-CN" dirty="0" smtClean="0"/>
              <a:t>  &lt;Composition&gt;</a:t>
            </a:r>
          </a:p>
          <a:p>
            <a:pPr>
              <a:buNone/>
            </a:pPr>
            <a:r>
              <a:rPr lang="en-US" altLang="zh-CN" dirty="0" smtClean="0"/>
              <a:t>    &lt;Process instance=“</a:t>
            </a:r>
            <a:r>
              <a:rPr lang="en-US" altLang="zh-CN" dirty="0" err="1" smtClean="0"/>
              <a:t>SampleFilter</a:t>
            </a:r>
            <a:r>
              <a:rPr lang="en-US" altLang="zh-CN" dirty="0" smtClean="0"/>
              <a:t>" type=“</a:t>
            </a:r>
            <a:r>
              <a:rPr lang="en-US" altLang="zh-CN" dirty="0" err="1" smtClean="0"/>
              <a:t>SampleFilter</a:t>
            </a:r>
            <a:r>
              <a:rPr lang="en-US" altLang="zh-CN" dirty="0" smtClean="0"/>
              <a:t> "&gt;</a:t>
            </a:r>
          </a:p>
          <a:p>
            <a:pPr>
              <a:buNone/>
            </a:pPr>
            <a:r>
              <a:rPr lang="en-US" altLang="zh-CN" dirty="0" smtClean="0"/>
              <a:t>      &lt;Link source="</a:t>
            </a:r>
            <a:r>
              <a:rPr lang="en-US" altLang="zh-CN" dirty="0" err="1" smtClean="0"/>
              <a:t>InputY</a:t>
            </a:r>
            <a:r>
              <a:rPr lang="en-US" altLang="zh-CN" dirty="0" smtClean="0"/>
              <a:t>" target="y" /&gt;</a:t>
            </a:r>
          </a:p>
          <a:p>
            <a:pPr>
              <a:buNone/>
            </a:pPr>
            <a:r>
              <a:rPr lang="en-US" altLang="zh-CN" dirty="0" smtClean="0"/>
              <a:t>    &lt;/Process&gt;</a:t>
            </a:r>
          </a:p>
          <a:p>
            <a:pPr>
              <a:buNone/>
            </a:pPr>
            <a:r>
              <a:rPr lang="en-US" altLang="zh-CN" dirty="0" smtClean="0"/>
              <a:t>    &lt;Link instance=“</a:t>
            </a:r>
            <a:r>
              <a:rPr lang="en-US" altLang="zh-CN" dirty="0" err="1" smtClean="0"/>
              <a:t>SampleFilter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="z"/&gt;</a:t>
            </a:r>
          </a:p>
          <a:p>
            <a:pPr>
              <a:buNone/>
            </a:pPr>
            <a:r>
              <a:rPr lang="en-US" altLang="zh-CN" dirty="0" smtClean="0"/>
              <a:t>  &lt;/Composition&gt;</a:t>
            </a:r>
          </a:p>
          <a:p>
            <a:pPr>
              <a:buNone/>
            </a:pPr>
            <a:r>
              <a:rPr lang="en-US" altLang="zh-CN" dirty="0" smtClean="0"/>
              <a:t>&lt;/</a:t>
            </a:r>
            <a:r>
              <a:rPr lang="en-US" altLang="zh-CN" dirty="0" err="1" smtClean="0"/>
              <a:t>AssemblySpecification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00034" y="1571612"/>
            <a:ext cx="8001056" cy="12858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2800" dirty="0" err="1" smtClean="0"/>
              <a:t>DataRush</a:t>
            </a:r>
            <a:r>
              <a:rPr lang="zh-CN" altLang="en-US" sz="2800" dirty="0" smtClean="0"/>
              <a:t>的数据程序是一张有向图</a:t>
            </a:r>
            <a:endParaRPr lang="en-US" altLang="zh-CN" sz="2800" dirty="0" smtClean="0"/>
          </a:p>
          <a:p>
            <a:pPr marL="749300" lvl="1" indent="-292100"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图中的节点是使用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对象描述的计算单元</a:t>
            </a:r>
            <a:endParaRPr kumimoji="0" lang="en-US" altLang="zh-CN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9300" lvl="1" indent="-292100"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zh-CN" altLang="en-US" sz="2800" baseline="0" dirty="0" smtClean="0"/>
              <a:t>图中的边是</a:t>
            </a:r>
            <a:r>
              <a:rPr lang="en-US" altLang="zh-CN" sz="2800" baseline="0" dirty="0" smtClean="0"/>
              <a:t>Xml</a:t>
            </a:r>
            <a:r>
              <a:rPr lang="zh-CN" altLang="en-US" sz="2800" baseline="0" dirty="0" smtClean="0"/>
              <a:t>数据描述的数据流方向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Dataflow programming in </a:t>
            </a:r>
            <a:r>
              <a:rPr lang="en-US" altLang="zh-CN" sz="3200" dirty="0" err="1" smtClean="0"/>
              <a:t>DataRush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1645920"/>
            <a:ext cx="8043890" cy="4526280"/>
          </a:xfrm>
        </p:spPr>
        <p:txBody>
          <a:bodyPr/>
          <a:lstStyle/>
          <a:p>
            <a:r>
              <a:rPr lang="zh-CN" altLang="en-US" dirty="0" smtClean="0"/>
              <a:t>性能和可伸缩性受制于</a:t>
            </a:r>
            <a:r>
              <a:rPr lang="en-US" altLang="zh-CN" dirty="0" smtClean="0"/>
              <a:t>JVM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多线程模型在</a:t>
            </a:r>
            <a:r>
              <a:rPr lang="en-US" altLang="zh-CN" dirty="0" smtClean="0"/>
              <a:t>multi-core</a:t>
            </a:r>
            <a:r>
              <a:rPr lang="zh-CN" altLang="en-US" dirty="0" smtClean="0"/>
              <a:t>上性能不佳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无法利用</a:t>
            </a:r>
            <a:r>
              <a:rPr lang="en-US" altLang="zh-CN" dirty="0" smtClean="0"/>
              <a:t>GPGPU</a:t>
            </a:r>
            <a:r>
              <a:rPr lang="zh-CN" altLang="en-US" dirty="0" smtClean="0"/>
              <a:t>等异构计算设备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OO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XML</a:t>
            </a:r>
            <a:r>
              <a:rPr lang="zh-CN" altLang="en-US" dirty="0" smtClean="0"/>
              <a:t>组合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反潮流的软件架构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OO </a:t>
            </a:r>
            <a:r>
              <a:rPr lang="zh-CN" altLang="en-US" dirty="0" smtClean="0"/>
              <a:t>缺乏灵活的可组合性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XML </a:t>
            </a:r>
            <a:r>
              <a:rPr lang="zh-CN" altLang="en-US" dirty="0" smtClean="0"/>
              <a:t>难以阅读和维护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图形化工具只是点缀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无法处理依赖型的数据流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There is no silver bullet yet</a:t>
            </a:r>
            <a:endParaRPr lang="zh-CN" altLang="en-US" sz="3200" dirty="0"/>
          </a:p>
        </p:txBody>
      </p:sp>
      <p:sp>
        <p:nvSpPr>
          <p:cNvPr id="42" name="内容占位符 41"/>
          <p:cNvSpPr>
            <a:spLocks noGrp="1"/>
          </p:cNvSpPr>
          <p:nvPr>
            <p:ph sz="half" idx="2"/>
          </p:nvPr>
        </p:nvSpPr>
        <p:spPr>
          <a:xfrm>
            <a:off x="314324" y="1500174"/>
            <a:ext cx="9044022" cy="51435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每一种并行模式都是领域专用的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(domain s</a:t>
            </a:r>
            <a:r>
              <a:rPr lang="en-US" dirty="0" smtClean="0">
                <a:latin typeface="微软雅黑" pitchFamily="34" charset="-122"/>
                <a:ea typeface="方正姚体" pitchFamily="2" charset="-122"/>
              </a:rPr>
              <a:t>pecific)</a:t>
            </a: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数据流并行仅适合于透明型的数据流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(data-transparency)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任务并行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多线程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进程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适合依赖型数据流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(data-dependency)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SIMD 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适合处理向量流</a:t>
            </a: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MIMD 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适合处理标量流</a:t>
            </a: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需要一种能够覆盖所有复杂性的新语言</a:t>
            </a: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函数式语言是并行的基础</a:t>
            </a: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强大的类型系统指导并行策略的组合</a:t>
            </a: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2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数据类型决定最有效的计算器件</a:t>
            </a: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2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不同的流类型决定不同的并行模式</a:t>
            </a: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简单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具有可组合性的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 DSL </a:t>
            </a:r>
          </a:p>
          <a:p>
            <a:pPr lvl="2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支持向量流与标量流的转换</a:t>
            </a: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2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平滑地组合数据流并行与任务并行</a:t>
            </a: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2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r>
              <a:rPr lang="en-US" altLang="zh-CN" sz="2700" dirty="0" smtClean="0">
                <a:latin typeface="微软雅黑" pitchFamily="34" charset="-122"/>
                <a:ea typeface="方正姚体" pitchFamily="2" charset="-122"/>
              </a:rPr>
              <a:t>Haskell </a:t>
            </a:r>
            <a:r>
              <a:rPr lang="zh-CN" altLang="en-US" sz="2700" dirty="0" smtClean="0">
                <a:latin typeface="微软雅黑" pitchFamily="34" charset="-122"/>
                <a:ea typeface="方正姚体" pitchFamily="2" charset="-122"/>
              </a:rPr>
              <a:t>是较为理想的实验平台</a:t>
            </a:r>
            <a:endParaRPr lang="en-US" altLang="zh-CN" sz="2700" dirty="0" smtClean="0">
              <a:latin typeface="微软雅黑" pitchFamily="34" charset="-122"/>
              <a:ea typeface="方正姚体" pitchFamily="2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1">
              <a:buNone/>
            </a:pP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715008" y="3857628"/>
            <a:ext cx="3214678" cy="2786082"/>
            <a:chOff x="785786" y="1714488"/>
            <a:chExt cx="3857652" cy="3000396"/>
          </a:xfrm>
        </p:grpSpPr>
        <p:grpSp>
          <p:nvGrpSpPr>
            <p:cNvPr id="43" name="组合 42"/>
            <p:cNvGrpSpPr/>
            <p:nvPr/>
          </p:nvGrpSpPr>
          <p:grpSpPr>
            <a:xfrm>
              <a:off x="785786" y="1714488"/>
              <a:ext cx="3857652" cy="418504"/>
              <a:chOff x="1239" y="1697"/>
              <a:chExt cx="3355107" cy="418504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44" name="圆角矩形 43"/>
              <p:cNvSpPr/>
              <p:nvPr/>
            </p:nvSpPr>
            <p:spPr>
              <a:xfrm>
                <a:off x="1239" y="1697"/>
                <a:ext cx="3355107" cy="418504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圆角矩形 4"/>
              <p:cNvSpPr/>
              <p:nvPr/>
            </p:nvSpPr>
            <p:spPr>
              <a:xfrm>
                <a:off x="1240" y="1721"/>
                <a:ext cx="3330590" cy="39398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 smtClean="0"/>
                  <a:t>Dataflow Language</a:t>
                </a:r>
                <a:endParaRPr lang="zh-CN" altLang="en-US" sz="1700" kern="1200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785786" y="2214554"/>
              <a:ext cx="1357322" cy="928694"/>
              <a:chOff x="1149" y="586"/>
              <a:chExt cx="3355287" cy="888335"/>
            </a:xfrm>
            <a:solidFill>
              <a:srgbClr val="002060"/>
            </a:solidFill>
          </p:grpSpPr>
          <p:sp>
            <p:nvSpPr>
              <p:cNvPr id="47" name="圆角矩形 46"/>
              <p:cNvSpPr/>
              <p:nvPr/>
            </p:nvSpPr>
            <p:spPr>
              <a:xfrm>
                <a:off x="1149" y="586"/>
                <a:ext cx="3355287" cy="888335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圆角矩形 4"/>
              <p:cNvSpPr/>
              <p:nvPr/>
            </p:nvSpPr>
            <p:spPr>
              <a:xfrm>
                <a:off x="27166" y="26604"/>
                <a:ext cx="3303252" cy="83629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none" lIns="121920" tIns="121920" rIns="121920" bIns="12192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 smtClean="0"/>
                  <a:t>Task</a:t>
                </a:r>
              </a:p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 smtClean="0"/>
                  <a:t>Parallelism</a:t>
                </a:r>
                <a:endParaRPr lang="zh-CN" altLang="en-US" sz="1700" dirty="0"/>
              </a:p>
            </p:txBody>
          </p:sp>
        </p:grpSp>
        <p:sp>
          <p:nvSpPr>
            <p:cNvPr id="49" name="圆角矩形 4"/>
            <p:cNvSpPr/>
            <p:nvPr/>
          </p:nvSpPr>
          <p:spPr>
            <a:xfrm>
              <a:off x="795133" y="3812513"/>
              <a:ext cx="1203853" cy="902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dirty="0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3357554" y="3786190"/>
              <a:ext cx="1285884" cy="928694"/>
              <a:chOff x="0" y="0"/>
              <a:chExt cx="3357586" cy="2786082"/>
            </a:xfrm>
            <a:solidFill>
              <a:srgbClr val="C00000"/>
            </a:solidFill>
          </p:grpSpPr>
          <p:sp>
            <p:nvSpPr>
              <p:cNvPr id="54" name="圆角矩形 53"/>
              <p:cNvSpPr/>
              <p:nvPr/>
            </p:nvSpPr>
            <p:spPr>
              <a:xfrm>
                <a:off x="0" y="0"/>
                <a:ext cx="3357586" cy="2786082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圆角矩形 4"/>
              <p:cNvSpPr/>
              <p:nvPr/>
            </p:nvSpPr>
            <p:spPr>
              <a:xfrm>
                <a:off x="81603" y="81603"/>
                <a:ext cx="3194383" cy="262287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dirty="0" err="1" smtClean="0"/>
                  <a:t>GPGPU</a:t>
                </a:r>
                <a:endParaRPr lang="zh-CN" altLang="en-US" sz="1600" dirty="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85786" y="3786084"/>
              <a:ext cx="2500330" cy="928694"/>
              <a:chOff x="1149" y="586"/>
              <a:chExt cx="3355287" cy="888335"/>
            </a:xfrm>
            <a:solidFill>
              <a:srgbClr val="002060"/>
            </a:solidFill>
          </p:grpSpPr>
          <p:sp>
            <p:nvSpPr>
              <p:cNvPr id="57" name="圆角矩形 56"/>
              <p:cNvSpPr/>
              <p:nvPr/>
            </p:nvSpPr>
            <p:spPr>
              <a:xfrm>
                <a:off x="1149" y="586"/>
                <a:ext cx="3355287" cy="888335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8" name="圆角矩形 4"/>
              <p:cNvSpPr/>
              <p:nvPr/>
            </p:nvSpPr>
            <p:spPr>
              <a:xfrm>
                <a:off x="27167" y="26604"/>
                <a:ext cx="3303252" cy="83629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dirty="0" smtClean="0"/>
                  <a:t>Multi-core</a:t>
                </a:r>
                <a:endParaRPr lang="zh-CN" altLang="en-US" sz="17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357554" y="3214686"/>
              <a:ext cx="1266937" cy="500066"/>
              <a:chOff x="290" y="299"/>
              <a:chExt cx="3357004" cy="1714093"/>
            </a:xfrm>
            <a:solidFill>
              <a:srgbClr val="C00000"/>
            </a:solidFill>
          </p:grpSpPr>
          <p:sp>
            <p:nvSpPr>
              <p:cNvPr id="66" name="圆角矩形 65"/>
              <p:cNvSpPr/>
              <p:nvPr/>
            </p:nvSpPr>
            <p:spPr>
              <a:xfrm>
                <a:off x="290" y="299"/>
                <a:ext cx="3357004" cy="1714093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7" name="圆角矩形 4"/>
              <p:cNvSpPr/>
              <p:nvPr/>
            </p:nvSpPr>
            <p:spPr>
              <a:xfrm>
                <a:off x="50491" y="50505"/>
                <a:ext cx="3167717" cy="141901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non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smtClean="0"/>
                  <a:t>Hardware</a:t>
                </a:r>
              </a:p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smtClean="0"/>
                  <a:t>Assembly</a:t>
                </a:r>
                <a:endParaRPr lang="zh-CN" altLang="en-US" sz="1400" dirty="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785786" y="3214686"/>
              <a:ext cx="2533874" cy="500066"/>
              <a:chOff x="290" y="299"/>
              <a:chExt cx="3357004" cy="1714093"/>
            </a:xfrm>
            <a:solidFill>
              <a:srgbClr val="002060"/>
            </a:solidFill>
          </p:grpSpPr>
          <p:sp>
            <p:nvSpPr>
              <p:cNvPr id="69" name="圆角矩形 68"/>
              <p:cNvSpPr/>
              <p:nvPr/>
            </p:nvSpPr>
            <p:spPr>
              <a:xfrm>
                <a:off x="290" y="299"/>
                <a:ext cx="3357004" cy="1714093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圆角矩形 4"/>
              <p:cNvSpPr/>
              <p:nvPr/>
            </p:nvSpPr>
            <p:spPr>
              <a:xfrm>
                <a:off x="50492" y="50502"/>
                <a:ext cx="3167717" cy="166389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non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smtClean="0"/>
                  <a:t>OS</a:t>
                </a:r>
              </a:p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smtClean="0"/>
                  <a:t>Scheduling</a:t>
                </a:r>
                <a:endParaRPr lang="zh-CN" altLang="en-US" sz="1400" dirty="0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214546" y="2214554"/>
              <a:ext cx="2428892" cy="928694"/>
              <a:chOff x="1149" y="586"/>
              <a:chExt cx="3355287" cy="888335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72" name="圆角矩形 71"/>
              <p:cNvSpPr/>
              <p:nvPr/>
            </p:nvSpPr>
            <p:spPr>
              <a:xfrm>
                <a:off x="1149" y="586"/>
                <a:ext cx="3355287" cy="888335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圆角矩形 4"/>
              <p:cNvSpPr/>
              <p:nvPr/>
            </p:nvSpPr>
            <p:spPr>
              <a:xfrm>
                <a:off x="27165" y="26604"/>
                <a:ext cx="3303253" cy="83629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none" lIns="121920" tIns="121920" rIns="121920" bIns="12192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 smtClean="0"/>
                  <a:t>Data</a:t>
                </a:r>
              </a:p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 smtClean="0"/>
                  <a:t>Parallelism</a:t>
                </a:r>
                <a:endParaRPr lang="zh-CN" altLang="en-US" sz="17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数据流类型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472" y="1574482"/>
            <a:ext cx="8215370" cy="542641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Haskell 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内建的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list 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适用于描述便于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CPU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处理的数据依赖型数据流</a:t>
            </a: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map:: a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→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→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[a]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→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[b]</a:t>
            </a:r>
          </a:p>
          <a:p>
            <a:pPr lvl="7">
              <a:buNone/>
            </a:pP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 f(x)=x*2 =&gt; (map f) [1,2,3] =&gt;[2,4,6]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Zip::[a]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→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[b]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→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[(a,b)]</a:t>
            </a:r>
          </a:p>
          <a:p>
            <a:pPr lvl="7">
              <a:buNone/>
            </a:pP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Zip [1,2,3] [4,5,6] =&gt;[(1,4),(2,5),(3,6)]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unzip:: [(a,b)] 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→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 ([a],[b])</a:t>
            </a:r>
          </a:p>
          <a:p>
            <a:pPr lvl="1">
              <a:buNone/>
            </a:pP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pPr lvl="1">
              <a:buNone/>
            </a:pPr>
            <a:endParaRPr lang="en-US" altLang="zh-CN" dirty="0" smtClean="0">
              <a:latin typeface="微软雅黑" pitchFamily="34" charset="-122"/>
              <a:ea typeface="方正姚体" pitchFamily="2" charset="-122"/>
            </a:endParaRPr>
          </a:p>
          <a:p>
            <a:r>
              <a:rPr lang="zh-CN" altLang="en-US" sz="2900" dirty="0" smtClean="0">
                <a:latin typeface="微软雅黑" pitchFamily="34" charset="-122"/>
                <a:ea typeface="方正姚体" pitchFamily="2" charset="-122"/>
              </a:rPr>
              <a:t>辅助函数</a:t>
            </a:r>
            <a:endParaRPr lang="en-US" altLang="zh-CN" sz="2900" dirty="0" smtClean="0">
              <a:latin typeface="微软雅黑" pitchFamily="34" charset="-122"/>
              <a:ea typeface="方正姚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500" dirty="0" err="1" smtClean="0">
                <a:latin typeface="微软雅黑" pitchFamily="34" charset="-122"/>
                <a:ea typeface="方正姚体" pitchFamily="2" charset="-122"/>
              </a:rPr>
              <a:t>uncurry</a:t>
            </a:r>
            <a:r>
              <a:rPr lang="en-US" altLang="zh-CN" sz="2500" dirty="0" smtClean="0">
                <a:latin typeface="微软雅黑" pitchFamily="34" charset="-122"/>
                <a:ea typeface="方正姚体" pitchFamily="2" charset="-122"/>
              </a:rPr>
              <a:t>::</a:t>
            </a:r>
            <a:r>
              <a:rPr lang="pt-BR" altLang="zh-CN" sz="2500" dirty="0" smtClean="0">
                <a:latin typeface="微软雅黑" pitchFamily="34" charset="-122"/>
                <a:ea typeface="方正姚体" pitchFamily="2" charset="-122"/>
              </a:rPr>
              <a:t> (a</a:t>
            </a:r>
            <a:r>
              <a:rPr lang="zh-CN" altLang="en-US" sz="1800" dirty="0" smtClean="0">
                <a:latin typeface="微软雅黑" pitchFamily="34" charset="-122"/>
                <a:ea typeface="方正姚体" pitchFamily="2" charset="-122"/>
              </a:rPr>
              <a:t> → </a:t>
            </a:r>
            <a:r>
              <a:rPr lang="pt-BR" altLang="zh-CN" sz="2500" dirty="0" smtClean="0">
                <a:latin typeface="微软雅黑" pitchFamily="34" charset="-122"/>
                <a:ea typeface="方正姚体" pitchFamily="2" charset="-122"/>
              </a:rPr>
              <a:t>b </a:t>
            </a:r>
            <a:r>
              <a:rPr lang="zh-CN" altLang="en-US" sz="1800" dirty="0" smtClean="0">
                <a:latin typeface="微软雅黑" pitchFamily="34" charset="-122"/>
                <a:ea typeface="方正姚体" pitchFamily="2" charset="-122"/>
              </a:rPr>
              <a:t>→</a:t>
            </a:r>
            <a:r>
              <a:rPr lang="pt-BR" altLang="zh-CN" sz="2500" dirty="0" smtClean="0">
                <a:latin typeface="微软雅黑" pitchFamily="34" charset="-122"/>
                <a:ea typeface="方正姚体" pitchFamily="2" charset="-122"/>
              </a:rPr>
              <a:t> c) </a:t>
            </a:r>
            <a:r>
              <a:rPr lang="zh-CN" altLang="en-US" sz="1800" dirty="0" smtClean="0">
                <a:latin typeface="微软雅黑" pitchFamily="34" charset="-122"/>
                <a:ea typeface="方正姚体" pitchFamily="2" charset="-122"/>
              </a:rPr>
              <a:t>→</a:t>
            </a:r>
            <a:r>
              <a:rPr lang="pt-BR" altLang="zh-CN" sz="2500" dirty="0" smtClean="0">
                <a:latin typeface="微软雅黑" pitchFamily="34" charset="-122"/>
                <a:ea typeface="方正姚体" pitchFamily="2" charset="-122"/>
              </a:rPr>
              <a:t> (a,b) </a:t>
            </a:r>
            <a:r>
              <a:rPr lang="zh-CN" altLang="en-US" sz="1800" dirty="0" smtClean="0">
                <a:latin typeface="微软雅黑" pitchFamily="34" charset="-122"/>
                <a:ea typeface="方正姚体" pitchFamily="2" charset="-122"/>
              </a:rPr>
              <a:t>→</a:t>
            </a:r>
            <a:r>
              <a:rPr lang="pt-BR" altLang="zh-CN" sz="2500" dirty="0" smtClean="0">
                <a:latin typeface="微软雅黑" pitchFamily="34" charset="-122"/>
                <a:ea typeface="方正姚体" pitchFamily="2" charset="-122"/>
              </a:rPr>
              <a:t> c</a:t>
            </a:r>
          </a:p>
          <a:p>
            <a:pPr lvl="7">
              <a:buNone/>
            </a:pP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 f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=a+b =&gt; f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=5</a:t>
            </a:r>
          </a:p>
          <a:p>
            <a:pPr lvl="7">
              <a:buNone/>
            </a:pP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k=</a:t>
            </a:r>
            <a:r>
              <a:rPr lang="en-US" altLang="zh-CN" dirty="0" err="1" smtClean="0">
                <a:latin typeface="微软雅黑" pitchFamily="34" charset="-122"/>
                <a:ea typeface="方正姚体" pitchFamily="2" charset="-122"/>
              </a:rPr>
              <a:t>uncurry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f 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=&gt;  k (2,3)=5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方正姚体" pitchFamily="2" charset="-122"/>
              </a:rPr>
              <a:t>flip::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 (a</a:t>
            </a:r>
            <a:r>
              <a:rPr lang="zh-CN" altLang="en-US" sz="1600" dirty="0" smtClean="0">
                <a:latin typeface="微软雅黑" pitchFamily="34" charset="-122"/>
                <a:ea typeface="方正姚体" pitchFamily="2" charset="-122"/>
              </a:rPr>
              <a:t> → 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b </a:t>
            </a:r>
            <a:r>
              <a:rPr lang="zh-CN" altLang="en-US" sz="1600" dirty="0" smtClean="0">
                <a:latin typeface="微软雅黑" pitchFamily="34" charset="-122"/>
                <a:ea typeface="方正姚体" pitchFamily="2" charset="-122"/>
              </a:rPr>
              <a:t>→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 c) 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→ 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(b</a:t>
            </a:r>
            <a:r>
              <a:rPr lang="zh-CN" altLang="en-US" sz="1600" dirty="0" smtClean="0">
                <a:latin typeface="微软雅黑" pitchFamily="34" charset="-122"/>
                <a:ea typeface="方正姚体" pitchFamily="2" charset="-122"/>
              </a:rPr>
              <a:t> → 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a </a:t>
            </a:r>
            <a:r>
              <a:rPr lang="zh-CN" altLang="en-US" sz="1600" dirty="0" smtClean="0">
                <a:latin typeface="微软雅黑" pitchFamily="34" charset="-122"/>
                <a:ea typeface="方正姚体" pitchFamily="2" charset="-122"/>
              </a:rPr>
              <a:t>→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 c) </a:t>
            </a:r>
          </a:p>
          <a:p>
            <a:pPr lvl="7">
              <a:buNone/>
            </a:pP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 f a b=a/b =&gt; f 2 6 =3</a:t>
            </a:r>
          </a:p>
          <a:p>
            <a:pPr lvl="7">
              <a:buNone/>
            </a:pP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 k=flip f =&gt; k 6 2= 3</a:t>
            </a:r>
          </a:p>
          <a:p>
            <a:pPr lvl="1">
              <a:buFont typeface="Wingdings" pitchFamily="2" charset="2"/>
              <a:buChar char="Ø"/>
            </a:pP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  .  ::(a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→ 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b)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→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(c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→ 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a)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→ 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方正姚体" pitchFamily="2" charset="-122"/>
              </a:rPr>
              <a:t> → </a:t>
            </a: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b</a:t>
            </a:r>
          </a:p>
          <a:p>
            <a:pPr lvl="7">
              <a:buNone/>
            </a:pP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 show :: int-&gt;string =&gt; show 30=“30”</a:t>
            </a:r>
          </a:p>
          <a:p>
            <a:pPr lvl="7">
              <a:buNone/>
            </a:pP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 f a=a*a</a:t>
            </a:r>
          </a:p>
          <a:p>
            <a:pPr lvl="7">
              <a:buNone/>
            </a:pP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 k= show.f =&gt; k 5=“25”</a:t>
            </a:r>
          </a:p>
          <a:p>
            <a:pPr lvl="1">
              <a:buFont typeface="Wingdings" pitchFamily="2" charset="2"/>
              <a:buChar char="Ø"/>
            </a:pPr>
            <a:r>
              <a:rPr lang="pt-BR" altLang="zh-CN" sz="2500" dirty="0" smtClean="0">
                <a:latin typeface="微软雅黑" pitchFamily="34" charset="-122"/>
                <a:ea typeface="方正姚体" pitchFamily="2" charset="-122"/>
              </a:rPr>
              <a:t> id :: a</a:t>
            </a:r>
            <a:r>
              <a:rPr lang="zh-CN" altLang="en-US" sz="2000" dirty="0" smtClean="0">
                <a:latin typeface="微软雅黑" pitchFamily="34" charset="-122"/>
                <a:ea typeface="方正姚体" pitchFamily="2" charset="-122"/>
              </a:rPr>
              <a:t> → </a:t>
            </a:r>
            <a:r>
              <a:rPr lang="pt-BR" altLang="zh-CN" sz="2500" dirty="0" smtClean="0">
                <a:latin typeface="微软雅黑" pitchFamily="34" charset="-122"/>
                <a:ea typeface="方正姚体" pitchFamily="2" charset="-122"/>
              </a:rPr>
              <a:t>a	</a:t>
            </a:r>
          </a:p>
          <a:p>
            <a:pPr lvl="1">
              <a:buNone/>
            </a:pPr>
            <a:r>
              <a:rPr lang="pt-BR" altLang="zh-CN" sz="2500" dirty="0" smtClean="0">
                <a:latin typeface="微软雅黑" pitchFamily="34" charset="-122"/>
                <a:ea typeface="方正姚体" pitchFamily="2" charset="-122"/>
              </a:rPr>
              <a:t>           </a:t>
            </a:r>
            <a:r>
              <a:rPr lang="pt-BR" altLang="zh-CN" sz="1600" dirty="0" smtClean="0">
                <a:latin typeface="微软雅黑" pitchFamily="34" charset="-122"/>
                <a:ea typeface="方正姚体" pitchFamily="2" charset="-122"/>
              </a:rPr>
              <a:t>               id 3 =&gt;3</a:t>
            </a:r>
          </a:p>
          <a:p>
            <a:pPr lvl="1">
              <a:buNone/>
            </a:pPr>
            <a:r>
              <a:rPr lang="pt-BR" altLang="zh-CN" dirty="0" smtClean="0">
                <a:latin typeface="微软雅黑" pitchFamily="34" charset="-122"/>
                <a:ea typeface="方正姚体" pitchFamily="2" charset="-122"/>
              </a:rPr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有必要关心计算本身吗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dirty="0" smtClean="0"/>
              <a:t>在长时段内计算结构总是稳定的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冯诺依曼结构主宰着计算机技术的发展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dirty="0" smtClean="0"/>
              <a:t>变革总是技术发展的永恒主题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我们生活在新世代的前夜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zh-CN" altLang="en-US" sz="2600" dirty="0" smtClean="0"/>
              <a:t>冯诺依曼结构还能适合新的时代吗</a:t>
            </a:r>
            <a:r>
              <a:rPr lang="en-US" altLang="zh-CN" sz="2600" dirty="0" smtClean="0"/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我们的时代充满挑战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en-US" sz="2600" dirty="0" smtClean="0"/>
              <a:t>“The best way to predict the future is to invent it.”</a:t>
            </a:r>
            <a:r>
              <a:rPr lang="en-US" altLang="zh-CN" sz="2600" dirty="0" smtClean="0"/>
              <a:t>——</a:t>
            </a:r>
            <a:r>
              <a:rPr lang="en-US" altLang="en-US" sz="2600" dirty="0" smtClean="0"/>
              <a:t> Alan Kay</a:t>
            </a:r>
            <a:endParaRPr lang="en-US" altLang="zh-CN" sz="2600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8043890" cy="50006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Haskell </a:t>
            </a:r>
            <a:r>
              <a:rPr lang="zh-CN" altLang="en-US" dirty="0" smtClean="0"/>
              <a:t>的并行数组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GHC.Parr</a:t>
            </a:r>
            <a:r>
              <a:rPr lang="en-US" altLang="zh-CN" dirty="0" smtClean="0"/>
              <a:t>)</a:t>
            </a:r>
            <a:r>
              <a:rPr lang="zh-CN" altLang="en-US" dirty="0" smtClean="0"/>
              <a:t>适合于描述透明型数据流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Parr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[::] </a:t>
            </a:r>
            <a:r>
              <a:rPr lang="zh-CN" altLang="en-US" dirty="0" smtClean="0"/>
              <a:t>算符来标明透明型数据流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Parr</a:t>
            </a:r>
            <a:r>
              <a:rPr lang="zh-CN" altLang="en-US" dirty="0" smtClean="0"/>
              <a:t>利用元组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来标明向量流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err="1" smtClean="0"/>
              <a:t>mapP</a:t>
            </a:r>
            <a:r>
              <a:rPr lang="en-US" altLang="zh-CN" dirty="0" smtClean="0"/>
              <a:t>:: a</a:t>
            </a:r>
            <a:r>
              <a:rPr lang="zh-CN" altLang="en-US" dirty="0" smtClean="0"/>
              <a:t>→</a:t>
            </a:r>
            <a:r>
              <a:rPr lang="en-US" altLang="zh-CN" dirty="0" smtClean="0"/>
              <a:t>b</a:t>
            </a:r>
            <a:r>
              <a:rPr lang="zh-CN" altLang="en-US" dirty="0" smtClean="0"/>
              <a:t>→</a:t>
            </a:r>
            <a:r>
              <a:rPr lang="en-US" altLang="zh-CN" dirty="0" smtClean="0"/>
              <a:t>[:a:]</a:t>
            </a:r>
            <a:r>
              <a:rPr lang="zh-CN" altLang="en-US" dirty="0" smtClean="0"/>
              <a:t> →</a:t>
            </a:r>
            <a:r>
              <a:rPr lang="en-US" altLang="zh-CN" dirty="0" smtClean="0"/>
              <a:t>[:b:]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err="1" smtClean="0"/>
              <a:t>ZipP</a:t>
            </a:r>
            <a:r>
              <a:rPr lang="en-US" altLang="zh-CN" dirty="0" smtClean="0"/>
              <a:t>::[:a:]</a:t>
            </a:r>
            <a:r>
              <a:rPr lang="zh-CN" altLang="en-US" dirty="0" smtClean="0"/>
              <a:t>→</a:t>
            </a:r>
            <a:r>
              <a:rPr lang="en-US" altLang="zh-CN" dirty="0" smtClean="0"/>
              <a:t>[:b:]</a:t>
            </a:r>
            <a:r>
              <a:rPr lang="zh-CN" altLang="en-US" dirty="0" smtClean="0"/>
              <a:t> →</a:t>
            </a:r>
            <a:r>
              <a:rPr lang="en-US" altLang="zh-CN" dirty="0" smtClean="0"/>
              <a:t>[:(a,b):]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err="1" smtClean="0"/>
              <a:t>unzipP</a:t>
            </a:r>
            <a:r>
              <a:rPr lang="en-US" altLang="zh-CN" dirty="0" smtClean="0"/>
              <a:t>:: [:(a,b):] </a:t>
            </a:r>
            <a:r>
              <a:rPr lang="zh-CN" altLang="en-US" dirty="0" smtClean="0"/>
              <a:t>→</a:t>
            </a:r>
            <a:r>
              <a:rPr lang="en-US" altLang="zh-CN" dirty="0" smtClean="0"/>
              <a:t> ([:a:],[:b:])</a:t>
            </a:r>
          </a:p>
          <a:p>
            <a:pPr lvl="2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Parr</a:t>
            </a:r>
            <a:r>
              <a:rPr lang="zh-CN" altLang="en-US" dirty="0" smtClean="0"/>
              <a:t>的内部实现依赖于元素类型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data instance [:double:]= AD </a:t>
            </a:r>
            <a:r>
              <a:rPr lang="en-US" altLang="zh-CN" dirty="0" err="1" smtClean="0"/>
              <a:t>ByteArray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data instance [</a:t>
            </a:r>
            <a:r>
              <a:rPr lang="en-US" altLang="zh-CN" dirty="0" smtClean="0">
                <a:sym typeface="Wingdings" pitchFamily="2" charset="2"/>
              </a:rPr>
              <a:t>: (a,b):]=AP [:a:]  [:b:]</a:t>
            </a:r>
          </a:p>
          <a:p>
            <a:pPr lvl="4">
              <a:buNone/>
            </a:pPr>
            <a:r>
              <a:rPr lang="zh-CN" altLang="en-US" dirty="0" smtClean="0">
                <a:sym typeface="Wingdings" pitchFamily="2" charset="2"/>
              </a:rPr>
              <a:t>标量流和向量流的转换可以达到常数时间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lvl="4">
              <a:buNone/>
            </a:pPr>
            <a:r>
              <a:rPr lang="en-US" altLang="zh-CN" dirty="0" err="1" smtClean="0">
                <a:sym typeface="Wingdings" pitchFamily="2" charset="2"/>
              </a:rPr>
              <a:t>zipP</a:t>
            </a:r>
            <a:r>
              <a:rPr lang="en-US" altLang="zh-CN" dirty="0" smtClean="0">
                <a:sym typeface="Wingdings" pitchFamily="2" charset="2"/>
              </a:rPr>
              <a:t>  as </a:t>
            </a:r>
            <a:r>
              <a:rPr lang="en-US" altLang="zh-CN" dirty="0" err="1" smtClean="0">
                <a:sym typeface="Wingdings" pitchFamily="2" charset="2"/>
              </a:rPr>
              <a:t>bs</a:t>
            </a:r>
            <a:r>
              <a:rPr lang="en-US" altLang="zh-CN" dirty="0" smtClean="0">
                <a:sym typeface="Wingdings" pitchFamily="2" charset="2"/>
              </a:rPr>
              <a:t>=AP as </a:t>
            </a:r>
            <a:r>
              <a:rPr lang="en-US" altLang="zh-CN" dirty="0" err="1" smtClean="0">
                <a:sym typeface="Wingdings" pitchFamily="2" charset="2"/>
              </a:rPr>
              <a:t>bs</a:t>
            </a:r>
            <a:endParaRPr lang="en-US" altLang="zh-CN" dirty="0" smtClean="0">
              <a:sym typeface="Wingdings" pitchFamily="2" charset="2"/>
            </a:endParaRPr>
          </a:p>
          <a:p>
            <a:pPr lvl="4">
              <a:buNone/>
            </a:pPr>
            <a:r>
              <a:rPr lang="en-US" altLang="zh-CN" dirty="0" err="1" smtClean="0">
                <a:sym typeface="Wingdings" pitchFamily="2" charset="2"/>
              </a:rPr>
              <a:t>unzipP</a:t>
            </a:r>
            <a:r>
              <a:rPr lang="en-US" altLang="zh-CN" dirty="0" smtClean="0">
                <a:sym typeface="Wingdings" pitchFamily="2" charset="2"/>
              </a:rPr>
              <a:t> (AP as </a:t>
            </a:r>
            <a:r>
              <a:rPr lang="en-US" altLang="zh-CN" dirty="0" err="1" smtClean="0">
                <a:sym typeface="Wingdings" pitchFamily="2" charset="2"/>
              </a:rPr>
              <a:t>bs</a:t>
            </a:r>
            <a:r>
              <a:rPr lang="en-US" altLang="zh-CN" dirty="0" smtClean="0">
                <a:sym typeface="Wingdings" pitchFamily="2" charset="2"/>
              </a:rPr>
              <a:t>)=(</a:t>
            </a:r>
            <a:r>
              <a:rPr lang="en-US" altLang="zh-CN" dirty="0" err="1" smtClean="0">
                <a:sym typeface="Wingdings" pitchFamily="2" charset="2"/>
              </a:rPr>
              <a:t>as,bs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4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Parr</a:t>
            </a:r>
            <a:r>
              <a:rPr lang="zh-CN" altLang="en-US" dirty="0" smtClean="0"/>
              <a:t>在运行时会根据处理器的数量切分为一组</a:t>
            </a:r>
            <a:r>
              <a:rPr lang="en-US" altLang="zh-CN" dirty="0" smtClean="0"/>
              <a:t>Chunk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是否使用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取决于硬件配置，数据类型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和具体实现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数据流类型</a:t>
            </a:r>
            <a:endParaRPr lang="zh-CN" altLang="en-US" sz="32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57884" y="3643314"/>
          <a:ext cx="40479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79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57884" y="33575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286512" y="3786190"/>
            <a:ext cx="714380" cy="71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286512" y="4214818"/>
            <a:ext cx="714380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000892" y="3643314"/>
          <a:ext cx="1500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39"/>
                <a:gridCol w="300039"/>
                <a:gridCol w="300039"/>
                <a:gridCol w="300039"/>
                <a:gridCol w="30003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000892" y="4143380"/>
          <a:ext cx="1500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39"/>
                <a:gridCol w="300039"/>
                <a:gridCol w="300039"/>
                <a:gridCol w="300039"/>
                <a:gridCol w="30003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Arrow </a:t>
            </a:r>
            <a:r>
              <a:rPr lang="zh-CN" altLang="en-US" sz="3200" dirty="0" smtClean="0"/>
              <a:t>组合计算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1645920"/>
            <a:ext cx="8286808" cy="52120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Arrow</a:t>
            </a:r>
            <a:r>
              <a:rPr lang="zh-CN" altLang="en-US" dirty="0" smtClean="0"/>
              <a:t>是一种计算的抽象结构</a:t>
            </a:r>
            <a:endParaRPr lang="en-US" dirty="0" smtClean="0"/>
          </a:p>
          <a:p>
            <a:pPr lvl="1"/>
            <a:r>
              <a:rPr lang="zh-CN" altLang="en-US" dirty="0" smtClean="0"/>
              <a:t>一个计算</a:t>
            </a:r>
            <a:r>
              <a:rPr lang="en-US" altLang="zh-CN" dirty="0" smtClean="0"/>
              <a:t>(</a:t>
            </a:r>
            <a:r>
              <a:rPr lang="en-US" dirty="0" smtClean="0"/>
              <a:t>computation)</a:t>
            </a:r>
            <a:r>
              <a:rPr lang="zh-CN" altLang="en-US" dirty="0" smtClean="0"/>
              <a:t>接受一种类型的输入产生另一种类型的输出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不仅仅局限于数据流计算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6">
              <a:buNone/>
            </a:pPr>
            <a:r>
              <a:rPr lang="en-US" altLang="zh-CN" sz="1700" b="1" dirty="0" smtClean="0"/>
              <a:t>class Arrow 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where</a:t>
            </a:r>
          </a:p>
          <a:p>
            <a:pPr lvl="6">
              <a:buNone/>
            </a:pPr>
            <a:r>
              <a:rPr lang="pt-BR" altLang="zh-CN" dirty="0" smtClean="0"/>
              <a:t>       </a:t>
            </a:r>
            <a:r>
              <a:rPr lang="pt-BR" altLang="zh-CN" sz="1700" b="1" dirty="0" smtClean="0"/>
              <a:t>arr :: (a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b)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a b</a:t>
            </a:r>
          </a:p>
          <a:p>
            <a:pPr lvl="6">
              <a:buNone/>
            </a:pPr>
            <a:r>
              <a:rPr lang="pt-BR" altLang="zh-CN" sz="1700" b="1" dirty="0" smtClean="0"/>
              <a:t>       (&gt;&gt;&gt;) :: arr a b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b c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a c</a:t>
            </a:r>
          </a:p>
          <a:p>
            <a:pPr lvl="6">
              <a:buNone/>
            </a:pPr>
            <a:r>
              <a:rPr lang="pt-BR" altLang="zh-CN" sz="1700" b="1" dirty="0" smtClean="0"/>
              <a:t>       (&amp;&amp;&amp;) :: arr a b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a c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a (b,c) </a:t>
            </a:r>
          </a:p>
          <a:p>
            <a:pPr lvl="6">
              <a:buNone/>
            </a:pPr>
            <a:r>
              <a:rPr lang="da-DK" altLang="zh-CN" sz="1700" b="1" dirty="0" smtClean="0"/>
              <a:t>     </a:t>
            </a:r>
            <a:r>
              <a:rPr lang="pt-BR" altLang="zh-CN" sz="1700" b="1" dirty="0" smtClean="0"/>
              <a:t>  (***)::arr a b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c d</a:t>
            </a:r>
            <a:r>
              <a:rPr lang="zh-CN" altLang="en-US" sz="1800" dirty="0" smtClean="0"/>
              <a:t> → </a:t>
            </a:r>
            <a:r>
              <a:rPr lang="pt-BR" altLang="zh-CN" sz="1700" b="1" dirty="0" smtClean="0"/>
              <a:t>arr (a,c) (b,d) </a:t>
            </a:r>
          </a:p>
          <a:p>
            <a:pPr lvl="6">
              <a:buNone/>
            </a:pPr>
            <a:r>
              <a:rPr lang="en-US" altLang="zh-CN" sz="1700" b="1" dirty="0" smtClean="0"/>
              <a:t>       first :: 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a b</a:t>
            </a:r>
            <a:r>
              <a:rPr lang="zh-CN" altLang="en-US" sz="1800" dirty="0" smtClean="0"/>
              <a:t> →</a:t>
            </a:r>
            <a:r>
              <a:rPr lang="en-US" altLang="zh-CN" sz="1700" b="1" dirty="0" smtClean="0"/>
              <a:t> 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(</a:t>
            </a:r>
            <a:r>
              <a:rPr lang="en-US" altLang="zh-CN" sz="1700" b="1" dirty="0" err="1" smtClean="0"/>
              <a:t>a,c</a:t>
            </a:r>
            <a:r>
              <a:rPr lang="en-US" altLang="zh-CN" sz="1700" b="1" dirty="0" smtClean="0"/>
              <a:t>) (</a:t>
            </a:r>
            <a:r>
              <a:rPr lang="en-US" altLang="zh-CN" sz="1700" b="1" dirty="0" err="1" smtClean="0"/>
              <a:t>b,c</a:t>
            </a:r>
            <a:r>
              <a:rPr lang="en-US" altLang="zh-CN" sz="1700" b="1" dirty="0" smtClean="0"/>
              <a:t>) </a:t>
            </a:r>
          </a:p>
          <a:p>
            <a:pPr lvl="6">
              <a:buNone/>
            </a:pPr>
            <a:r>
              <a:rPr lang="en-US" altLang="zh-CN" sz="1700" b="1" dirty="0" smtClean="0"/>
              <a:t>       second::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a b</a:t>
            </a:r>
            <a:r>
              <a:rPr lang="zh-CN" altLang="en-US" sz="1800" dirty="0" smtClean="0"/>
              <a:t> → 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(</a:t>
            </a:r>
            <a:r>
              <a:rPr lang="en-US" altLang="zh-CN" sz="1700" b="1" dirty="0" err="1" smtClean="0"/>
              <a:t>c,a</a:t>
            </a:r>
            <a:r>
              <a:rPr lang="en-US" altLang="zh-CN" sz="1700" b="1" dirty="0" smtClean="0"/>
              <a:t>) (</a:t>
            </a:r>
            <a:r>
              <a:rPr lang="en-US" altLang="zh-CN" sz="1700" b="1" dirty="0" err="1" smtClean="0"/>
              <a:t>c,b</a:t>
            </a:r>
            <a:r>
              <a:rPr lang="en-US" altLang="zh-CN" sz="1700" b="1" dirty="0" smtClean="0"/>
              <a:t>) </a:t>
            </a:r>
          </a:p>
          <a:p>
            <a:pPr lvl="6">
              <a:buNone/>
            </a:pPr>
            <a:r>
              <a:rPr lang="en-US" altLang="zh-CN" sz="1700" b="1" dirty="0" smtClean="0"/>
              <a:t>	    loop::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(</a:t>
            </a:r>
            <a:r>
              <a:rPr lang="en-US" altLang="zh-CN" sz="1700" b="1" dirty="0" err="1" smtClean="0"/>
              <a:t>a,c</a:t>
            </a:r>
            <a:r>
              <a:rPr lang="en-US" altLang="zh-CN" sz="1700" b="1" dirty="0" smtClean="0"/>
              <a:t>) (</a:t>
            </a:r>
            <a:r>
              <a:rPr lang="en-US" altLang="zh-CN" sz="1700" b="1" dirty="0" err="1" smtClean="0"/>
              <a:t>b,c</a:t>
            </a:r>
            <a:r>
              <a:rPr lang="en-US" altLang="zh-CN" sz="1700" b="1" dirty="0" smtClean="0"/>
              <a:t>)</a:t>
            </a:r>
            <a:r>
              <a:rPr lang="zh-CN" altLang="en-US" sz="1800" dirty="0" smtClean="0"/>
              <a:t> → </a:t>
            </a:r>
            <a:r>
              <a:rPr lang="en-US" altLang="zh-CN" sz="1700" b="1" dirty="0" err="1" smtClean="0"/>
              <a:t>arr</a:t>
            </a:r>
            <a:r>
              <a:rPr lang="en-US" altLang="zh-CN" sz="1700" b="1" dirty="0" smtClean="0"/>
              <a:t> a b </a:t>
            </a:r>
          </a:p>
          <a:p>
            <a:pPr lvl="6">
              <a:buNone/>
            </a:pPr>
            <a:endParaRPr lang="en-US" altLang="zh-CN" sz="1700" b="1" dirty="0" smtClean="0"/>
          </a:p>
          <a:p>
            <a:pPr lvl="6">
              <a:buNone/>
            </a:pPr>
            <a:r>
              <a:rPr lang="en-US" altLang="zh-CN" sz="1700" b="1" dirty="0" err="1" smtClean="0"/>
              <a:t>newtype</a:t>
            </a:r>
            <a:r>
              <a:rPr lang="en-US" altLang="zh-CN" sz="1700" b="1" dirty="0" smtClean="0"/>
              <a:t> SF a b=SF{</a:t>
            </a:r>
            <a:r>
              <a:rPr lang="en-US" altLang="zh-CN" sz="1700" b="1" dirty="0" err="1" smtClean="0"/>
              <a:t>runSF</a:t>
            </a:r>
            <a:r>
              <a:rPr lang="en-US" altLang="zh-CN" sz="1700" b="1" dirty="0" smtClean="0"/>
              <a:t> :: [:a:]</a:t>
            </a:r>
            <a:r>
              <a:rPr lang="zh-CN" altLang="en-US" sz="1800" dirty="0" smtClean="0"/>
              <a:t> →</a:t>
            </a:r>
            <a:r>
              <a:rPr lang="en-US" altLang="zh-CN" sz="1700" b="1" dirty="0" smtClean="0"/>
              <a:t>[:b:]}</a:t>
            </a:r>
          </a:p>
          <a:p>
            <a:pPr lvl="6">
              <a:buNone/>
            </a:pPr>
            <a:r>
              <a:rPr lang="en-US" altLang="zh-CN" sz="1700" b="1" dirty="0" smtClean="0"/>
              <a:t>  k=SF </a:t>
            </a:r>
            <a:r>
              <a:rPr lang="en-US" altLang="zh-CN" sz="1700" b="1" dirty="0" err="1" smtClean="0"/>
              <a:t>streamfun</a:t>
            </a:r>
            <a:endParaRPr lang="en-US" altLang="zh-CN" sz="1700" b="1" dirty="0" smtClean="0"/>
          </a:p>
          <a:p>
            <a:pPr lvl="6">
              <a:buNone/>
            </a:pPr>
            <a:r>
              <a:rPr lang="en-US" altLang="zh-CN" sz="1700" b="1" dirty="0" smtClean="0"/>
              <a:t>  </a:t>
            </a:r>
            <a:r>
              <a:rPr lang="en-US" altLang="zh-CN" sz="1700" b="1" dirty="0" err="1" smtClean="0"/>
              <a:t>runSF</a:t>
            </a:r>
            <a:r>
              <a:rPr lang="en-US" altLang="zh-CN" sz="1700" b="1" dirty="0" smtClean="0"/>
              <a:t> $ k=</a:t>
            </a:r>
            <a:r>
              <a:rPr lang="en-US" altLang="zh-CN" sz="1700" b="1" dirty="0" err="1" smtClean="0"/>
              <a:t>runSF</a:t>
            </a:r>
            <a:r>
              <a:rPr lang="en-US" altLang="zh-CN" sz="1700" b="1" dirty="0" smtClean="0"/>
              <a:t>(k)==</a:t>
            </a:r>
            <a:r>
              <a:rPr lang="en-US" altLang="zh-CN" sz="1700" b="1" dirty="0" err="1" smtClean="0"/>
              <a:t>streamfun</a:t>
            </a:r>
            <a:endParaRPr lang="zh-CN" altLang="en-US" sz="17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Arrow </a:t>
            </a:r>
            <a:r>
              <a:rPr lang="zh-CN" altLang="en-US" sz="3200" dirty="0" smtClean="0"/>
              <a:t>组合计算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1645920"/>
            <a:ext cx="8043890" cy="45262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将普通函数提升到计算空间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pt-BR" altLang="zh-CN" dirty="0" smtClean="0"/>
              <a:t>arr :: (a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b)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arr a b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基于函数的实现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err="1" smtClean="0"/>
              <a:t>arr</a:t>
            </a:r>
            <a:r>
              <a:rPr lang="en-US" altLang="zh-CN" dirty="0" smtClean="0"/>
              <a:t> f </a:t>
            </a:r>
            <a:r>
              <a:rPr lang="en-US" altLang="zh-CN" b="1" dirty="0" smtClean="0"/>
              <a:t>= f</a:t>
            </a:r>
            <a:endParaRPr lang="zh-CN" altLang="en-US" dirty="0" smtClean="0"/>
          </a:p>
          <a:p>
            <a:pPr lvl="5">
              <a:buNone/>
            </a:pPr>
            <a:r>
              <a:rPr lang="en-US" altLang="zh-CN" dirty="0" smtClean="0"/>
              <a:t>f x =x*x</a:t>
            </a:r>
          </a:p>
          <a:p>
            <a:pPr lvl="5">
              <a:buNone/>
            </a:pPr>
            <a:r>
              <a:rPr lang="en-US" altLang="zh-CN" dirty="0" smtClean="0"/>
              <a:t>k=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f</a:t>
            </a:r>
          </a:p>
          <a:p>
            <a:pPr lvl="5">
              <a:buNone/>
            </a:pPr>
            <a:r>
              <a:rPr lang="en-US" altLang="zh-CN" dirty="0" err="1" smtClean="0"/>
              <a:t>k3</a:t>
            </a:r>
            <a:r>
              <a:rPr lang="en-US" altLang="zh-CN" dirty="0" smtClean="0"/>
              <a:t>= 9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基于流的计算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err="1" smtClean="0"/>
              <a:t>arr</a:t>
            </a:r>
            <a:r>
              <a:rPr lang="en-US" altLang="zh-CN" dirty="0" smtClean="0"/>
              <a:t> f= SF $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</a:t>
            </a:r>
          </a:p>
          <a:p>
            <a:pPr lvl="5">
              <a:buNone/>
            </a:pPr>
            <a:r>
              <a:rPr lang="nn-NO" altLang="zh-CN" dirty="0" smtClean="0"/>
              <a:t>f x=x*x</a:t>
            </a:r>
          </a:p>
          <a:p>
            <a:pPr lvl="5">
              <a:buNone/>
            </a:pPr>
            <a:r>
              <a:rPr lang="nn-NO" altLang="zh-CN" dirty="0" smtClean="0"/>
              <a:t>k= arr f</a:t>
            </a:r>
          </a:p>
          <a:p>
            <a:pPr lvl="5">
              <a:buNone/>
            </a:pPr>
            <a:r>
              <a:rPr lang="nn-NO" altLang="zh-CN" dirty="0" smtClean="0"/>
              <a:t>runSF $ k [:1,2,3:]=[:1,4,9:]</a:t>
            </a: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929322" y="2571744"/>
            <a:ext cx="1528770" cy="795342"/>
            <a:chOff x="3971924" y="1776402"/>
            <a:chExt cx="1524000" cy="914400"/>
          </a:xfrm>
        </p:grpSpPr>
        <p:sp>
          <p:nvSpPr>
            <p:cNvPr id="6" name="Oval 48"/>
            <p:cNvSpPr>
              <a:spLocks noChangeArrowheads="1"/>
            </p:cNvSpPr>
            <p:nvPr/>
          </p:nvSpPr>
          <p:spPr bwMode="auto">
            <a:xfrm>
              <a:off x="4429124" y="1928802"/>
              <a:ext cx="609600" cy="609600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200524" y="1776402"/>
              <a:ext cx="10668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>
              <a:off x="3971924" y="22336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5038724" y="22336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59"/>
            <p:cNvSpPr txBox="1">
              <a:spLocks noChangeArrowheads="1"/>
            </p:cNvSpPr>
            <p:nvPr/>
          </p:nvSpPr>
          <p:spPr bwMode="auto">
            <a:xfrm>
              <a:off x="4427697" y="2005003"/>
              <a:ext cx="611028" cy="42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348" y="1645920"/>
            <a:ext cx="7972452" cy="478347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组合两个计算</a:t>
            </a:r>
          </a:p>
          <a:p>
            <a:pPr lvl="1">
              <a:buFont typeface="Wingdings" pitchFamily="2" charset="2"/>
              <a:buChar char="Ø"/>
            </a:pPr>
            <a:r>
              <a:rPr lang="pt-BR" altLang="zh-CN" dirty="0" smtClean="0"/>
              <a:t> (&gt;&gt;&gt;) :: arr a b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arr b c</a:t>
            </a:r>
            <a:r>
              <a:rPr lang="zh-CN" altLang="en-US" dirty="0" smtClean="0"/>
              <a:t> → </a:t>
            </a:r>
            <a:r>
              <a:rPr lang="pt-BR" altLang="zh-CN" dirty="0" smtClean="0"/>
              <a:t>arr a c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基于函数的实现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(&gt;&gt;&gt;)g = f</a:t>
            </a:r>
            <a:r>
              <a:rPr lang="zh-CN" altLang="en-US" dirty="0" smtClean="0"/>
              <a:t> </a:t>
            </a:r>
            <a:r>
              <a:rPr lang="en-US" altLang="zh-CN" dirty="0" smtClean="0"/>
              <a:t>flip (.)</a:t>
            </a:r>
            <a:r>
              <a:rPr lang="zh-CN" altLang="en-US" dirty="0" smtClean="0"/>
              <a:t> </a:t>
            </a: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	</a:t>
            </a:r>
            <a:endParaRPr lang="zh-CN" altLang="en-US" dirty="0" smtClean="0"/>
          </a:p>
          <a:p>
            <a:pPr lvl="5">
              <a:buNone/>
            </a:pPr>
            <a:r>
              <a:rPr lang="en-US" altLang="zh-CN" dirty="0" smtClean="0"/>
              <a:t>show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-&gt;string =&gt; show 30=“30”</a:t>
            </a:r>
          </a:p>
          <a:p>
            <a:pPr lvl="5">
              <a:buNone/>
            </a:pPr>
            <a:r>
              <a:rPr lang="en-US" altLang="zh-CN" dirty="0" smtClean="0"/>
              <a:t>f x=x*x</a:t>
            </a:r>
          </a:p>
          <a:p>
            <a:pPr lvl="5">
              <a:buNone/>
            </a:pPr>
            <a:r>
              <a:rPr lang="en-US" altLang="zh-CN" dirty="0" smtClean="0"/>
              <a:t>k=f &gt;&gt;&gt; show</a:t>
            </a:r>
          </a:p>
          <a:p>
            <a:pPr lvl="5">
              <a:buNone/>
            </a:pPr>
            <a:r>
              <a:rPr lang="en-US" altLang="zh-CN" dirty="0" smtClean="0"/>
              <a:t>k 3= f flip (.) show 3= show .  f 3 =show 9=“9”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基于流的实现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SF 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 &gt;&gt;&gt; SF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 = SF (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 &gt;&gt;&gt;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)</a:t>
            </a:r>
          </a:p>
          <a:p>
            <a:pPr lvl="5">
              <a:buNone/>
            </a:pPr>
            <a:r>
              <a:rPr lang="en-US" altLang="zh-CN" dirty="0" smtClean="0"/>
              <a:t>f  x=x*x</a:t>
            </a:r>
          </a:p>
          <a:p>
            <a:pPr lvl="5">
              <a:buNone/>
            </a:pPr>
            <a:r>
              <a:rPr lang="en-US" altLang="zh-CN" dirty="0" smtClean="0"/>
              <a:t>g x= x/2</a:t>
            </a:r>
          </a:p>
          <a:p>
            <a:pPr lvl="5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k=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 f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&gt;&gt;&gt;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g</a:t>
            </a:r>
          </a:p>
          <a:p>
            <a:pPr lvl="5">
              <a:buNone/>
            </a:pPr>
            <a:r>
              <a:rPr lang="en-US" altLang="zh-CN" dirty="0" smtClean="0"/>
              <a:t>   = SF 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 &gt;&gt;&gt;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g)</a:t>
            </a:r>
          </a:p>
          <a:p>
            <a:pPr lvl="5">
              <a:buNone/>
            </a:pPr>
            <a:r>
              <a:rPr lang="en-US" altLang="zh-CN" dirty="0" smtClean="0"/>
              <a:t>   = SF 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.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f)</a:t>
            </a:r>
          </a:p>
          <a:p>
            <a:pPr lvl="5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runSF</a:t>
            </a:r>
            <a:r>
              <a:rPr lang="en-US" altLang="zh-CN" dirty="0" smtClean="0"/>
              <a:t> $ k [:1,2,3:]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.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f [:1,2,3:]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[:1,4,9:]</a:t>
            </a:r>
          </a:p>
          <a:p>
            <a:pPr lvl="5">
              <a:buNone/>
            </a:pPr>
            <a:r>
              <a:rPr lang="en-US" altLang="zh-CN" dirty="0" smtClean="0"/>
              <a:t>   =[:0.5, 2.0, 4.5:]</a:t>
            </a:r>
            <a:endParaRPr lang="zh-CN" altLang="en-US" dirty="0" smtClean="0"/>
          </a:p>
          <a:p>
            <a:pPr lvl="5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Arrow </a:t>
            </a:r>
            <a:r>
              <a:rPr lang="zh-CN" altLang="en-US" sz="3200" dirty="0" smtClean="0"/>
              <a:t>组合计算</a:t>
            </a:r>
            <a:endParaRPr lang="zh-CN" altLang="en-US" sz="3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5857884" y="2143116"/>
            <a:ext cx="1800236" cy="714380"/>
            <a:chOff x="3414706" y="3500438"/>
            <a:chExt cx="2743200" cy="91440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948106" y="3729038"/>
              <a:ext cx="609599" cy="472742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4938706" y="3729038"/>
              <a:ext cx="609599" cy="472742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g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3414706" y="39576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4557706" y="39576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5548306" y="3957638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3643307" y="3500438"/>
              <a:ext cx="22098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348" y="1645920"/>
            <a:ext cx="7972452" cy="478347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将一个标量分别应用到两个计算上，输出一个向量流</a:t>
            </a:r>
          </a:p>
          <a:p>
            <a:pPr lvl="1">
              <a:buFont typeface="Wingdings" pitchFamily="2" charset="2"/>
              <a:buChar char="Ø"/>
            </a:pPr>
            <a:r>
              <a:rPr lang="pt-BR" altLang="zh-CN" sz="2200" dirty="0" smtClean="0"/>
              <a:t>(&amp;&amp;&amp;) :: arr a b → arr a c → arr a (b,c)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基于函数的实现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(f &amp;&amp;&amp; g) </a:t>
            </a:r>
            <a:r>
              <a:rPr lang="en-US" altLang="zh-CN" dirty="0" smtClean="0"/>
              <a:t>= \a-&gt; </a:t>
            </a:r>
            <a:r>
              <a:rPr lang="en-US" altLang="zh-CN" dirty="0" smtClean="0"/>
              <a:t>(f a , g a) </a:t>
            </a:r>
            <a:r>
              <a:rPr lang="en-US" altLang="zh-CN" b="1" dirty="0" smtClean="0"/>
              <a:t>	</a:t>
            </a:r>
            <a:endParaRPr lang="zh-CN" altLang="en-US" dirty="0" smtClean="0"/>
          </a:p>
          <a:p>
            <a:pPr lvl="5">
              <a:buNone/>
            </a:pPr>
            <a:r>
              <a:rPr lang="en-US" altLang="zh-CN" dirty="0" smtClean="0"/>
              <a:t>show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-&gt;string =&gt; show 30=“30”</a:t>
            </a:r>
          </a:p>
          <a:p>
            <a:pPr lvl="5">
              <a:buNone/>
            </a:pPr>
            <a:r>
              <a:rPr lang="en-US" altLang="zh-CN" dirty="0" smtClean="0"/>
              <a:t>f x=x*x</a:t>
            </a:r>
          </a:p>
          <a:p>
            <a:pPr lvl="5">
              <a:buNone/>
            </a:pPr>
            <a:r>
              <a:rPr lang="en-US" altLang="zh-CN" dirty="0" smtClean="0"/>
              <a:t>k=f &amp;&amp;&amp; show</a:t>
            </a:r>
          </a:p>
          <a:p>
            <a:pPr lvl="5">
              <a:buNone/>
            </a:pPr>
            <a:r>
              <a:rPr lang="en-US" altLang="zh-CN" dirty="0" smtClean="0"/>
              <a:t>k 3= (f </a:t>
            </a:r>
            <a:r>
              <a:rPr lang="en-US" altLang="zh-CN" dirty="0" err="1" smtClean="0"/>
              <a:t>3,show</a:t>
            </a:r>
            <a:r>
              <a:rPr lang="en-US" altLang="zh-CN" dirty="0" smtClean="0"/>
              <a:t> 3)=(9,”3”)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基于流的实现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SF  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 </a:t>
            </a:r>
            <a:r>
              <a:rPr lang="en-US" altLang="zh-CN" dirty="0" smtClean="0"/>
              <a:t>&amp;&amp;&amp; SF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 =SF (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 </a:t>
            </a:r>
            <a:r>
              <a:rPr lang="en-US" altLang="zh-CN" dirty="0" smtClean="0"/>
              <a:t>&amp;&amp;&amp;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 &gt;&gt;&gt;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                                 =SF (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 &amp;&amp;&amp;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 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    =SF (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. \[:x:]</a:t>
            </a:r>
            <a:r>
              <a:rPr lang="pt-BR" altLang="zh-CN" dirty="0" smtClean="0"/>
              <a:t> →(mapP </a:t>
            </a:r>
            <a:r>
              <a:rPr lang="pt-BR" altLang="zh-CN" dirty="0" smtClean="0"/>
              <a:t>k  </a:t>
            </a:r>
            <a:r>
              <a:rPr lang="pt-BR" altLang="zh-CN" dirty="0" smtClean="0"/>
              <a:t>[:x:], mapP g [:x</a:t>
            </a:r>
            <a:r>
              <a:rPr lang="pt-BR" altLang="zh-CN" dirty="0" smtClean="0"/>
              <a:t>:]))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dirty="0" smtClean="0"/>
              <a:t>k  </a:t>
            </a:r>
            <a:r>
              <a:rPr lang="en-US" altLang="zh-CN" dirty="0" smtClean="0"/>
              <a:t>x=x*x</a:t>
            </a:r>
          </a:p>
          <a:p>
            <a:pPr lvl="5">
              <a:buNone/>
            </a:pPr>
            <a:r>
              <a:rPr lang="en-US" altLang="zh-CN" dirty="0" smtClean="0"/>
              <a:t>g x= x/2</a:t>
            </a:r>
          </a:p>
          <a:p>
            <a:pPr lvl="5">
              <a:buNone/>
            </a:pPr>
            <a:r>
              <a:rPr lang="en-US" altLang="zh-CN" dirty="0" smtClean="0"/>
              <a:t>f=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 k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g</a:t>
            </a:r>
          </a:p>
          <a:p>
            <a:pPr lvl="5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runSF</a:t>
            </a:r>
            <a:r>
              <a:rPr lang="en-US" altLang="zh-CN" dirty="0" smtClean="0"/>
              <a:t> $ f $ [:1,2,3:]=</a:t>
            </a:r>
            <a:r>
              <a:rPr lang="en-US" altLang="zh-CN" dirty="0" err="1" smtClean="0"/>
              <a:t>runSF</a:t>
            </a:r>
            <a:r>
              <a:rPr lang="en-US" altLang="zh-CN" dirty="0" smtClean="0"/>
              <a:t> (f) ([:1,2,3:])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  \[:x:]</a:t>
            </a:r>
            <a:r>
              <a:rPr lang="pt-BR" altLang="zh-CN" dirty="0" smtClean="0"/>
              <a:t> →(mapP f  [:x:], mapP g [:x:]) </a:t>
            </a:r>
            <a:r>
              <a:rPr lang="en-US" altLang="zh-CN" dirty="0" smtClean="0"/>
              <a:t>[:1,2,3:]</a:t>
            </a:r>
          </a:p>
          <a:p>
            <a:pPr lvl="5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.([:1,4,9:],[:0.5,1.0,1.5:])</a:t>
            </a:r>
          </a:p>
          <a:p>
            <a:pPr lvl="5">
              <a:buNone/>
            </a:pPr>
            <a:r>
              <a:rPr lang="en-US" altLang="zh-CN" dirty="0" smtClean="0"/>
              <a:t>   ==[:(1,0.5),(4,1.0),(9,1.5):]</a:t>
            </a:r>
            <a:endParaRPr lang="zh-CN" altLang="en-US" dirty="0" smtClean="0"/>
          </a:p>
          <a:p>
            <a:pPr lvl="5">
              <a:buNone/>
            </a:pPr>
            <a:endParaRPr lang="zh-CN" altLang="en-US" dirty="0" smtClean="0"/>
          </a:p>
          <a:p>
            <a:pPr lvl="5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Arrow </a:t>
            </a:r>
            <a:r>
              <a:rPr lang="zh-CN" altLang="en-US" sz="3200" dirty="0" smtClean="0"/>
              <a:t>组合计算</a:t>
            </a:r>
            <a:endParaRPr lang="zh-CN" altLang="en-US" sz="32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072198" y="2214554"/>
            <a:ext cx="1414466" cy="1085856"/>
            <a:chOff x="3586162" y="4772036"/>
            <a:chExt cx="2133600" cy="1600200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500562" y="5686438"/>
              <a:ext cx="609600" cy="544276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g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500562" y="5000636"/>
              <a:ext cx="609600" cy="544276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4119562" y="5229236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119562" y="5534036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5110162" y="5229236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5110162" y="5915036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3586162" y="553403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Rectangle 43"/>
            <p:cNvSpPr>
              <a:spLocks noChangeArrowheads="1"/>
            </p:cNvSpPr>
            <p:nvPr/>
          </p:nvSpPr>
          <p:spPr bwMode="auto">
            <a:xfrm>
              <a:off x="3967162" y="4772036"/>
              <a:ext cx="14478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348" y="1645920"/>
            <a:ext cx="7972452" cy="478347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将一个向量的两个分量分别应用到两个计算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，输出新的向量</a:t>
            </a:r>
          </a:p>
          <a:p>
            <a:pPr lvl="1">
              <a:buFont typeface="Wingdings" pitchFamily="2" charset="2"/>
              <a:buChar char="Ø"/>
            </a:pPr>
            <a:r>
              <a:rPr lang="pt-BR" altLang="zh-CN" dirty="0" smtClean="0"/>
              <a:t>(***)::arr a b → arr c d → arr (a,c) (b,d)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基于函数的实现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s-ES" altLang="zh-CN" dirty="0" smtClean="0"/>
              <a:t>f(***)g  </a:t>
            </a:r>
            <a:r>
              <a:rPr lang="es-ES" altLang="zh-CN" dirty="0" smtClean="0"/>
              <a:t>= </a:t>
            </a:r>
            <a:r>
              <a:rPr lang="es-ES" altLang="zh-CN" dirty="0" smtClean="0"/>
              <a:t>\(x,y)-&gt;(f </a:t>
            </a:r>
            <a:r>
              <a:rPr lang="es-ES" altLang="zh-CN" dirty="0" smtClean="0"/>
              <a:t>x , g y) </a:t>
            </a:r>
            <a:r>
              <a:rPr lang="en-US" altLang="zh-CN" b="1" dirty="0" smtClean="0"/>
              <a:t>	</a:t>
            </a:r>
            <a:endParaRPr lang="zh-CN" altLang="en-US" dirty="0" smtClean="0"/>
          </a:p>
          <a:p>
            <a:pPr lvl="5">
              <a:buNone/>
            </a:pPr>
            <a:r>
              <a:rPr lang="en-US" altLang="zh-CN" dirty="0" smtClean="0"/>
              <a:t>show ::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-&gt;string =&gt; show 30=“30”</a:t>
            </a:r>
          </a:p>
          <a:p>
            <a:pPr lvl="5">
              <a:buNone/>
            </a:pPr>
            <a:r>
              <a:rPr lang="en-US" altLang="zh-CN" dirty="0" smtClean="0"/>
              <a:t>f x=x*x</a:t>
            </a:r>
          </a:p>
          <a:p>
            <a:pPr lvl="5">
              <a:buNone/>
            </a:pPr>
            <a:r>
              <a:rPr lang="en-US" altLang="zh-CN" dirty="0" smtClean="0"/>
              <a:t>k=f ***show</a:t>
            </a:r>
          </a:p>
          <a:p>
            <a:pPr lvl="5">
              <a:buNone/>
            </a:pPr>
            <a:r>
              <a:rPr lang="en-US" altLang="zh-CN" dirty="0" smtClean="0"/>
              <a:t>k (3,4)= (f 3, show 4)=(9,”4”)</a:t>
            </a:r>
            <a:endParaRPr lang="zh-CN" altLang="en-US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基于流的实现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 SF 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 </a:t>
            </a:r>
            <a:r>
              <a:rPr lang="en-US" altLang="zh-CN" dirty="0" smtClean="0"/>
              <a:t>*** SF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= SF 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&gt;&gt;&gt;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 </a:t>
            </a:r>
            <a:r>
              <a:rPr lang="en-US" altLang="zh-CN" dirty="0" smtClean="0"/>
              <a:t>***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&gt;&gt;&gt;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               </a:t>
            </a:r>
            <a:r>
              <a:rPr lang="en-US" altLang="zh-CN" dirty="0" smtClean="0"/>
              <a:t>=SF (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.  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 </a:t>
            </a:r>
            <a:r>
              <a:rPr lang="en-US" altLang="zh-CN" dirty="0" smtClean="0"/>
              <a:t>***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= SF (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</a:t>
            </a:r>
            <a:r>
              <a:rPr lang="en-US" altLang="zh-CN" dirty="0" smtClean="0"/>
              <a:t>. </a:t>
            </a:r>
            <a:r>
              <a:rPr lang="en-US" altLang="zh-CN" dirty="0" smtClean="0"/>
              <a:t>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</a:t>
            </a:r>
            <a:r>
              <a:rPr lang="en-US" altLang="zh-CN" dirty="0" smtClean="0"/>
              <a:t>k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 . 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dirty="0" smtClean="0"/>
              <a:t>k  </a:t>
            </a:r>
            <a:r>
              <a:rPr lang="en-US" altLang="zh-CN" dirty="0" smtClean="0"/>
              <a:t>x=x*x</a:t>
            </a:r>
          </a:p>
          <a:p>
            <a:pPr lvl="5">
              <a:buNone/>
            </a:pPr>
            <a:r>
              <a:rPr lang="en-US" altLang="zh-CN" dirty="0" smtClean="0"/>
              <a:t>g x= x/2</a:t>
            </a:r>
          </a:p>
          <a:p>
            <a:pPr lvl="5">
              <a:buNone/>
            </a:pPr>
            <a:r>
              <a:rPr lang="en-US" altLang="zh-CN" dirty="0" smtClean="0"/>
              <a:t>f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***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g</a:t>
            </a:r>
          </a:p>
          <a:p>
            <a:pPr lvl="5">
              <a:buNone/>
            </a:pPr>
            <a:r>
              <a:rPr lang="en-US" altLang="zh-CN" dirty="0" err="1" smtClean="0"/>
              <a:t>runSF</a:t>
            </a:r>
            <a:r>
              <a:rPr lang="en-US" altLang="zh-CN" dirty="0" smtClean="0"/>
              <a:t> </a:t>
            </a:r>
            <a:r>
              <a:rPr lang="en-US" altLang="zh-CN" dirty="0" smtClean="0"/>
              <a:t>$ </a:t>
            </a:r>
            <a:r>
              <a:rPr lang="en-US" altLang="zh-CN" dirty="0" smtClean="0"/>
              <a:t>f </a:t>
            </a:r>
            <a:r>
              <a:rPr lang="en-US" altLang="zh-CN" dirty="0" smtClean="0"/>
              <a:t>$ [:(1,4),(2,5),(3,6):]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 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</a:t>
            </a:r>
            <a:r>
              <a:rPr lang="en-US" altLang="zh-CN" dirty="0" smtClean="0"/>
              <a:t>k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). 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 [:(1,4),(2,5),(3,6):]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 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</a:t>
            </a:r>
            <a:r>
              <a:rPr lang="en-US" altLang="zh-CN" dirty="0" smtClean="0"/>
              <a:t>k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g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 .  ([:1,2,3:],[:4,5,6:])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.([:1,4,9:],[:2.0,2.5,3.0:])</a:t>
            </a:r>
          </a:p>
          <a:p>
            <a:pPr lvl="5">
              <a:buNone/>
            </a:pPr>
            <a:r>
              <a:rPr lang="en-US" altLang="zh-CN" dirty="0" smtClean="0"/>
              <a:t>   = [:(1,2.0),(4,2.5),(9,3.0):]</a:t>
            </a:r>
            <a:endParaRPr lang="zh-CN" altLang="en-US" dirty="0" smtClean="0"/>
          </a:p>
          <a:p>
            <a:pPr lvl="5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Arrow </a:t>
            </a:r>
            <a:r>
              <a:rPr lang="zh-CN" altLang="en-US" sz="3200" dirty="0" smtClean="0"/>
              <a:t>组合计算</a:t>
            </a:r>
            <a:endParaRPr lang="zh-CN" altLang="en-US" sz="32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286512" y="2071678"/>
            <a:ext cx="1271590" cy="900122"/>
            <a:chOff x="3657600" y="3886200"/>
            <a:chExt cx="1828800" cy="1600200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267200" y="4800599"/>
              <a:ext cx="609600" cy="656583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g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4267200" y="3962405"/>
              <a:ext cx="609600" cy="656583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3657600" y="4343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3657600" y="5029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4876800" y="4343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4876800" y="5029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3962400" y="3886200"/>
              <a:ext cx="12192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348" y="1645920"/>
            <a:ext cx="7972452" cy="478347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将一个向量的第一个分量应用到一个计算上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其余保持不变</a:t>
            </a:r>
          </a:p>
          <a:p>
            <a:pPr lvl="1">
              <a:buFont typeface="Wingdings" pitchFamily="2" charset="2"/>
              <a:buChar char="Ø"/>
            </a:pPr>
            <a:r>
              <a:rPr lang="pt-BR" altLang="zh-CN" dirty="0" smtClean="0"/>
              <a:t>  </a:t>
            </a:r>
            <a:r>
              <a:rPr lang="en-US" altLang="zh-CN" dirty="0" smtClean="0"/>
              <a:t>first ::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a b →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)</a:t>
            </a:r>
            <a:endParaRPr lang="pt-BR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基于函数的实现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first f   =  f ***  id </a:t>
            </a:r>
            <a:r>
              <a:rPr lang="en-US" altLang="zh-CN" b="1" dirty="0" smtClean="0"/>
              <a:t>		</a:t>
            </a:r>
            <a:endParaRPr lang="zh-CN" altLang="en-US" dirty="0" smtClean="0"/>
          </a:p>
          <a:p>
            <a:pPr lvl="5">
              <a:buNone/>
            </a:pPr>
            <a:r>
              <a:rPr lang="en-US" altLang="zh-CN" dirty="0" smtClean="0"/>
              <a:t>id a=a</a:t>
            </a:r>
          </a:p>
          <a:p>
            <a:pPr lvl="5">
              <a:buNone/>
            </a:pPr>
            <a:r>
              <a:rPr lang="en-US" altLang="zh-CN" dirty="0" smtClean="0"/>
              <a:t>f  x=x*x</a:t>
            </a:r>
          </a:p>
          <a:p>
            <a:pPr lvl="5">
              <a:buNone/>
            </a:pPr>
            <a:r>
              <a:rPr lang="en-US" altLang="zh-CN" dirty="0" smtClean="0"/>
              <a:t>k=first f </a:t>
            </a:r>
          </a:p>
          <a:p>
            <a:pPr lvl="5">
              <a:buNone/>
            </a:pPr>
            <a:r>
              <a:rPr lang="en-US" altLang="zh-CN" dirty="0" smtClean="0"/>
              <a:t>k (2,3)=(f </a:t>
            </a:r>
            <a:r>
              <a:rPr lang="en-US" altLang="zh-CN" dirty="0" err="1" smtClean="0"/>
              <a:t>2,id</a:t>
            </a:r>
            <a:r>
              <a:rPr lang="en-US" altLang="zh-CN" dirty="0" smtClean="0"/>
              <a:t> 3)=(4,3)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基于流的实现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/>
              <a:t>first (SF 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) </a:t>
            </a:r>
            <a:r>
              <a:rPr lang="en-US" altLang="zh-CN" dirty="0" smtClean="0"/>
              <a:t>= SF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 </a:t>
            </a:r>
            <a:r>
              <a:rPr lang="en-US" altLang="zh-CN" dirty="0" smtClean="0"/>
              <a:t>&gt;&gt;&gt; first 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 </a:t>
            </a:r>
            <a:r>
              <a:rPr lang="en-US" altLang="zh-CN" dirty="0" smtClean="0"/>
              <a:t>&gt;&gt;&gt; 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</a:t>
            </a:r>
            <a:r>
              <a:rPr lang="en-US" altLang="zh-CN" dirty="0" smtClean="0"/>
              <a:t>)</a:t>
            </a:r>
          </a:p>
          <a:p>
            <a:pPr lvl="5">
              <a:buNone/>
            </a:pPr>
            <a:r>
              <a:rPr lang="en-US" altLang="zh-CN" dirty="0" smtClean="0"/>
              <a:t>            </a:t>
            </a:r>
            <a:r>
              <a:rPr lang="en-US" altLang="zh-CN" sz="1900" dirty="0" smtClean="0"/>
              <a:t> </a:t>
            </a:r>
            <a:r>
              <a:rPr lang="en-US" altLang="zh-CN" sz="1900" dirty="0" smtClean="0"/>
              <a:t>= SF </a:t>
            </a:r>
            <a:r>
              <a:rPr lang="en-US" altLang="zh-CN" sz="1900" dirty="0" smtClean="0"/>
              <a:t>(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. first 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</a:t>
            </a:r>
            <a:r>
              <a:rPr lang="en-US" altLang="zh-CN" dirty="0" smtClean="0"/>
              <a:t>k. 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 )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sz="1900" dirty="0" smtClean="0"/>
              <a:t> </a:t>
            </a:r>
            <a:r>
              <a:rPr lang="en-US" altLang="zh-CN" sz="1900" dirty="0" smtClean="0"/>
              <a:t>           </a:t>
            </a:r>
            <a:r>
              <a:rPr lang="en-US" altLang="zh-CN" sz="1900" dirty="0" smtClean="0"/>
              <a:t>= </a:t>
            </a:r>
            <a:r>
              <a:rPr lang="en-US" altLang="zh-CN" dirty="0" smtClean="0"/>
              <a:t>SF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. 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</a:t>
            </a:r>
            <a:r>
              <a:rPr lang="en-US" altLang="zh-CN" dirty="0" smtClean="0"/>
              <a:t>k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id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). 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dirty="0" smtClean="0"/>
              <a:t>k</a:t>
            </a:r>
            <a:r>
              <a:rPr lang="en-US" altLang="zh-CN" dirty="0" smtClean="0"/>
              <a:t>  </a:t>
            </a:r>
            <a:r>
              <a:rPr lang="en-US" altLang="zh-CN" dirty="0" smtClean="0"/>
              <a:t>x=x*x</a:t>
            </a:r>
          </a:p>
          <a:p>
            <a:pPr lvl="5">
              <a:buNone/>
            </a:pPr>
            <a:r>
              <a:rPr lang="en-US" altLang="zh-CN" dirty="0" smtClean="0"/>
              <a:t>f</a:t>
            </a:r>
            <a:r>
              <a:rPr lang="en-US" altLang="zh-CN" dirty="0" smtClean="0"/>
              <a:t>=first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 smtClean="0"/>
              <a:t>k</a:t>
            </a:r>
            <a:endParaRPr lang="en-US" altLang="zh-CN" dirty="0" smtClean="0"/>
          </a:p>
          <a:p>
            <a:pPr lvl="5">
              <a:buNone/>
            </a:pPr>
            <a:r>
              <a:rPr lang="en-US" altLang="zh-CN" dirty="0" err="1" smtClean="0"/>
              <a:t>runSF</a:t>
            </a:r>
            <a:r>
              <a:rPr lang="en-US" altLang="zh-CN" dirty="0" smtClean="0"/>
              <a:t> </a:t>
            </a:r>
            <a:r>
              <a:rPr lang="en-US" altLang="zh-CN" dirty="0" smtClean="0"/>
              <a:t>$ </a:t>
            </a:r>
            <a:r>
              <a:rPr lang="en-US" altLang="zh-CN" dirty="0" smtClean="0"/>
              <a:t>f </a:t>
            </a:r>
            <a:r>
              <a:rPr lang="en-US" altLang="zh-CN" dirty="0" smtClean="0"/>
              <a:t>$ [:1,2,3:]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 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</a:t>
            </a:r>
            <a:r>
              <a:rPr lang="en-US" altLang="zh-CN" dirty="0" smtClean="0"/>
              <a:t>k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id 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). </a:t>
            </a:r>
            <a:r>
              <a:rPr lang="en-US" altLang="zh-CN" dirty="0" err="1" smtClean="0"/>
              <a:t>unzipP</a:t>
            </a:r>
            <a:r>
              <a:rPr lang="en-US" altLang="zh-CN" dirty="0" smtClean="0"/>
              <a:t> [:(1,4),(2,5),(3,6):]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 \(</a:t>
            </a:r>
            <a:r>
              <a:rPr lang="en-US" altLang="zh-CN" dirty="0" err="1" smtClean="0"/>
              <a:t>xs,ys</a:t>
            </a:r>
            <a:r>
              <a:rPr lang="en-US" altLang="zh-CN" dirty="0" smtClean="0"/>
              <a:t>)-&gt;(</a:t>
            </a:r>
            <a:r>
              <a:rPr lang="en-US" altLang="zh-CN" dirty="0" err="1" smtClean="0"/>
              <a:t>mapP</a:t>
            </a:r>
            <a:r>
              <a:rPr lang="en-US" altLang="zh-CN" dirty="0" smtClean="0"/>
              <a:t> </a:t>
            </a:r>
            <a:r>
              <a:rPr lang="en-US" altLang="zh-CN" dirty="0" smtClean="0"/>
              <a:t>k 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, id </a:t>
            </a:r>
            <a:r>
              <a:rPr lang="en-US" altLang="zh-CN" dirty="0" err="1" smtClean="0"/>
              <a:t>ys</a:t>
            </a:r>
            <a:r>
              <a:rPr lang="en-US" altLang="zh-CN" dirty="0" smtClean="0"/>
              <a:t>) .  ([:1,2,3:],[:4,5,6:])</a:t>
            </a:r>
          </a:p>
          <a:p>
            <a:pPr lvl="5">
              <a:buNone/>
            </a:pPr>
            <a:r>
              <a:rPr lang="en-US" altLang="zh-CN" dirty="0" smtClean="0"/>
              <a:t>   = </a:t>
            </a:r>
            <a:r>
              <a:rPr lang="en-US" altLang="zh-CN" dirty="0" err="1" smtClean="0"/>
              <a:t>uncurry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zipP</a:t>
            </a:r>
            <a:r>
              <a:rPr lang="en-US" altLang="zh-CN" dirty="0" smtClean="0"/>
              <a:t>  .([:1,4,9:],[:4,5,6:])</a:t>
            </a:r>
          </a:p>
          <a:p>
            <a:pPr lvl="5">
              <a:buNone/>
            </a:pPr>
            <a:r>
              <a:rPr lang="en-US" altLang="zh-CN" dirty="0" smtClean="0"/>
              <a:t>   = [:(1,4),(4,5),(9,6):]</a:t>
            </a:r>
            <a:endParaRPr lang="zh-CN" altLang="en-US" dirty="0" smtClean="0"/>
          </a:p>
          <a:p>
            <a:pPr lvl="5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Arrow </a:t>
            </a:r>
            <a:r>
              <a:rPr lang="zh-CN" altLang="en-US" sz="3200" dirty="0" smtClean="0"/>
              <a:t>组合计算</a:t>
            </a:r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643702" y="2143116"/>
            <a:ext cx="1009656" cy="785818"/>
            <a:chOff x="3919534" y="3643314"/>
            <a:chExt cx="1600200" cy="106680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76734" y="3871915"/>
              <a:ext cx="609600" cy="501393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3919534" y="4100514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3919534" y="4557714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4986334" y="410051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47"/>
            <p:cNvSpPr>
              <a:spLocks noChangeArrowheads="1"/>
            </p:cNvSpPr>
            <p:nvPr/>
          </p:nvSpPr>
          <p:spPr bwMode="auto">
            <a:xfrm>
              <a:off x="4071934" y="3643314"/>
              <a:ext cx="11430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Arrow </a:t>
            </a:r>
            <a:r>
              <a:rPr lang="zh-CN" altLang="en-US" sz="3200" dirty="0" smtClean="0"/>
              <a:t>组合计算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348" y="1645920"/>
            <a:ext cx="7972452" cy="49263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组合依赖型数据流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/>
              <a:t>loop::</a:t>
            </a:r>
            <a:r>
              <a:rPr lang="en-US" altLang="zh-CN" b="1" dirty="0" err="1" smtClean="0"/>
              <a:t>arr</a:t>
            </a:r>
            <a:r>
              <a:rPr lang="en-US" altLang="zh-CN" b="1" dirty="0" smtClean="0"/>
              <a:t> (</a:t>
            </a:r>
            <a:r>
              <a:rPr lang="en-US" altLang="zh-CN" b="1" dirty="0" err="1" smtClean="0"/>
              <a:t>a,c</a:t>
            </a:r>
            <a:r>
              <a:rPr lang="en-US" altLang="zh-CN" b="1" dirty="0" smtClean="0"/>
              <a:t>) (</a:t>
            </a:r>
            <a:r>
              <a:rPr lang="en-US" altLang="zh-CN" b="1" dirty="0" err="1" smtClean="0"/>
              <a:t>b,c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 → </a:t>
            </a:r>
            <a:r>
              <a:rPr lang="en-US" altLang="zh-CN" b="1" dirty="0" err="1" smtClean="0"/>
              <a:t>arr</a:t>
            </a:r>
            <a:r>
              <a:rPr lang="en-US" altLang="zh-CN" b="1" dirty="0" smtClean="0"/>
              <a:t> a b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基于依赖型数据流的实现</a:t>
            </a:r>
            <a:endParaRPr lang="en-US" altLang="zh-CN" dirty="0" smtClean="0"/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400" dirty="0" smtClean="0"/>
              <a:t>loop (SF f)=SF $ \as</a:t>
            </a:r>
            <a:r>
              <a:rPr lang="zh-CN" altLang="en-US" sz="1400" dirty="0" smtClean="0"/>
              <a:t> →</a:t>
            </a:r>
            <a:endParaRPr lang="en-US" altLang="zh-CN" sz="14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	                     let (</a:t>
            </a:r>
            <a:r>
              <a:rPr lang="en-US" altLang="zh-CN" sz="1400" dirty="0" err="1" smtClean="0"/>
              <a:t>bs,cs</a:t>
            </a:r>
            <a:r>
              <a:rPr lang="en-US" altLang="zh-CN" sz="1400" dirty="0" smtClean="0"/>
              <a:t>)=unzip $ f $ zip (</a:t>
            </a:r>
            <a:r>
              <a:rPr lang="en-US" altLang="zh-CN" sz="1400" dirty="0" err="1" smtClean="0"/>
              <a:t>fromP</a:t>
            </a:r>
            <a:r>
              <a:rPr lang="en-US" altLang="zh-CN" sz="1400" dirty="0" smtClean="0"/>
              <a:t> as) $ stream </a:t>
            </a:r>
            <a:r>
              <a:rPr lang="en-US" altLang="zh-CN" sz="1400" dirty="0" err="1" smtClean="0"/>
              <a:t>cs</a:t>
            </a:r>
            <a:r>
              <a:rPr lang="en-US" altLang="zh-CN" sz="1400" dirty="0" smtClean="0"/>
              <a:t> in  </a:t>
            </a:r>
            <a:r>
              <a:rPr lang="en-US" altLang="zh-CN" sz="1400" dirty="0" err="1" smtClean="0"/>
              <a:t>toP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bs</a:t>
            </a:r>
            <a:endParaRPr lang="en-US" altLang="zh-CN" sz="14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                          where stream ~(x:xs)=x:stream </a:t>
            </a:r>
            <a:r>
              <a:rPr lang="en-US" altLang="zh-CN" sz="1400" dirty="0" err="1" smtClean="0"/>
              <a:t>xs</a:t>
            </a:r>
            <a:endParaRPr lang="en-US" altLang="zh-CN" sz="1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b="1" dirty="0" smtClean="0"/>
              <a:t>帽子戏法</a:t>
            </a:r>
            <a:endParaRPr lang="en-US" altLang="zh-CN" b="1" dirty="0" smtClean="0"/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1900" dirty="0" smtClean="0">
                <a:latin typeface="微软雅黑" pitchFamily="34" charset="-122"/>
                <a:ea typeface="+mj-ea"/>
              </a:rPr>
              <a:t>两个辅助函数 </a:t>
            </a:r>
            <a:r>
              <a:rPr lang="en-US" altLang="zh-CN" sz="1900" dirty="0" err="1" smtClean="0">
                <a:latin typeface="微软雅黑" pitchFamily="34" charset="-122"/>
                <a:ea typeface="+mj-ea"/>
              </a:rPr>
              <a:t>toP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::[a]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 →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[:a:]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，</a:t>
            </a:r>
            <a:r>
              <a:rPr lang="en-US" altLang="zh-CN" sz="1900" dirty="0" err="1" smtClean="0">
                <a:latin typeface="微软雅黑" pitchFamily="34" charset="-122"/>
                <a:ea typeface="+mj-ea"/>
              </a:rPr>
              <a:t>fromP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::[:a:]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 →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[a]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1900" dirty="0" smtClean="0">
                <a:latin typeface="微软雅黑" pitchFamily="34" charset="-122"/>
                <a:ea typeface="+mj-ea"/>
              </a:rPr>
              <a:t>每一个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Haskell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变量都有两种值绑定值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,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和底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(Bottom)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zh-CN" sz="1700" dirty="0" smtClean="0">
                <a:latin typeface="微软雅黑" pitchFamily="34" charset="-122"/>
                <a:ea typeface="+mj-ea"/>
              </a:rPr>
              <a:t>	T=1,T </a:t>
            </a:r>
            <a:r>
              <a:rPr lang="zh-CN" altLang="en-US" sz="1700" dirty="0" smtClean="0">
                <a:latin typeface="微软雅黑" pitchFamily="34" charset="-122"/>
                <a:ea typeface="+mj-ea"/>
              </a:rPr>
              <a:t>有绑定值</a:t>
            </a:r>
            <a:r>
              <a:rPr lang="en-US" altLang="zh-CN" sz="1700" dirty="0" smtClean="0">
                <a:latin typeface="微软雅黑" pitchFamily="34" charset="-122"/>
                <a:ea typeface="+mj-ea"/>
              </a:rPr>
              <a:t>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zh-CN" sz="1700" dirty="0" smtClean="0">
                <a:latin typeface="微软雅黑" pitchFamily="34" charset="-122"/>
                <a:ea typeface="+mj-ea"/>
              </a:rPr>
              <a:t>	T, T</a:t>
            </a:r>
            <a:r>
              <a:rPr lang="zh-CN" altLang="en-US" sz="1700" dirty="0" smtClean="0">
                <a:latin typeface="微软雅黑" pitchFamily="34" charset="-122"/>
                <a:ea typeface="+mj-ea"/>
              </a:rPr>
              <a:t>有</a:t>
            </a:r>
            <a:r>
              <a:rPr lang="en-US" altLang="zh-CN" sz="1700" dirty="0" smtClean="0">
                <a:latin typeface="微软雅黑" pitchFamily="34" charset="-122"/>
                <a:ea typeface="+mj-ea"/>
              </a:rPr>
              <a:t>bottom</a:t>
            </a:r>
            <a:r>
              <a:rPr lang="zh-CN" altLang="en-US" sz="1700" dirty="0" smtClean="0">
                <a:latin typeface="微软雅黑" pitchFamily="34" charset="-122"/>
                <a:ea typeface="+mj-ea"/>
              </a:rPr>
              <a:t>⊥</a:t>
            </a:r>
            <a:r>
              <a:rPr lang="en-US" altLang="zh-CN" sz="1700" dirty="0" smtClean="0">
                <a:latin typeface="微软雅黑" pitchFamily="34" charset="-122"/>
                <a:ea typeface="+mj-ea"/>
              </a:rPr>
              <a:t>,bottom</a:t>
            </a:r>
            <a:r>
              <a:rPr lang="zh-CN" altLang="en-US" sz="1700" dirty="0" smtClean="0">
                <a:latin typeface="微软雅黑" pitchFamily="34" charset="-122"/>
                <a:ea typeface="+mj-ea"/>
              </a:rPr>
              <a:t>的含义为未知的值</a:t>
            </a:r>
            <a:r>
              <a:rPr lang="en-US" altLang="zh-CN" sz="1700" dirty="0" smtClean="0">
                <a:latin typeface="微软雅黑" pitchFamily="34" charset="-122"/>
                <a:ea typeface="+mj-ea"/>
              </a:rPr>
              <a:t>.</a:t>
            </a:r>
            <a:r>
              <a:rPr lang="zh-CN" altLang="en-US" sz="1700" dirty="0" smtClean="0">
                <a:latin typeface="微软雅黑" pitchFamily="34" charset="-122"/>
                <a:ea typeface="+mj-ea"/>
              </a:rPr>
              <a:t>类似于数学中的未知数</a:t>
            </a:r>
            <a:r>
              <a:rPr lang="en-US" altLang="zh-CN" sz="1700" dirty="0" smtClean="0">
                <a:latin typeface="微软雅黑" pitchFamily="34" charset="-122"/>
                <a:ea typeface="+mj-ea"/>
              </a:rPr>
              <a:t>,</a:t>
            </a:r>
            <a:r>
              <a:rPr lang="zh-CN" altLang="en-US" sz="1700" dirty="0" smtClean="0">
                <a:latin typeface="微软雅黑" pitchFamily="34" charset="-122"/>
                <a:ea typeface="+mj-ea"/>
              </a:rPr>
              <a:t>可参与运算</a:t>
            </a:r>
            <a:r>
              <a:rPr lang="en-US" altLang="zh-CN" sz="1700" dirty="0" smtClean="0">
                <a:latin typeface="微软雅黑" pitchFamily="34" charset="-122"/>
                <a:ea typeface="+mj-ea"/>
              </a:rPr>
              <a:t>,</a:t>
            </a:r>
            <a:r>
              <a:rPr lang="zh-CN" altLang="en-US" sz="1700" dirty="0" smtClean="0">
                <a:latin typeface="微软雅黑" pitchFamily="34" charset="-122"/>
                <a:ea typeface="+mj-ea"/>
              </a:rPr>
              <a:t>与主流语言中的</a:t>
            </a:r>
            <a:r>
              <a:rPr lang="en-US" altLang="zh-CN" sz="1700" dirty="0" smtClean="0">
                <a:latin typeface="微软雅黑" pitchFamily="34" charset="-122"/>
                <a:ea typeface="+mj-ea"/>
              </a:rPr>
              <a:t>null</a:t>
            </a:r>
            <a:r>
              <a:rPr lang="zh-CN" altLang="en-US" sz="1700" dirty="0" smtClean="0">
                <a:latin typeface="微软雅黑" pitchFamily="34" charset="-122"/>
                <a:ea typeface="+mj-ea"/>
              </a:rPr>
              <a:t>和</a:t>
            </a:r>
            <a:r>
              <a:rPr lang="en-US" altLang="zh-CN" sz="1700" dirty="0" smtClean="0">
                <a:latin typeface="微软雅黑" pitchFamily="34" charset="-122"/>
                <a:ea typeface="+mj-ea"/>
              </a:rPr>
              <a:t>undefined </a:t>
            </a:r>
            <a:r>
              <a:rPr lang="zh-CN" altLang="en-US" sz="1700" dirty="0" smtClean="0">
                <a:latin typeface="微软雅黑" pitchFamily="34" charset="-122"/>
                <a:ea typeface="+mj-ea"/>
              </a:rPr>
              <a:t>有巨大的区别</a:t>
            </a:r>
            <a:endParaRPr lang="en-US" altLang="zh-CN" sz="1700" dirty="0" smtClean="0">
              <a:latin typeface="微软雅黑" pitchFamily="34" charset="-122"/>
              <a:ea typeface="+mj-ea"/>
            </a:endParaRP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900" dirty="0" smtClean="0">
                <a:latin typeface="微软雅黑" pitchFamily="34" charset="-122"/>
                <a:ea typeface="+mj-ea"/>
              </a:rPr>
              <a:t>stream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函数前的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 ~ 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标明该函数的参数采用惰性匹配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. 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即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 (x:xs)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 不会被求值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,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除非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x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绑定到了一个真实的值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.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900" dirty="0" smtClean="0">
                <a:latin typeface="微软雅黑" pitchFamily="34" charset="-122"/>
                <a:ea typeface="+mj-ea"/>
              </a:rPr>
              <a:t>stream ~(x:xs) 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将会返回一个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bottom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无穷流 ⊥ 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: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 ⊥ 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: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 ⊥ </a:t>
            </a:r>
            <a:r>
              <a:rPr lang="en-US" altLang="zh-CN" sz="1900" dirty="0" smtClean="0">
                <a:latin typeface="微软雅黑" pitchFamily="34" charset="-122"/>
                <a:ea typeface="+mj-ea"/>
              </a:rPr>
              <a:t>: ....</a:t>
            </a:r>
            <a:r>
              <a:rPr lang="zh-CN" altLang="en-US" sz="1900" dirty="0" smtClean="0">
                <a:latin typeface="微软雅黑" pitchFamily="34" charset="-122"/>
                <a:ea typeface="+mj-ea"/>
              </a:rPr>
              <a:t>  </a:t>
            </a:r>
            <a:endParaRPr lang="en-US" altLang="zh-CN" sz="1900" dirty="0" smtClean="0">
              <a:latin typeface="微软雅黑" pitchFamily="34" charset="-122"/>
              <a:ea typeface="+mj-ea"/>
            </a:endParaRPr>
          </a:p>
          <a:p>
            <a:pPr lvl="4">
              <a:lnSpc>
                <a:spcPct val="80000"/>
              </a:lnSpc>
              <a:buNone/>
            </a:pPr>
            <a:endParaRPr lang="en-US" altLang="zh-CN" sz="1200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6786578" y="1928802"/>
            <a:ext cx="1785950" cy="714380"/>
            <a:chOff x="6019800" y="4114800"/>
            <a:chExt cx="1828800" cy="1143000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6629400" y="4343400"/>
              <a:ext cx="609600" cy="590927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6" name="Line 35"/>
            <p:cNvSpPr>
              <a:spLocks noChangeShapeType="1"/>
            </p:cNvSpPr>
            <p:nvPr/>
          </p:nvSpPr>
          <p:spPr bwMode="auto">
            <a:xfrm>
              <a:off x="6019800" y="4495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>
              <a:off x="7239000" y="4495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37"/>
            <p:cNvSpPr>
              <a:spLocks noChangeShapeType="1"/>
            </p:cNvSpPr>
            <p:nvPr/>
          </p:nvSpPr>
          <p:spPr bwMode="auto">
            <a:xfrm>
              <a:off x="6400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6400800" y="4724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>
              <a:off x="6400800" y="5029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40"/>
            <p:cNvSpPr>
              <a:spLocks noChangeShapeType="1"/>
            </p:cNvSpPr>
            <p:nvPr/>
          </p:nvSpPr>
          <p:spPr bwMode="auto">
            <a:xfrm flipV="1">
              <a:off x="7467600" y="4724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H="1">
              <a:off x="72390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6248400" y="4114800"/>
              <a:ext cx="1371600" cy="1143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1645920"/>
            <a:ext cx="8501090" cy="4783476"/>
          </a:xfrm>
        </p:spPr>
        <p:txBody>
          <a:bodyPr/>
          <a:lstStyle/>
          <a:p>
            <a:r>
              <a:rPr lang="zh-CN" altLang="en-US" b="1" dirty="0" smtClean="0"/>
              <a:t>牛顿插值法与矩形积分</a:t>
            </a:r>
            <a:endParaRPr lang="en-US" b="1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给定某个曲线上的若干个点坐标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求该曲线在区间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  <a:r>
              <a:rPr lang="zh-CN" altLang="en-US" dirty="0" smtClean="0"/>
              <a:t>之间所围成图形的面积</a:t>
            </a:r>
            <a:r>
              <a:rPr lang="en-US" altLang="zh-CN" dirty="0" smtClean="0"/>
              <a:t> .(</a:t>
            </a:r>
            <a:r>
              <a:rPr lang="zh-CN" altLang="en-US" dirty="0" smtClean="0"/>
              <a:t>简便起见</a:t>
            </a:r>
            <a:r>
              <a:rPr lang="en-US" altLang="zh-CN" dirty="0" smtClean="0"/>
              <a:t>,</a:t>
            </a:r>
            <a:r>
              <a:rPr lang="zh-CN" altLang="en-US" dirty="0" smtClean="0"/>
              <a:t>假定所有点的差分已经求出</a:t>
            </a:r>
            <a:r>
              <a:rPr lang="en-US" altLang="zh-CN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zh-CN" altLang="en-US" dirty="0" smtClean="0"/>
              <a:t>使用牛顿插值法拟合曲线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zh-CN" altLang="en-US" dirty="0" smtClean="0"/>
              <a:t>多项式中的每一项都是一个数据依赖数列的元素</a:t>
            </a:r>
            <a:r>
              <a:rPr lang="en-US" altLang="zh-CN" dirty="0" smtClean="0"/>
              <a:t>.</a:t>
            </a:r>
          </a:p>
          <a:p>
            <a:pPr lvl="5">
              <a:lnSpc>
                <a:spcPct val="80000"/>
              </a:lnSpc>
              <a:buNone/>
            </a:pPr>
            <a:r>
              <a:rPr lang="en-US" altLang="zh-CN" sz="1300" dirty="0" smtClean="0"/>
              <a:t>Terms(x,(</a:t>
            </a:r>
            <a:r>
              <a:rPr lang="en-US" altLang="zh-CN" sz="1300" dirty="0" err="1" smtClean="0"/>
              <a:t>xi:xs</a:t>
            </a:r>
            <a:r>
              <a:rPr lang="en-US" altLang="zh-CN" sz="1300" dirty="0" smtClean="0"/>
              <a:t>),t,[r])-&gt;Terms(</a:t>
            </a:r>
            <a:r>
              <a:rPr lang="en-US" altLang="zh-CN" sz="1300" dirty="0" err="1" smtClean="0"/>
              <a:t>x,xs</a:t>
            </a:r>
            <a:r>
              <a:rPr lang="en-US" altLang="zh-CN" sz="1300" dirty="0" smtClean="0"/>
              <a:t>, t</a:t>
            </a:r>
            <a:r>
              <a:rPr lang="zh-CN" altLang="en-US" sz="1300" dirty="0" smtClean="0"/>
              <a:t>*</a:t>
            </a:r>
            <a:r>
              <a:rPr lang="en-US" altLang="zh-CN" sz="1300" dirty="0" smtClean="0"/>
              <a:t>(x-xi), t</a:t>
            </a:r>
            <a:r>
              <a:rPr lang="zh-CN" altLang="en-US" sz="1300" dirty="0" smtClean="0"/>
              <a:t>*</a:t>
            </a:r>
            <a:r>
              <a:rPr lang="en-US" altLang="zh-CN" sz="1300" dirty="0" smtClean="0"/>
              <a:t>(x-xi):[r])</a:t>
            </a:r>
          </a:p>
          <a:p>
            <a:pPr lvl="5">
              <a:lnSpc>
                <a:spcPct val="80000"/>
              </a:lnSpc>
              <a:buNone/>
            </a:pPr>
            <a:endParaRPr lang="en-US" altLang="zh-CN" sz="1300" dirty="0" smtClean="0"/>
          </a:p>
          <a:p>
            <a:pPr lvl="2">
              <a:lnSpc>
                <a:spcPct val="80000"/>
              </a:lnSpc>
              <a:buNone/>
            </a:pPr>
            <a:endParaRPr lang="zh-CN" altLang="en-US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57289" y="3786190"/>
          <a:ext cx="5143537" cy="928694"/>
        </p:xfrm>
        <a:graphic>
          <a:graphicData uri="http://schemas.openxmlformats.org/presentationml/2006/ole">
            <p:oleObj spid="_x0000_s78853" name="公式" r:id="rId3" imgW="4546440" imgH="685800" progId="Equation.3">
              <p:embed/>
            </p:oleObj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6715140" y="3286124"/>
            <a:ext cx="2143140" cy="1705759"/>
            <a:chOff x="6715140" y="3286124"/>
            <a:chExt cx="2143140" cy="1705759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6715140" y="4643446"/>
              <a:ext cx="214314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16200000" flipV="1">
              <a:off x="5893603" y="4107661"/>
              <a:ext cx="1652598" cy="9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/>
          </p:nvSpPr>
          <p:spPr>
            <a:xfrm>
              <a:off x="7000893" y="3571876"/>
              <a:ext cx="1500198" cy="278186"/>
            </a:xfrm>
            <a:custGeom>
              <a:avLst/>
              <a:gdLst>
                <a:gd name="connsiteX0" fmla="*/ 0 w 1532965"/>
                <a:gd name="connsiteY0" fmla="*/ 349624 h 349624"/>
                <a:gd name="connsiteX1" fmla="*/ 295835 w 1532965"/>
                <a:gd name="connsiteY1" fmla="*/ 94130 h 349624"/>
                <a:gd name="connsiteX2" fmla="*/ 900953 w 1532965"/>
                <a:gd name="connsiteY2" fmla="*/ 188259 h 349624"/>
                <a:gd name="connsiteX3" fmla="*/ 1532965 w 1532965"/>
                <a:gd name="connsiteY3" fmla="*/ 0 h 34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965" h="349624">
                  <a:moveTo>
                    <a:pt x="0" y="349624"/>
                  </a:moveTo>
                  <a:cubicBezTo>
                    <a:pt x="72838" y="235324"/>
                    <a:pt x="145676" y="121024"/>
                    <a:pt x="295835" y="94130"/>
                  </a:cubicBezTo>
                  <a:cubicBezTo>
                    <a:pt x="445994" y="67236"/>
                    <a:pt x="694765" y="203947"/>
                    <a:pt x="900953" y="188259"/>
                  </a:cubicBezTo>
                  <a:cubicBezTo>
                    <a:pt x="1107141" y="172571"/>
                    <a:pt x="1320053" y="86285"/>
                    <a:pt x="1532965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2" idx="0"/>
            </p:cNvCxnSpPr>
            <p:nvPr/>
          </p:nvCxnSpPr>
          <p:spPr>
            <a:xfrm>
              <a:off x="7000893" y="3850062"/>
              <a:ext cx="1587" cy="793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3"/>
            </p:cNvCxnSpPr>
            <p:nvPr/>
          </p:nvCxnSpPr>
          <p:spPr>
            <a:xfrm flipH="1">
              <a:off x="8501090" y="3571876"/>
              <a:ext cx="1" cy="10715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1"/>
            </p:cNvCxnSpPr>
            <p:nvPr/>
          </p:nvCxnSpPr>
          <p:spPr>
            <a:xfrm flipH="1">
              <a:off x="7286644" y="3646773"/>
              <a:ext cx="3761" cy="9966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7252806" y="4177218"/>
              <a:ext cx="928694" cy="3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7717153" y="4141499"/>
              <a:ext cx="1000132" cy="3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858016" y="471488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a</a:t>
              </a:r>
              <a:endParaRPr lang="zh-CN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58214" y="471488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b</a:t>
              </a:r>
              <a:endParaRPr lang="zh-CN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3768" y="4714884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x0</a:t>
              </a:r>
              <a:endParaRPr lang="zh-CN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76604" y="4714884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x1</a:t>
              </a:r>
              <a:endParaRPr lang="zh-CN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72462" y="4714884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x2</a:t>
              </a:r>
              <a:endParaRPr lang="zh-CN" altLang="en-US" sz="12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7540135" y="4175641"/>
              <a:ext cx="921778" cy="158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58148" y="47148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x</a:t>
              </a:r>
              <a:endParaRPr lang="zh-CN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Sample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071934" y="2643182"/>
            <a:ext cx="2214578" cy="357190"/>
            <a:chOff x="642910" y="1643050"/>
            <a:chExt cx="1714512" cy="428628"/>
          </a:xfrm>
        </p:grpSpPr>
        <p:sp>
          <p:nvSpPr>
            <p:cNvPr id="14" name="矩形 13"/>
            <p:cNvSpPr/>
            <p:nvPr/>
          </p:nvSpPr>
          <p:spPr>
            <a:xfrm>
              <a:off x="642910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(0.65,c3)</a:t>
              </a:r>
              <a:endParaRPr lang="zh-CN" altLang="en-US" sz="1200" dirty="0" smtClean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14414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(0.55,c2)</a:t>
              </a:r>
              <a:endParaRPr lang="zh-CN" altLang="en-US" sz="1200" dirty="0" smtClean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785918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(0.40,c1)</a:t>
              </a:r>
              <a:endParaRPr lang="zh-CN" altLang="en-US" sz="1200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286249" y="4000504"/>
            <a:ext cx="928694" cy="857256"/>
            <a:chOff x="4286249" y="4000504"/>
            <a:chExt cx="928694" cy="857256"/>
          </a:xfrm>
        </p:grpSpPr>
        <p:sp>
          <p:nvSpPr>
            <p:cNvPr id="19" name="矩形 18"/>
            <p:cNvSpPr/>
            <p:nvPr/>
          </p:nvSpPr>
          <p:spPr>
            <a:xfrm flipH="1">
              <a:off x="4286249" y="4000504"/>
              <a:ext cx="92869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/>
                <a:t>id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 flipH="1">
              <a:off x="4286249" y="4572008"/>
              <a:ext cx="928694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/>
                <a:t>delay 1</a:t>
              </a:r>
              <a:endParaRPr lang="zh-CN" altLang="en-US" dirty="0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429257" y="3929066"/>
            <a:ext cx="2786082" cy="1000132"/>
            <a:chOff x="5429257" y="3929066"/>
            <a:chExt cx="2786082" cy="100013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3571" y="3929066"/>
              <a:ext cx="2571736" cy="428629"/>
              <a:chOff x="642910" y="1643050"/>
              <a:chExt cx="1714512" cy="42862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42910" y="1643051"/>
                <a:ext cx="571504" cy="4286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c3*(x-0.65)</a:t>
                </a:r>
                <a:endParaRPr lang="zh-CN" altLang="en-US" sz="1200" dirty="0" smtClean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214414" y="1643050"/>
                <a:ext cx="571504" cy="4286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c2*(x-0.55)</a:t>
                </a:r>
                <a:endParaRPr lang="zh-CN" altLang="en-US" sz="1200" dirty="0" smtClean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785918" y="1643050"/>
                <a:ext cx="571504" cy="4286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c1*(x-0.40)</a:t>
                </a:r>
                <a:endParaRPr lang="zh-CN" altLang="en-US" sz="1200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flipH="1">
              <a:off x="5429257" y="4500570"/>
              <a:ext cx="2786082" cy="428628"/>
              <a:chOff x="571472" y="3571876"/>
              <a:chExt cx="2857520" cy="357190"/>
            </a:xfrm>
          </p:grpSpPr>
          <p:sp>
            <p:nvSpPr>
              <p:cNvPr id="28" name="矩形 27"/>
              <p:cNvSpPr/>
              <p:nvPr/>
            </p:nvSpPr>
            <p:spPr>
              <a:xfrm flipH="1">
                <a:off x="2571736" y="3571876"/>
                <a:ext cx="857256" cy="3571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c3*(x-0.65)</a:t>
                </a:r>
                <a:endParaRPr lang="zh-CN" altLang="en-US" sz="1200" dirty="0" smtClean="0"/>
              </a:p>
            </p:txBody>
          </p:sp>
          <p:sp>
            <p:nvSpPr>
              <p:cNvPr id="29" name="矩形 28"/>
              <p:cNvSpPr/>
              <p:nvPr/>
            </p:nvSpPr>
            <p:spPr>
              <a:xfrm flipH="1">
                <a:off x="1714480" y="3571876"/>
                <a:ext cx="857256" cy="3571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c2*(x-0.55)</a:t>
                </a:r>
                <a:endParaRPr lang="zh-CN" altLang="en-US" sz="1200" dirty="0" smtClean="0"/>
              </a:p>
            </p:txBody>
          </p:sp>
          <p:sp>
            <p:nvSpPr>
              <p:cNvPr id="30" name="矩形 29"/>
              <p:cNvSpPr/>
              <p:nvPr/>
            </p:nvSpPr>
            <p:spPr>
              <a:xfrm flipH="1">
                <a:off x="857224" y="3571876"/>
                <a:ext cx="857256" cy="3571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c1*(x-0.40)</a:t>
                </a:r>
                <a:endParaRPr lang="zh-CN" altLang="en-US" sz="12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 flipH="1">
                <a:off x="571472" y="3571876"/>
                <a:ext cx="285752" cy="3571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1</a:t>
                </a:r>
                <a:endParaRPr lang="zh-CN" altLang="en-US" sz="1200" dirty="0" smtClean="0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 flipH="1">
            <a:off x="5857884" y="3143248"/>
            <a:ext cx="2571768" cy="357190"/>
            <a:chOff x="642910" y="1643050"/>
            <a:chExt cx="1714512" cy="428628"/>
          </a:xfrm>
        </p:grpSpPr>
        <p:sp>
          <p:nvSpPr>
            <p:cNvPr id="37" name="矩形 36"/>
            <p:cNvSpPr/>
            <p:nvPr/>
          </p:nvSpPr>
          <p:spPr>
            <a:xfrm>
              <a:off x="642910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c3*(x-0.65)</a:t>
              </a:r>
              <a:endParaRPr lang="zh-CN" altLang="en-US" sz="12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214414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c2*(x-0.55)</a:t>
              </a:r>
              <a:endParaRPr lang="zh-CN" altLang="en-US" sz="1200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1785918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c1*(x-0.40)</a:t>
              </a:r>
              <a:endParaRPr lang="zh-CN" altLang="en-US" sz="1200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000495" y="2643182"/>
            <a:ext cx="4572033" cy="2500330"/>
            <a:chOff x="4000495" y="2643182"/>
            <a:chExt cx="4572033" cy="2500330"/>
          </a:xfrm>
        </p:grpSpPr>
        <p:cxnSp>
          <p:nvCxnSpPr>
            <p:cNvPr id="40" name="直接箭头连接符 39"/>
            <p:cNvCxnSpPr>
              <a:endCxn id="18" idx="1"/>
            </p:cNvCxnSpPr>
            <p:nvPr/>
          </p:nvCxnSpPr>
          <p:spPr>
            <a:xfrm>
              <a:off x="6286512" y="2821777"/>
              <a:ext cx="3571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/>
            <p:cNvGrpSpPr/>
            <p:nvPr/>
          </p:nvGrpSpPr>
          <p:grpSpPr>
            <a:xfrm>
              <a:off x="4000495" y="2643182"/>
              <a:ext cx="4572033" cy="2500330"/>
              <a:chOff x="4000495" y="2643182"/>
              <a:chExt cx="4572033" cy="250033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643702" y="2643182"/>
                <a:ext cx="714380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 smtClean="0"/>
                  <a:t>term x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 flipH="1">
                <a:off x="4000495" y="3714752"/>
                <a:ext cx="4572033" cy="1428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4000495" y="3714752"/>
            <a:ext cx="4572034" cy="1001720"/>
            <a:chOff x="4000495" y="3714752"/>
            <a:chExt cx="4572034" cy="1001720"/>
          </a:xfrm>
        </p:grpSpPr>
        <p:sp>
          <p:nvSpPr>
            <p:cNvPr id="46" name="TextBox 45"/>
            <p:cNvSpPr txBox="1"/>
            <p:nvPr/>
          </p:nvSpPr>
          <p:spPr>
            <a:xfrm>
              <a:off x="4067730" y="3714752"/>
              <a:ext cx="100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&amp;&amp;&amp;</a:t>
              </a:r>
              <a:endParaRPr lang="zh-CN" altLang="en-US" dirty="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000495" y="4143380"/>
              <a:ext cx="4572034" cy="573092"/>
              <a:chOff x="4000495" y="4143380"/>
              <a:chExt cx="4572034" cy="573092"/>
            </a:xfrm>
          </p:grpSpPr>
          <p:cxnSp>
            <p:nvCxnSpPr>
              <p:cNvPr id="21" name="直接箭头连接符 20"/>
              <p:cNvCxnSpPr>
                <a:endCxn id="19" idx="3"/>
              </p:cNvCxnSpPr>
              <p:nvPr/>
            </p:nvCxnSpPr>
            <p:spPr>
              <a:xfrm rot="10800000" flipH="1">
                <a:off x="4000495" y="4143380"/>
                <a:ext cx="285754" cy="2857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20" idx="3"/>
              </p:cNvCxnSpPr>
              <p:nvPr/>
            </p:nvCxnSpPr>
            <p:spPr>
              <a:xfrm rot="10800000" flipH="1" flipV="1">
                <a:off x="4000495" y="4429132"/>
                <a:ext cx="285754" cy="2857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9" idx="1"/>
              </p:cNvCxnSpPr>
              <p:nvPr/>
            </p:nvCxnSpPr>
            <p:spPr>
              <a:xfrm>
                <a:off x="5214943" y="4143380"/>
                <a:ext cx="42862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20" idx="1"/>
              </p:cNvCxnSpPr>
              <p:nvPr/>
            </p:nvCxnSpPr>
            <p:spPr>
              <a:xfrm>
                <a:off x="5214943" y="4714884"/>
                <a:ext cx="214314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8215307" y="4143380"/>
                <a:ext cx="357222" cy="2857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flipV="1">
                <a:off x="8215339" y="4429132"/>
                <a:ext cx="357190" cy="2857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组合 48"/>
          <p:cNvGrpSpPr/>
          <p:nvPr/>
        </p:nvGrpSpPr>
        <p:grpSpPr>
          <a:xfrm flipH="1">
            <a:off x="3857620" y="5572140"/>
            <a:ext cx="3976706" cy="357190"/>
            <a:chOff x="653106" y="1643050"/>
            <a:chExt cx="1704316" cy="428628"/>
          </a:xfrm>
        </p:grpSpPr>
        <p:sp>
          <p:nvSpPr>
            <p:cNvPr id="50" name="矩形 49"/>
            <p:cNvSpPr/>
            <p:nvPr/>
          </p:nvSpPr>
          <p:spPr>
            <a:xfrm>
              <a:off x="653106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(c3*(x-0.65),</a:t>
              </a:r>
            </a:p>
            <a:p>
              <a:pPr algn="ctr"/>
              <a:r>
                <a:rPr lang="en-US" altLang="zh-CN" sz="1200" dirty="0" smtClean="0"/>
                <a:t>c2*(x-0.55))</a:t>
              </a:r>
              <a:endParaRPr lang="zh-CN" altLang="en-US" sz="1200" dirty="0" smtClean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214414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(c2*(x-0.55),</a:t>
              </a:r>
            </a:p>
            <a:p>
              <a:pPr algn="ctr"/>
              <a:r>
                <a:rPr lang="en-US" altLang="zh-CN" sz="1200" dirty="0" smtClean="0"/>
                <a:t>c1*(x-0.40))</a:t>
              </a:r>
              <a:endParaRPr lang="zh-CN" altLang="en-US" sz="1200" dirty="0" smtClean="0"/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785918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(c1*(x-0.40)</a:t>
              </a:r>
            </a:p>
            <a:p>
              <a:pPr algn="ctr"/>
              <a:r>
                <a:rPr lang="en-US" altLang="zh-CN" sz="1200" dirty="0" smtClean="0"/>
                <a:t>,1)</a:t>
              </a:r>
              <a:endParaRPr lang="zh-CN" altLang="en-US" sz="1200" dirty="0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3000364" y="4429132"/>
            <a:ext cx="5572164" cy="1500198"/>
            <a:chOff x="3000364" y="4429132"/>
            <a:chExt cx="5572164" cy="1500198"/>
          </a:xfrm>
        </p:grpSpPr>
        <p:cxnSp>
          <p:nvCxnSpPr>
            <p:cNvPr id="53" name="肘形连接符 52"/>
            <p:cNvCxnSpPr>
              <a:stCxn id="45" idx="1"/>
              <a:endCxn id="50" idx="1"/>
            </p:cNvCxnSpPr>
            <p:nvPr/>
          </p:nvCxnSpPr>
          <p:spPr>
            <a:xfrm flipH="1">
              <a:off x="7834326" y="4429132"/>
              <a:ext cx="738202" cy="1321603"/>
            </a:xfrm>
            <a:prstGeom prst="bentConnector3">
              <a:avLst>
                <a:gd name="adj1" fmla="val -30967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3000364" y="5572140"/>
              <a:ext cx="642942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/>
                <a:t>unzip</a:t>
              </a:r>
              <a:endParaRPr lang="zh-CN" altLang="en-US" dirty="0"/>
            </a:p>
          </p:txBody>
        </p:sp>
        <p:cxnSp>
          <p:nvCxnSpPr>
            <p:cNvPr id="55" name="直接箭头连接符 54"/>
            <p:cNvCxnSpPr>
              <a:stCxn id="52" idx="3"/>
              <a:endCxn id="54" idx="3"/>
            </p:cNvCxnSpPr>
            <p:nvPr/>
          </p:nvCxnSpPr>
          <p:spPr>
            <a:xfrm rot="10800000">
              <a:off x="3643306" y="5750735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形状 59"/>
          <p:cNvCxnSpPr>
            <a:stCxn id="54" idx="1"/>
            <a:endCxn id="59" idx="3"/>
          </p:cNvCxnSpPr>
          <p:nvPr/>
        </p:nvCxnSpPr>
        <p:spPr>
          <a:xfrm rot="10800000">
            <a:off x="2338374" y="4679165"/>
            <a:ext cx="661990" cy="1071570"/>
          </a:xfrm>
          <a:prstGeom prst="bentConnector3">
            <a:avLst>
              <a:gd name="adj1" fmla="val 3171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7715272" y="6000768"/>
            <a:ext cx="642942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</a:t>
            </a:r>
            <a:endParaRPr lang="zh-CN" altLang="en-US" sz="120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4429124" y="6072206"/>
            <a:ext cx="2500330" cy="428628"/>
            <a:chOff x="653106" y="1643050"/>
            <a:chExt cx="1704316" cy="428628"/>
          </a:xfrm>
        </p:grpSpPr>
        <p:sp>
          <p:nvSpPr>
            <p:cNvPr id="63" name="矩形 62"/>
            <p:cNvSpPr/>
            <p:nvPr/>
          </p:nvSpPr>
          <p:spPr>
            <a:xfrm>
              <a:off x="653106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c3*(x-0.65)</a:t>
              </a:r>
              <a:endParaRPr lang="zh-CN" altLang="en-US" sz="1200" dirty="0" smtClean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1214414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c2*(x-0.55)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785918" y="1643050"/>
              <a:ext cx="571504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c1*(x-0.40)</a:t>
              </a:r>
              <a:endParaRPr lang="zh-CN" altLang="en-US" sz="1200" dirty="0"/>
            </a:p>
          </p:txBody>
        </p:sp>
      </p:grpSp>
      <p:cxnSp>
        <p:nvCxnSpPr>
          <p:cNvPr id="66" name="肘形连接符 65"/>
          <p:cNvCxnSpPr>
            <a:stCxn id="54" idx="1"/>
            <a:endCxn id="63" idx="1"/>
          </p:cNvCxnSpPr>
          <p:nvPr/>
        </p:nvCxnSpPr>
        <p:spPr>
          <a:xfrm rot="10800000" flipH="1" flipV="1">
            <a:off x="3000364" y="5750734"/>
            <a:ext cx="1428760" cy="535785"/>
          </a:xfrm>
          <a:prstGeom prst="bentConnector3">
            <a:avLst>
              <a:gd name="adj1" fmla="val -1505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61" idx="2"/>
          </p:cNvCxnSpPr>
          <p:nvPr/>
        </p:nvCxnSpPr>
        <p:spPr>
          <a:xfrm>
            <a:off x="6929454" y="6286520"/>
            <a:ext cx="78581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/>
          <p:cNvGrpSpPr/>
          <p:nvPr/>
        </p:nvGrpSpPr>
        <p:grpSpPr>
          <a:xfrm>
            <a:off x="285720" y="4000504"/>
            <a:ext cx="2052654" cy="928694"/>
            <a:chOff x="285720" y="4000504"/>
            <a:chExt cx="2052654" cy="928694"/>
          </a:xfrm>
        </p:grpSpPr>
        <p:grpSp>
          <p:nvGrpSpPr>
            <p:cNvPr id="116" name="组合 115"/>
            <p:cNvGrpSpPr/>
            <p:nvPr/>
          </p:nvGrpSpPr>
          <p:grpSpPr>
            <a:xfrm>
              <a:off x="285720" y="4429132"/>
              <a:ext cx="2052654" cy="500066"/>
              <a:chOff x="285720" y="4429132"/>
              <a:chExt cx="2052654" cy="50006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85720" y="4429132"/>
                <a:ext cx="92887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c2*(x-0.55)</a:t>
                </a:r>
                <a:endParaRPr lang="zh-CN" altLang="en-US" sz="1200" dirty="0" smtClean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214414" y="4429132"/>
                <a:ext cx="844435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c1*(x-0.40)</a:t>
                </a:r>
                <a:endParaRPr lang="zh-CN" altLang="en-US" sz="12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071670" y="4429132"/>
                <a:ext cx="266704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/>
                  <a:t>1</a:t>
                </a:r>
                <a:endParaRPr lang="zh-CN" altLang="en-US" sz="1200" dirty="0"/>
              </a:p>
            </p:txBody>
          </p:sp>
        </p:grpSp>
        <p:cxnSp>
          <p:nvCxnSpPr>
            <p:cNvPr id="68" name="直接箭头连接符 67"/>
            <p:cNvCxnSpPr/>
            <p:nvPr/>
          </p:nvCxnSpPr>
          <p:spPr>
            <a:xfrm rot="16200000" flipV="1">
              <a:off x="1930397" y="4213215"/>
              <a:ext cx="428628" cy="320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 flipH="1" flipV="1">
              <a:off x="1215208" y="4214024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rot="16200000" flipV="1">
              <a:off x="571473" y="4214817"/>
              <a:ext cx="42862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71"/>
          <p:cNvSpPr/>
          <p:nvPr/>
        </p:nvSpPr>
        <p:spPr>
          <a:xfrm flipH="1">
            <a:off x="3643306" y="2357430"/>
            <a:ext cx="5286412" cy="30003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/>
          <p:cNvGrpSpPr/>
          <p:nvPr/>
        </p:nvGrpSpPr>
        <p:grpSpPr>
          <a:xfrm>
            <a:off x="3643306" y="2357430"/>
            <a:ext cx="4786346" cy="2071702"/>
            <a:chOff x="3643306" y="2357430"/>
            <a:chExt cx="4786346" cy="2071702"/>
          </a:xfrm>
        </p:grpSpPr>
        <p:cxnSp>
          <p:nvCxnSpPr>
            <p:cNvPr id="41" name="肘形连接符 40"/>
            <p:cNvCxnSpPr>
              <a:stCxn id="18" idx="3"/>
            </p:cNvCxnSpPr>
            <p:nvPr/>
          </p:nvCxnSpPr>
          <p:spPr>
            <a:xfrm>
              <a:off x="7358082" y="2821777"/>
              <a:ext cx="1071570" cy="500066"/>
            </a:xfrm>
            <a:prstGeom prst="bentConnector3">
              <a:avLst>
                <a:gd name="adj1" fmla="val 12133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形状 105"/>
            <p:cNvCxnSpPr/>
            <p:nvPr/>
          </p:nvCxnSpPr>
          <p:spPr>
            <a:xfrm rot="10800000" flipV="1">
              <a:off x="4000496" y="3321842"/>
              <a:ext cx="1857391" cy="1107290"/>
            </a:xfrm>
            <a:prstGeom prst="bentConnector3">
              <a:avLst>
                <a:gd name="adj1" fmla="val 112308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643306" y="2357430"/>
              <a:ext cx="96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&gt;&gt;&gt;</a:t>
              </a:r>
              <a:endParaRPr lang="zh-CN" altLang="en-US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85720" y="2428868"/>
            <a:ext cx="2714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delay x= SF (\y-&gt;x:y)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720" y="2143116"/>
            <a:ext cx="300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altLang="zh-CN" sz="1200" dirty="0" smtClean="0"/>
              <a:t>term x  = \(t,t')-&gt; t'*(x-t) 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2643174" y="2821777"/>
            <a:ext cx="1428760" cy="892975"/>
            <a:chOff x="2643174" y="2821777"/>
            <a:chExt cx="1428760" cy="892975"/>
          </a:xfrm>
        </p:grpSpPr>
        <p:cxnSp>
          <p:nvCxnSpPr>
            <p:cNvPr id="103" name="肘形连接符 102"/>
            <p:cNvCxnSpPr>
              <a:stCxn id="17" idx="3"/>
              <a:endCxn id="14" idx="1"/>
            </p:cNvCxnSpPr>
            <p:nvPr/>
          </p:nvCxnSpPr>
          <p:spPr>
            <a:xfrm flipV="1">
              <a:off x="3286116" y="2821777"/>
              <a:ext cx="785818" cy="714380"/>
            </a:xfrm>
            <a:prstGeom prst="bentConnector3">
              <a:avLst>
                <a:gd name="adj1" fmla="val 2604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2643174" y="3357562"/>
              <a:ext cx="642942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/>
                <a:t>zip</a:t>
              </a:r>
              <a:endParaRPr lang="zh-CN" altLang="en-US" dirty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00034" y="3000372"/>
            <a:ext cx="2143140" cy="1000132"/>
            <a:chOff x="500034" y="3000372"/>
            <a:chExt cx="2143140" cy="1000132"/>
          </a:xfrm>
        </p:grpSpPr>
        <p:grpSp>
          <p:nvGrpSpPr>
            <p:cNvPr id="127" name="组合 126"/>
            <p:cNvGrpSpPr/>
            <p:nvPr/>
          </p:nvGrpSpPr>
          <p:grpSpPr>
            <a:xfrm>
              <a:off x="500034" y="3000372"/>
              <a:ext cx="1714512" cy="1000132"/>
              <a:chOff x="500034" y="3000372"/>
              <a:chExt cx="1714512" cy="100013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00034" y="3000372"/>
                <a:ext cx="1714512" cy="428628"/>
                <a:chOff x="642910" y="1643050"/>
                <a:chExt cx="1714512" cy="428628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42910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0.65</a:t>
                  </a:r>
                  <a:endParaRPr lang="zh-CN" altLang="en-US" sz="1200" dirty="0" smtClean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214414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0.55</a:t>
                  </a:r>
                  <a:endParaRPr lang="zh-CN" altLang="en-US" sz="1200" dirty="0" smtClean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785918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0.40</a:t>
                  </a:r>
                  <a:endParaRPr lang="zh-CN" altLang="en-US" sz="1200" dirty="0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500034" y="3571876"/>
                <a:ext cx="1714512" cy="428628"/>
                <a:chOff x="642910" y="1643050"/>
                <a:chExt cx="1714512" cy="428628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642910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c3</a:t>
                  </a:r>
                  <a:endParaRPr lang="zh-CN" altLang="en-US" sz="1200" dirty="0" smtClean="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214414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c2</a:t>
                  </a:r>
                  <a:endParaRPr lang="zh-CN" altLang="en-US" sz="1200" dirty="0" smtClean="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785918" y="1643050"/>
                  <a:ext cx="571504" cy="4286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 smtClean="0"/>
                    <a:t>c1</a:t>
                  </a:r>
                  <a:endParaRPr lang="zh-CN" altLang="en-US" sz="1200" dirty="0"/>
                </a:p>
              </p:txBody>
            </p:sp>
          </p:grpSp>
        </p:grpSp>
        <p:cxnSp>
          <p:nvCxnSpPr>
            <p:cNvPr id="105" name="肘形连接符 104"/>
            <p:cNvCxnSpPr>
              <a:stCxn id="8" idx="3"/>
              <a:endCxn id="17" idx="1"/>
            </p:cNvCxnSpPr>
            <p:nvPr/>
          </p:nvCxnSpPr>
          <p:spPr>
            <a:xfrm>
              <a:off x="2214546" y="3214686"/>
              <a:ext cx="428628" cy="3214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stCxn id="12" idx="3"/>
              <a:endCxn id="17" idx="1"/>
            </p:cNvCxnSpPr>
            <p:nvPr/>
          </p:nvCxnSpPr>
          <p:spPr>
            <a:xfrm flipV="1">
              <a:off x="2214546" y="3536157"/>
              <a:ext cx="428628" cy="2500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矩形 116"/>
          <p:cNvSpPr/>
          <p:nvPr/>
        </p:nvSpPr>
        <p:spPr>
          <a:xfrm>
            <a:off x="285720" y="1491759"/>
            <a:ext cx="8501122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dirty="0" smtClean="0"/>
              <a:t>loop (SF f)=SF $ \as</a:t>
            </a:r>
            <a:r>
              <a:rPr lang="zh-CN" altLang="en-US" sz="1400" dirty="0" smtClean="0"/>
              <a:t> →</a:t>
            </a:r>
            <a:r>
              <a:rPr lang="en-US" altLang="zh-CN" sz="1400" dirty="0" smtClean="0"/>
              <a:t>let (</a:t>
            </a:r>
            <a:r>
              <a:rPr lang="en-US" altLang="zh-CN" sz="1400" dirty="0" err="1" smtClean="0"/>
              <a:t>bs,cs</a:t>
            </a:r>
            <a:r>
              <a:rPr lang="en-US" altLang="zh-CN" sz="1400" dirty="0" smtClean="0"/>
              <a:t>)=unzip $ f $ zip (</a:t>
            </a:r>
            <a:r>
              <a:rPr lang="en-US" altLang="zh-CN" sz="1400" dirty="0" err="1" smtClean="0"/>
              <a:t>fromP</a:t>
            </a:r>
            <a:r>
              <a:rPr lang="en-US" altLang="zh-CN" sz="1400" dirty="0" smtClean="0"/>
              <a:t> as) $ stream </a:t>
            </a:r>
            <a:r>
              <a:rPr lang="en-US" altLang="zh-CN" sz="1400" dirty="0" err="1" smtClean="0"/>
              <a:t>cs</a:t>
            </a:r>
            <a:r>
              <a:rPr lang="en-US" altLang="zh-CN" sz="1400" dirty="0" smtClean="0"/>
              <a:t> in  </a:t>
            </a:r>
            <a:r>
              <a:rPr lang="en-US" altLang="zh-CN" sz="1400" dirty="0" err="1" smtClean="0"/>
              <a:t>toP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bs</a:t>
            </a:r>
            <a:endParaRPr lang="en-US" altLang="zh-CN" sz="1400" dirty="0" smtClean="0"/>
          </a:p>
          <a:p>
            <a:pPr>
              <a:lnSpc>
                <a:spcPct val="80000"/>
              </a:lnSpc>
            </a:pPr>
            <a:r>
              <a:rPr lang="en-US" altLang="zh-CN" sz="1400" dirty="0" smtClean="0"/>
              <a:t>                                    where stream ~(x:xs)=x:stream </a:t>
            </a:r>
            <a:r>
              <a:rPr lang="en-US" altLang="zh-CN" sz="1400" dirty="0" err="1" smtClean="0"/>
              <a:t>xs</a:t>
            </a:r>
            <a:endParaRPr lang="en-US" altLang="zh-CN" sz="14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285720" y="1895765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k=</a:t>
            </a:r>
            <a:r>
              <a:rPr lang="en-US" altLang="zh-CN" sz="1200" dirty="0" err="1" smtClean="0"/>
              <a:t>runSF</a:t>
            </a:r>
            <a:r>
              <a:rPr lang="en-US" altLang="zh-CN" sz="1200" dirty="0" smtClean="0"/>
              <a:t>$ loop $   (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 (term 0.56) &gt;&gt;&gt; (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 id &amp;&amp;&amp; delay 1))</a:t>
            </a:r>
          </a:p>
          <a:p>
            <a:pPr>
              <a:buNone/>
            </a:pPr>
            <a:endParaRPr lang="fr-FR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冯诺依曼机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4282" y="1617364"/>
            <a:ext cx="9144000" cy="45262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赋值是冯诺依曼机的灵魂</a:t>
            </a:r>
            <a:r>
              <a:rPr lang="en-US" altLang="zh-CN" dirty="0" smtClean="0"/>
              <a:t>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赋值</a:t>
            </a:r>
            <a:r>
              <a:rPr lang="zh-CN" altLang="en-US" sz="2000" dirty="0" smtClean="0"/>
              <a:t>驱动所有的计算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其他的控制语句仅仅是决定赋值语句运算的顺序</a:t>
            </a:r>
            <a:endParaRPr lang="en-US" altLang="zh-CN" sz="2000" dirty="0" smtClean="0"/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John Backus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的观点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“The primary statement in that world is the assignment </a:t>
            </a:r>
          </a:p>
          <a:p>
            <a:pPr lvl="1">
              <a:buNone/>
            </a:pPr>
            <a:r>
              <a:rPr lang="en-US" sz="2000" dirty="0" smtClean="0"/>
              <a:t>  statement itself. All the other statements of the language exist in order to make it possible to perform a computation that must be based on this primitive construct: the assignment statement.” </a:t>
            </a:r>
          </a:p>
          <a:p>
            <a:pPr lvl="1">
              <a:buNone/>
            </a:pPr>
            <a:r>
              <a:rPr lang="en-US" altLang="zh-CN" sz="2000" dirty="0" smtClean="0"/>
              <a:t>   </a:t>
            </a:r>
            <a:r>
              <a:rPr lang="en-US" sz="2000" dirty="0" smtClean="0"/>
              <a:t>John Backus,</a:t>
            </a:r>
            <a:r>
              <a:rPr lang="pt-BR" altLang="zh-CN" sz="2000" dirty="0" smtClean="0"/>
              <a:t> 1977 ACM Turing Award Lecture</a:t>
            </a:r>
          </a:p>
          <a:p>
            <a:pPr lvl="1">
              <a:buNone/>
            </a:pPr>
            <a:r>
              <a:rPr lang="pt-BR" altLang="zh-CN" sz="2000" dirty="0" smtClean="0"/>
              <a:t>   &lt;</a:t>
            </a:r>
            <a:r>
              <a:rPr lang="en-US" sz="2000" dirty="0" smtClean="0"/>
              <a:t>Can Programming Be Liberated from the von Neumann Style?&gt;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643734" y="3000372"/>
            <a:ext cx="2286016" cy="3429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操作 5"/>
          <p:cNvSpPr/>
          <p:nvPr/>
        </p:nvSpPr>
        <p:spPr>
          <a:xfrm rot="16200000">
            <a:off x="6590156" y="3339702"/>
            <a:ext cx="964413" cy="428628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786742" y="3214686"/>
            <a:ext cx="928694" cy="1785950"/>
            <a:chOff x="4500562" y="3571876"/>
            <a:chExt cx="1143008" cy="1785950"/>
          </a:xfrm>
          <a:noFill/>
        </p:grpSpPr>
        <p:sp>
          <p:nvSpPr>
            <p:cNvPr id="7" name="矩形 6"/>
            <p:cNvSpPr/>
            <p:nvPr/>
          </p:nvSpPr>
          <p:spPr>
            <a:xfrm>
              <a:off x="4500562" y="3571876"/>
              <a:ext cx="114300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R1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500562" y="3929066"/>
              <a:ext cx="114300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R2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500562" y="4286256"/>
              <a:ext cx="114300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500562" y="4643446"/>
              <a:ext cx="114300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5000636"/>
              <a:ext cx="1143008" cy="357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572428" y="5214950"/>
            <a:ext cx="1285884" cy="726522"/>
            <a:chOff x="3857620" y="4143380"/>
            <a:chExt cx="1357322" cy="726522"/>
          </a:xfrm>
        </p:grpSpPr>
        <p:sp>
          <p:nvSpPr>
            <p:cNvPr id="37" name="流程图: 手动操作 36"/>
            <p:cNvSpPr/>
            <p:nvPr/>
          </p:nvSpPr>
          <p:spPr>
            <a:xfrm>
              <a:off x="3857620" y="4286256"/>
              <a:ext cx="1357322" cy="571504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4357686" y="4286256"/>
              <a:ext cx="357190" cy="28575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4286248" y="4143380"/>
              <a:ext cx="500066" cy="357190"/>
            </a:xfrm>
            <a:prstGeom prst="triangle">
              <a:avLst/>
            </a:prstGeom>
            <a:solidFill>
              <a:srgbClr val="626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14810" y="4500570"/>
              <a:ext cx="634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ALU</a:t>
              </a:r>
              <a:endParaRPr lang="zh-CN" altLang="en-US" dirty="0"/>
            </a:p>
          </p:txBody>
        </p:sp>
      </p:grpSp>
      <p:cxnSp>
        <p:nvCxnSpPr>
          <p:cNvPr id="55" name="直接箭头连接符 54"/>
          <p:cNvCxnSpPr/>
          <p:nvPr/>
        </p:nvCxnSpPr>
        <p:spPr>
          <a:xfrm>
            <a:off x="6357950" y="3786190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6" idx="2"/>
          </p:cNvCxnSpPr>
          <p:nvPr/>
        </p:nvCxnSpPr>
        <p:spPr>
          <a:xfrm>
            <a:off x="7286677" y="3554016"/>
            <a:ext cx="500065" cy="112514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643866" y="1785926"/>
            <a:ext cx="1285884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memory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7215206" y="2000240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/>
          <p:nvPr/>
        </p:nvCxnSpPr>
        <p:spPr>
          <a:xfrm rot="5400000">
            <a:off x="7108066" y="2464571"/>
            <a:ext cx="857256" cy="6429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7786742" y="5214950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5400000">
            <a:off x="8430478" y="5214156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6" idx="1"/>
          </p:cNvCxnSpPr>
          <p:nvPr/>
        </p:nvCxnSpPr>
        <p:spPr>
          <a:xfrm rot="5400000" flipH="1">
            <a:off x="6641107" y="4371039"/>
            <a:ext cx="2001690" cy="1139177"/>
          </a:xfrm>
          <a:prstGeom prst="bentConnector3">
            <a:avLst>
              <a:gd name="adj1" fmla="val -114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endCxn id="63" idx="2"/>
          </p:cNvCxnSpPr>
          <p:nvPr/>
        </p:nvCxnSpPr>
        <p:spPr>
          <a:xfrm rot="5400000" flipH="1" flipV="1">
            <a:off x="7322379" y="2393133"/>
            <a:ext cx="1000132" cy="92872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10287040" y="3429000"/>
            <a:ext cx="1285884" cy="726522"/>
            <a:chOff x="3857620" y="4143380"/>
            <a:chExt cx="1357322" cy="726522"/>
          </a:xfrm>
        </p:grpSpPr>
        <p:sp>
          <p:nvSpPr>
            <p:cNvPr id="88" name="流程图: 手动操作 87"/>
            <p:cNvSpPr/>
            <p:nvPr/>
          </p:nvSpPr>
          <p:spPr>
            <a:xfrm>
              <a:off x="3857620" y="4286256"/>
              <a:ext cx="1357322" cy="571504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4357686" y="4286256"/>
              <a:ext cx="357190" cy="28575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4286248" y="4143380"/>
              <a:ext cx="500066" cy="357190"/>
            </a:xfrm>
            <a:prstGeom prst="triangle">
              <a:avLst/>
            </a:prstGeom>
            <a:solidFill>
              <a:srgbClr val="626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14810" y="4500570"/>
              <a:ext cx="634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ALU</a:t>
              </a:r>
              <a:endParaRPr lang="zh-CN" alt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929322" y="378619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Clock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29454" y="200024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Clock</a:t>
            </a:r>
            <a:endParaRPr lang="zh-CN" altLang="en-US" dirty="0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7286676" y="3357562"/>
            <a:ext cx="50006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 rot="5400000">
            <a:off x="6328334" y="453021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 counter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5" grpId="1" animBg="1"/>
      <p:bldP spid="6" grpId="0" uiExpand="1" animBg="1"/>
      <p:bldP spid="6" grpId="1" animBg="1"/>
      <p:bldP spid="63" grpId="0" uiExpand="1" animBg="1"/>
      <p:bldP spid="63" grpId="1" animBg="1"/>
      <p:bldP spid="92" grpId="0" uiExpand="1"/>
      <p:bldP spid="92" grpId="1"/>
      <p:bldP spid="95" grpId="0" uiExpand="1"/>
      <p:bldP spid="95" grpId="1"/>
      <p:bldP spid="123" grpId="0" uiExpand="1"/>
      <p:bldP spid="12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工作窃取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8596" y="1403050"/>
            <a:ext cx="8115328" cy="452628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任务并行是加速依赖型数据流的唯一方式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理论上</a:t>
            </a:r>
            <a:r>
              <a:rPr lang="en-US" altLang="zh-CN" dirty="0" err="1" smtClean="0"/>
              <a:t>Cilk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–work stealing </a:t>
            </a:r>
            <a:r>
              <a:rPr lang="zh-CN" altLang="en-US" dirty="0" smtClean="0"/>
              <a:t>的加速比可达到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>
                <a:solidFill>
                  <a:srgbClr val="9900CC"/>
                </a:solidFill>
                <a:ea typeface="宋体" charset="-122"/>
              </a:rPr>
              <a:t>         </a:t>
            </a:r>
            <a:r>
              <a:rPr lang="en-US" altLang="zh-CN" dirty="0" smtClean="0">
                <a:solidFill>
                  <a:srgbClr val="9900CC"/>
                </a:solidFill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</a:t>
            </a:r>
            <a:r>
              <a:rPr lang="en-US" altLang="zh-CN" baseline="-25000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  <a:sym typeface="Times New Roman" pitchFamily="18" charset="0"/>
              </a:rPr>
              <a:t>= T</a:t>
            </a:r>
            <a:r>
              <a:rPr lang="en-US" altLang="zh-CN" baseline="-25000" dirty="0" smtClean="0">
                <a:ea typeface="宋体" charset="-122"/>
                <a:sym typeface="Times New Roman" pitchFamily="18" charset="0"/>
              </a:rPr>
              <a:t>1</a:t>
            </a:r>
            <a:r>
              <a:rPr lang="en-US" altLang="zh-CN" dirty="0" smtClean="0">
                <a:ea typeface="宋体" charset="-122"/>
                <a:sym typeface="Times New Roman" pitchFamily="18" charset="0"/>
              </a:rPr>
              <a:t>/P + O(</a:t>
            </a:r>
            <a:r>
              <a:rPr lang="en-US" altLang="zh-CN" dirty="0" smtClean="0">
                <a:ea typeface="宋体" charset="-12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</a:t>
            </a:r>
            <a:r>
              <a:rPr lang="en-US" altLang="zh-CN" dirty="0" smtClean="0">
                <a:ea typeface="宋体" charset="-122"/>
              </a:rPr>
              <a:t>)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</a:t>
            </a:r>
            <a:r>
              <a:rPr lang="zh-CN" altLang="en-US" baseline="-250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/>
              <a:t>.</a:t>
            </a:r>
            <a:r>
              <a:rPr lang="zh-CN" altLang="en-US" dirty="0" smtClean="0"/>
              <a:t>是串行计算路径的总时间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单项计算分支越多加速比越高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7686" y="3571876"/>
            <a:ext cx="2357454" cy="300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6314" y="627437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evaluator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786314" y="4988494"/>
            <a:ext cx="1643074" cy="428628"/>
            <a:chOff x="3714745" y="4857760"/>
            <a:chExt cx="1643074" cy="428628"/>
          </a:xfrm>
        </p:grpSpPr>
        <p:sp>
          <p:nvSpPr>
            <p:cNvPr id="9" name="矩形 8"/>
            <p:cNvSpPr/>
            <p:nvPr/>
          </p:nvSpPr>
          <p:spPr>
            <a:xfrm>
              <a:off x="3714745" y="4857760"/>
              <a:ext cx="357190" cy="4286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c2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857752" y="4857760"/>
              <a:ext cx="500067" cy="4286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x-0.55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286248" y="4857760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 smtClean="0"/>
                <a:t>*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86314" y="4274114"/>
            <a:ext cx="1643074" cy="357190"/>
            <a:chOff x="3714745" y="4929198"/>
            <a:chExt cx="1643074" cy="357190"/>
          </a:xfrm>
        </p:grpSpPr>
        <p:sp>
          <p:nvSpPr>
            <p:cNvPr id="16" name="矩形 15"/>
            <p:cNvSpPr/>
            <p:nvPr/>
          </p:nvSpPr>
          <p:spPr>
            <a:xfrm>
              <a:off x="3714745" y="4929198"/>
              <a:ext cx="357190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c1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57752" y="4929198"/>
              <a:ext cx="500067" cy="3571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x-0.40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4286248" y="4929198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 smtClean="0"/>
                <a:t>*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86314" y="5702874"/>
            <a:ext cx="1643074" cy="428628"/>
            <a:chOff x="3714745" y="4857760"/>
            <a:chExt cx="1643074" cy="428628"/>
          </a:xfrm>
        </p:grpSpPr>
        <p:sp>
          <p:nvSpPr>
            <p:cNvPr id="20" name="矩形 19"/>
            <p:cNvSpPr/>
            <p:nvPr/>
          </p:nvSpPr>
          <p:spPr>
            <a:xfrm>
              <a:off x="3714745" y="4857760"/>
              <a:ext cx="357190" cy="4286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c3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57752" y="4857760"/>
              <a:ext cx="500067" cy="4286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/>
                <a:t> </a:t>
              </a:r>
            </a:p>
            <a:p>
              <a:pPr algn="ctr"/>
              <a:r>
                <a:rPr lang="en-US" altLang="zh-CN" sz="1200" dirty="0" smtClean="0"/>
                <a:t>x-0.65</a:t>
              </a:r>
            </a:p>
            <a:p>
              <a:pPr algn="ctr"/>
              <a:endParaRPr lang="zh-CN" altLang="en-US" sz="1200" dirty="0" smtClean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86248" y="4857760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 smtClean="0"/>
                <a:t>*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4786314" y="3702610"/>
            <a:ext cx="35719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 1</a:t>
            </a:r>
            <a:endParaRPr lang="zh-CN" altLang="en-US" sz="1200" dirty="0" smtClean="0"/>
          </a:p>
        </p:txBody>
      </p:sp>
      <p:sp>
        <p:nvSpPr>
          <p:cNvPr id="24" name="矩形 23"/>
          <p:cNvSpPr/>
          <p:nvPr/>
        </p:nvSpPr>
        <p:spPr>
          <a:xfrm>
            <a:off x="6072198" y="3702610"/>
            <a:ext cx="35719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0.56</a:t>
            </a:r>
            <a:endParaRPr lang="zh-CN" altLang="en-US" sz="1200" dirty="0" smtClean="0"/>
          </a:p>
        </p:txBody>
      </p:sp>
      <p:grpSp>
        <p:nvGrpSpPr>
          <p:cNvPr id="53" name="组合 52"/>
          <p:cNvGrpSpPr/>
          <p:nvPr/>
        </p:nvGrpSpPr>
        <p:grpSpPr>
          <a:xfrm>
            <a:off x="4894265" y="3845486"/>
            <a:ext cx="1466861" cy="607223"/>
            <a:chOff x="4681539" y="3714752"/>
            <a:chExt cx="1466861" cy="607223"/>
          </a:xfrm>
        </p:grpSpPr>
        <p:cxnSp>
          <p:nvCxnSpPr>
            <p:cNvPr id="26" name="肘形连接符 25"/>
            <p:cNvCxnSpPr>
              <a:stCxn id="24" idx="3"/>
              <a:endCxn id="17" idx="3"/>
            </p:cNvCxnSpPr>
            <p:nvPr/>
          </p:nvCxnSpPr>
          <p:spPr>
            <a:xfrm>
              <a:off x="6146812" y="3714752"/>
              <a:ext cx="1588" cy="607223"/>
            </a:xfrm>
            <a:prstGeom prst="bentConnector3">
              <a:avLst>
                <a:gd name="adj1" fmla="val 14395466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3" idx="2"/>
              <a:endCxn id="16" idx="0"/>
            </p:cNvCxnSpPr>
            <p:nvPr/>
          </p:nvCxnSpPr>
          <p:spPr>
            <a:xfrm rot="5400000">
              <a:off x="4539457" y="4000504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5073654" y="4452709"/>
            <a:ext cx="785817" cy="1588"/>
            <a:chOff x="4859340" y="4286256"/>
            <a:chExt cx="785817" cy="1588"/>
          </a:xfrm>
        </p:grpSpPr>
        <p:cxnSp>
          <p:nvCxnSpPr>
            <p:cNvPr id="34" name="直接箭头连接符 33"/>
            <p:cNvCxnSpPr>
              <a:stCxn id="16" idx="3"/>
              <a:endCxn id="18" idx="2"/>
            </p:cNvCxnSpPr>
            <p:nvPr/>
          </p:nvCxnSpPr>
          <p:spPr>
            <a:xfrm>
              <a:off x="4859340" y="4286256"/>
              <a:ext cx="21431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8" idx="6"/>
            </p:cNvCxnSpPr>
            <p:nvPr/>
          </p:nvCxnSpPr>
          <p:spPr>
            <a:xfrm rot="10800000">
              <a:off x="5430843" y="4286256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4895059" y="3845486"/>
            <a:ext cx="1466067" cy="1357322"/>
            <a:chOff x="4682333" y="3714752"/>
            <a:chExt cx="1466067" cy="1357322"/>
          </a:xfrm>
        </p:grpSpPr>
        <p:cxnSp>
          <p:nvCxnSpPr>
            <p:cNvPr id="28" name="肘形连接符 27"/>
            <p:cNvCxnSpPr>
              <a:stCxn id="24" idx="3"/>
              <a:endCxn id="11" idx="3"/>
            </p:cNvCxnSpPr>
            <p:nvPr/>
          </p:nvCxnSpPr>
          <p:spPr>
            <a:xfrm>
              <a:off x="6146812" y="3714752"/>
              <a:ext cx="1588" cy="1357322"/>
            </a:xfrm>
            <a:prstGeom prst="bentConnector3">
              <a:avLst>
                <a:gd name="adj1" fmla="val 14395466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4"/>
              <a:endCxn id="9" idx="0"/>
            </p:cNvCxnSpPr>
            <p:nvPr/>
          </p:nvCxnSpPr>
          <p:spPr>
            <a:xfrm rot="5400000">
              <a:off x="4789490" y="4393414"/>
              <a:ext cx="357190" cy="57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5143504" y="5201220"/>
            <a:ext cx="785817" cy="1588"/>
            <a:chOff x="1357290" y="4999048"/>
            <a:chExt cx="785817" cy="1588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1357290" y="4999048"/>
              <a:ext cx="21431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10800000">
              <a:off x="1928793" y="4999048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4895059" y="3845486"/>
            <a:ext cx="1466067" cy="2071702"/>
            <a:chOff x="4682333" y="3714752"/>
            <a:chExt cx="1466067" cy="2071702"/>
          </a:xfrm>
        </p:grpSpPr>
        <p:cxnSp>
          <p:nvCxnSpPr>
            <p:cNvPr id="30" name="肘形连接符 29"/>
            <p:cNvCxnSpPr>
              <a:stCxn id="24" idx="3"/>
              <a:endCxn id="21" idx="3"/>
            </p:cNvCxnSpPr>
            <p:nvPr/>
          </p:nvCxnSpPr>
          <p:spPr>
            <a:xfrm>
              <a:off x="6146812" y="3714752"/>
              <a:ext cx="1588" cy="2071702"/>
            </a:xfrm>
            <a:prstGeom prst="bentConnector3">
              <a:avLst>
                <a:gd name="adj1" fmla="val 14395466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3" idx="4"/>
              <a:endCxn id="20" idx="0"/>
            </p:cNvCxnSpPr>
            <p:nvPr/>
          </p:nvCxnSpPr>
          <p:spPr>
            <a:xfrm rot="5400000">
              <a:off x="4789490" y="5107794"/>
              <a:ext cx="357190" cy="57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5143504" y="5915670"/>
            <a:ext cx="785817" cy="358708"/>
            <a:chOff x="1357290" y="5713428"/>
            <a:chExt cx="785817" cy="730963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1357290" y="5713428"/>
              <a:ext cx="21431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rot="10800000">
              <a:off x="1928793" y="5713428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2" idx="4"/>
              <a:endCxn id="6" idx="0"/>
            </p:cNvCxnSpPr>
            <p:nvPr/>
          </p:nvCxnSpPr>
          <p:spPr>
            <a:xfrm rot="16200000" flipH="1">
              <a:off x="1531837" y="6226029"/>
              <a:ext cx="43672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接箭头连接符 63"/>
          <p:cNvCxnSpPr>
            <a:stCxn id="11" idx="3"/>
            <a:endCxn id="66" idx="1"/>
          </p:cNvCxnSpPr>
          <p:nvPr/>
        </p:nvCxnSpPr>
        <p:spPr>
          <a:xfrm flipV="1">
            <a:off x="6429388" y="4357694"/>
            <a:ext cx="1285884" cy="8451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715272" y="4143380"/>
            <a:ext cx="500067" cy="4286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 </a:t>
            </a:r>
          </a:p>
          <a:p>
            <a:pPr algn="ctr"/>
            <a:r>
              <a:rPr lang="en-US" altLang="zh-CN" sz="1200" dirty="0" smtClean="0"/>
              <a:t>x-0.55</a:t>
            </a:r>
          </a:p>
          <a:p>
            <a:pPr algn="ctr"/>
            <a:endParaRPr lang="zh-CN" altLang="en-US" sz="1200" dirty="0" smtClean="0"/>
          </a:p>
        </p:txBody>
      </p:sp>
      <p:grpSp>
        <p:nvGrpSpPr>
          <p:cNvPr id="74" name="组合 73"/>
          <p:cNvGrpSpPr/>
          <p:nvPr/>
        </p:nvGrpSpPr>
        <p:grpSpPr>
          <a:xfrm>
            <a:off x="7143768" y="3571876"/>
            <a:ext cx="1571636" cy="3000396"/>
            <a:chOff x="3929058" y="2428868"/>
            <a:chExt cx="1571636" cy="4000552"/>
          </a:xfrm>
        </p:grpSpPr>
        <p:grpSp>
          <p:nvGrpSpPr>
            <p:cNvPr id="67" name="组合 66"/>
            <p:cNvGrpSpPr/>
            <p:nvPr/>
          </p:nvGrpSpPr>
          <p:grpSpPr>
            <a:xfrm>
              <a:off x="3929058" y="2428868"/>
              <a:ext cx="1571636" cy="1928826"/>
              <a:chOff x="3929058" y="2428868"/>
              <a:chExt cx="1571636" cy="214314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000496" y="2428868"/>
                <a:ext cx="1357322" cy="21431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929058" y="2428868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evaluator  2</a:t>
                </a:r>
                <a:endParaRPr lang="zh-CN" altLang="en-US" dirty="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929058" y="4643446"/>
              <a:ext cx="1571636" cy="1785974"/>
              <a:chOff x="3929058" y="2343172"/>
              <a:chExt cx="1571636" cy="214314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4000496" y="2343172"/>
                <a:ext cx="1357322" cy="21431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29058" y="2343172"/>
                <a:ext cx="1571636" cy="443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evaluator  3</a:t>
                </a:r>
                <a:endParaRPr lang="zh-CN" altLang="en-US" dirty="0"/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7643834" y="5643578"/>
            <a:ext cx="500067" cy="4286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 </a:t>
            </a:r>
          </a:p>
          <a:p>
            <a:pPr algn="ctr"/>
            <a:r>
              <a:rPr lang="en-US" altLang="zh-CN" sz="1200" dirty="0" smtClean="0"/>
              <a:t>x-0.65</a:t>
            </a:r>
          </a:p>
          <a:p>
            <a:pPr algn="ctr"/>
            <a:endParaRPr lang="zh-CN" altLang="en-US" sz="1200" dirty="0" smtClean="0"/>
          </a:p>
        </p:txBody>
      </p:sp>
      <p:cxnSp>
        <p:nvCxnSpPr>
          <p:cNvPr id="73" name="直接箭头连接符 72"/>
          <p:cNvCxnSpPr>
            <a:stCxn id="21" idx="3"/>
            <a:endCxn id="71" idx="1"/>
          </p:cNvCxnSpPr>
          <p:nvPr/>
        </p:nvCxnSpPr>
        <p:spPr>
          <a:xfrm flipV="1">
            <a:off x="6429388" y="5857892"/>
            <a:ext cx="1214446" cy="592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23" grpId="0" animBg="1"/>
      <p:bldP spid="24" grpId="0" animBg="1"/>
      <p:bldP spid="66" grpId="0" animBg="1"/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Arrow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DSL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8638" y="1688802"/>
            <a:ext cx="8186766" cy="4526280"/>
          </a:xfrm>
        </p:spPr>
        <p:txBody>
          <a:bodyPr>
            <a:normAutofit/>
          </a:bodyPr>
          <a:lstStyle/>
          <a:p>
            <a:r>
              <a:rPr lang="en-US" b="1" dirty="0" smtClean="0"/>
              <a:t>Arrow</a:t>
            </a:r>
            <a:r>
              <a:rPr lang="zh-CN" altLang="en-US" b="1" dirty="0" smtClean="0"/>
              <a:t> 有良好的组合性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但是缺乏可读性</a:t>
            </a:r>
            <a:endParaRPr lang="en-US" altLang="zh-CN" dirty="0" smtClean="0"/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400" dirty="0" err="1" smtClean="0"/>
              <a:t>newton</a:t>
            </a:r>
            <a:r>
              <a:rPr lang="en-US" altLang="zh-CN" sz="1400" dirty="0" smtClean="0"/>
              <a:t>::Float-&gt;(([:(</a:t>
            </a:r>
            <a:r>
              <a:rPr lang="en-US" altLang="zh-CN" sz="1400" dirty="0" err="1" smtClean="0"/>
              <a:t>Float,Float</a:t>
            </a:r>
            <a:r>
              <a:rPr lang="en-US" altLang="zh-CN" sz="1400" dirty="0" smtClean="0"/>
              <a:t>):],Float)-&gt;Float)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newton</a:t>
            </a:r>
            <a:r>
              <a:rPr lang="en-US" altLang="zh-CN" sz="1400" dirty="0" smtClean="0"/>
              <a:t> x = (first $ (</a:t>
            </a:r>
            <a:r>
              <a:rPr lang="en-US" altLang="zh-CN" sz="1400" dirty="0" err="1" smtClean="0"/>
              <a:t>runDSF</a:t>
            </a:r>
            <a:r>
              <a:rPr lang="en-US" altLang="zh-CN" sz="1400" dirty="0" smtClean="0"/>
              <a:t> $ (first $ loop $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 term x&gt;&gt;&gt; (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 id &amp;&amp;&amp; delay 1))&gt;&gt;&gt;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 (\(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)-&gt;(x * y)) ) &gt;&gt;&gt; </a:t>
            </a:r>
            <a:r>
              <a:rPr lang="en-US" altLang="zh-CN" sz="1400" dirty="0" err="1" smtClean="0"/>
              <a:t>sumP</a:t>
            </a:r>
            <a:r>
              <a:rPr lang="en-US" altLang="zh-CN" sz="1400" dirty="0" smtClean="0"/>
              <a:t>)&gt;&gt;&gt; 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 (\(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)-&gt;</a:t>
            </a:r>
            <a:r>
              <a:rPr lang="en-US" altLang="zh-CN" sz="1400" dirty="0" err="1" smtClean="0"/>
              <a:t>x+y</a:t>
            </a:r>
            <a:r>
              <a:rPr lang="en-US" altLang="zh-CN" sz="1400" dirty="0" smtClean="0"/>
              <a:t>)</a:t>
            </a:r>
          </a:p>
          <a:p>
            <a:pPr lvl="2">
              <a:lnSpc>
                <a:spcPct val="80000"/>
              </a:lnSpc>
              <a:buNone/>
            </a:pPr>
            <a:endParaRPr lang="en-US" altLang="zh-CN" sz="1400" dirty="0" smtClean="0"/>
          </a:p>
          <a:p>
            <a:pPr marL="292100" lvl="2" indent="-2921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sz="2800" b="1" dirty="0" smtClean="0"/>
              <a:t>Arrow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notation——</a:t>
            </a:r>
            <a:r>
              <a:rPr lang="zh-CN" altLang="en-US" sz="2800" b="1" dirty="0" smtClean="0"/>
              <a:t>更为简洁的数据流</a:t>
            </a:r>
            <a:r>
              <a:rPr lang="en-US" altLang="zh-CN" sz="2800" b="1" dirty="0" smtClean="0"/>
              <a:t>DSL</a:t>
            </a:r>
          </a:p>
          <a:p>
            <a:pPr marL="474980" lvl="3" indent="-2921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zh-CN" altLang="en-US" sz="2600" b="1" dirty="0" smtClean="0"/>
              <a:t>定义</a:t>
            </a:r>
            <a:endParaRPr lang="en-US" altLang="zh-CN" sz="2600" b="1" dirty="0" smtClean="0"/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pl-PL" altLang="zh-CN" sz="1400" dirty="0" smtClean="0"/>
              <a:t>proc pat -&gt;</a:t>
            </a:r>
            <a:r>
              <a:rPr lang="en-US" altLang="zh-CN" sz="1400" dirty="0" smtClean="0"/>
              <a:t>a -&lt;e  </a:t>
            </a:r>
            <a:r>
              <a:rPr lang="en-US" altLang="zh-CN" sz="1400" dirty="0" smtClean="0">
                <a:sym typeface="Wingdings" pitchFamily="2" charset="2"/>
              </a:rPr>
              <a:t> </a:t>
            </a:r>
            <a:r>
              <a:rPr lang="en-US" altLang="zh-CN" sz="1400" dirty="0" err="1" smtClean="0">
                <a:sym typeface="Wingdings" pitchFamily="2" charset="2"/>
              </a:rPr>
              <a:t>arr</a:t>
            </a:r>
            <a:r>
              <a:rPr lang="en-US" altLang="zh-CN" sz="1400" dirty="0" smtClean="0">
                <a:sym typeface="Wingdings" pitchFamily="2" charset="2"/>
              </a:rPr>
              <a:t> (\pat-&gt;e)&gt;&gt;&gt;a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pl-PL" altLang="zh-CN" sz="1400" dirty="0" smtClean="0"/>
              <a:t>proc pat -&gt; do x &lt;- c1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ym typeface="Wingdings" pitchFamily="2" charset="2"/>
              </a:rPr>
              <a:t> </a:t>
            </a:r>
            <a:r>
              <a:rPr lang="pl-PL" altLang="zh-CN" sz="1400" dirty="0" smtClean="0">
                <a:sym typeface="Wingdings" pitchFamily="2" charset="2"/>
              </a:rPr>
              <a:t>(arr id &amp;&amp;&amp; proc pat -&gt; c1) &gt;&gt;&gt; proc (pat,x) -&gt; c2</a:t>
            </a:r>
            <a:endParaRPr lang="en-US" altLang="zh-CN" sz="1400" dirty="0" smtClean="0">
              <a:sym typeface="Wingdings" pitchFamily="2" charset="2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>
                <a:sym typeface="Wingdings" pitchFamily="2" charset="2"/>
              </a:rPr>
              <a:t>                                   c2</a:t>
            </a:r>
            <a:endParaRPr lang="en-US" altLang="zh-CN" sz="1400" dirty="0" smtClean="0"/>
          </a:p>
          <a:p>
            <a:pPr marL="474980" lvl="3" indent="-2921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zh-CN" altLang="en-US" sz="2600" b="1" dirty="0" smtClean="0"/>
              <a:t>样例</a:t>
            </a:r>
            <a:endParaRPr lang="en-US" altLang="zh-CN" sz="2600" b="1" dirty="0" smtClean="0"/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pl-PL" altLang="zh-CN" sz="1400" dirty="0" smtClean="0"/>
              <a:t>addA f g =</a:t>
            </a:r>
            <a:endParaRPr lang="en-US" altLang="zh-CN" sz="1400" dirty="0" smtClean="0"/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pl-PL" altLang="zh-CN" sz="1400" dirty="0" smtClean="0"/>
              <a:t> proc x -&gt; do y &lt;- f -&lt; x</a:t>
            </a:r>
            <a:r>
              <a:rPr lang="en-US" altLang="zh-CN" sz="1400" dirty="0" smtClean="0"/>
              <a:t>        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400" dirty="0" smtClean="0"/>
              <a:t>                     </a:t>
            </a:r>
            <a:r>
              <a:rPr lang="pl-PL" altLang="zh-CN" sz="1400" dirty="0" smtClean="0"/>
              <a:t> z &lt;- g -&lt; x</a:t>
            </a:r>
            <a:r>
              <a:rPr lang="en-US" altLang="zh-CN" sz="1400" dirty="0" smtClean="0"/>
              <a:t>                 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1400" dirty="0" smtClean="0"/>
              <a:t>             </a:t>
            </a:r>
            <a:r>
              <a:rPr lang="pl-PL" altLang="zh-CN" sz="1400" dirty="0" smtClean="0"/>
              <a:t> returnA -&lt; y + z </a:t>
            </a:r>
            <a:endParaRPr lang="en-US" altLang="zh-CN" sz="1400" dirty="0" smtClean="0"/>
          </a:p>
          <a:p>
            <a:pPr marL="474980" lvl="3" indent="-2921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endParaRPr lang="en-US" altLang="zh-CN" sz="2600" b="1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4572000" y="5000636"/>
            <a:ext cx="3214710" cy="928694"/>
            <a:chOff x="4572000" y="5000636"/>
            <a:chExt cx="3214710" cy="928694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795975" y="5514991"/>
              <a:ext cx="423863" cy="369332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g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95975" y="5043502"/>
              <a:ext cx="423863" cy="369332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smtClean="0">
                  <a:ea typeface="宋体" charset="-122"/>
                </a:rPr>
                <a:t>f</a:t>
              </a:r>
              <a:endParaRPr lang="en-US" altLang="zh-CN" i="1" dirty="0">
                <a:ea typeface="宋体" charset="-122"/>
              </a:endParaRPr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V="1">
              <a:off x="5214942" y="5257814"/>
              <a:ext cx="581033" cy="242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5214942" y="5500702"/>
              <a:ext cx="581033" cy="142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6219839" y="5257814"/>
              <a:ext cx="423863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V="1">
              <a:off x="6219839" y="5572140"/>
              <a:ext cx="423863" cy="7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Rectangle 45"/>
            <p:cNvSpPr>
              <a:spLocks noChangeArrowheads="1"/>
            </p:cNvSpPr>
            <p:nvPr/>
          </p:nvSpPr>
          <p:spPr bwMode="auto">
            <a:xfrm>
              <a:off x="4926808" y="5000636"/>
              <a:ext cx="2574150" cy="9286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572000" y="5500702"/>
              <a:ext cx="64294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643702" y="5286388"/>
              <a:ext cx="500066" cy="519351"/>
            </a:xfrm>
            <a:prstGeom prst="ellips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  <a:ea typeface="宋体" charset="-122"/>
                </a:rPr>
                <a:t>+</a:t>
              </a:r>
              <a:endParaRPr lang="zh-CN" altLang="en-US" dirty="0" smtClean="0">
                <a:solidFill>
                  <a:schemeClr val="tx1"/>
                </a:solidFill>
                <a:ea typeface="宋体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7143768" y="5546062"/>
              <a:ext cx="642942" cy="26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计算矩形积分</a:t>
            </a:r>
            <a:endParaRPr lang="zh-CN" altLang="en-US" dirty="0"/>
          </a:p>
        </p:txBody>
      </p:sp>
      <p:sp>
        <p:nvSpPr>
          <p:cNvPr id="39" name="内容占位符 3"/>
          <p:cNvSpPr>
            <a:spLocks noGrp="1"/>
          </p:cNvSpPr>
          <p:nvPr>
            <p:ph sz="half" idx="2"/>
          </p:nvPr>
        </p:nvSpPr>
        <p:spPr>
          <a:xfrm>
            <a:off x="357158" y="1500174"/>
            <a:ext cx="8572528" cy="5212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计算梯度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en-US" altLang="zh-CN" sz="1400" dirty="0" smtClean="0"/>
              <a:t>grads a  delta= 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 \s-&gt;</a:t>
            </a:r>
            <a:r>
              <a:rPr lang="en-US" altLang="zh-CN" sz="1400" dirty="0" err="1" smtClean="0"/>
              <a:t>a+s</a:t>
            </a:r>
            <a:r>
              <a:rPr lang="en-US" altLang="zh-CN" sz="1400" dirty="0" smtClean="0"/>
              <a:t>*delta</a:t>
            </a:r>
          </a:p>
          <a:p>
            <a:r>
              <a:rPr lang="zh-CN" altLang="en-US" dirty="0" smtClean="0"/>
              <a:t>矩形面积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en-US" altLang="zh-CN" sz="1400" dirty="0" smtClean="0"/>
              <a:t>rectangle l w=l*w</a:t>
            </a:r>
          </a:p>
          <a:p>
            <a:r>
              <a:rPr lang="zh-CN" altLang="en-US" dirty="0" smtClean="0"/>
              <a:t>积分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en-US" altLang="zh-CN" sz="1400" dirty="0" smtClean="0"/>
              <a:t>Integral a delta=proc steps-&gt;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gs</a:t>
            </a:r>
            <a:r>
              <a:rPr lang="en-US" altLang="zh-CN" sz="1400" dirty="0" smtClean="0"/>
              <a:t>&lt;-grads a step-&lt;steps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fxs</a:t>
            </a:r>
            <a:r>
              <a:rPr lang="en-US" altLang="zh-CN" sz="1400" dirty="0" smtClean="0"/>
              <a:t>&lt;-</a:t>
            </a:r>
            <a:r>
              <a:rPr lang="en-US" altLang="zh-CN" sz="1400" dirty="0" err="1" smtClean="0"/>
              <a:t>newton</a:t>
            </a:r>
            <a:r>
              <a:rPr lang="en-US" altLang="zh-CN" sz="1400" dirty="0" smtClean="0"/>
              <a:t>-&lt;</a:t>
            </a:r>
            <a:r>
              <a:rPr lang="en-US" altLang="zh-CN" sz="1400" dirty="0" err="1" smtClean="0"/>
              <a:t>gs</a:t>
            </a:r>
            <a:endParaRPr lang="en-US" altLang="zh-CN" sz="14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rect_areas</a:t>
            </a:r>
            <a:r>
              <a:rPr lang="en-US" altLang="zh-CN" sz="1400" dirty="0" smtClean="0"/>
              <a:t>&lt;-rectangle-&lt;(</a:t>
            </a:r>
            <a:r>
              <a:rPr lang="en-US" altLang="zh-CN" sz="1400" dirty="0" err="1" smtClean="0"/>
              <a:t>fxs,gs</a:t>
            </a:r>
            <a:r>
              <a:rPr lang="en-US" altLang="zh-CN" sz="1400" dirty="0" smtClean="0"/>
              <a:t>)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returnA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sumP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rect_areas</a:t>
            </a:r>
            <a:endParaRPr lang="en-US" altLang="zh-CN" sz="1400" dirty="0" smtClean="0"/>
          </a:p>
          <a:p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en-US" altLang="zh-CN" sz="1400" dirty="0" smtClean="0"/>
              <a:t>Integral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 step $ [:1..truncate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(a-b)/step:] 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6000760" y="1714488"/>
            <a:ext cx="2954925" cy="2436827"/>
            <a:chOff x="6000760" y="1714488"/>
            <a:chExt cx="2954925" cy="2436827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6429388" y="3071810"/>
              <a:ext cx="214314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V="1">
              <a:off x="5607851" y="2536025"/>
              <a:ext cx="1652598" cy="9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 23"/>
            <p:cNvSpPr/>
            <p:nvPr/>
          </p:nvSpPr>
          <p:spPr>
            <a:xfrm>
              <a:off x="6715141" y="2000240"/>
              <a:ext cx="1500198" cy="278186"/>
            </a:xfrm>
            <a:custGeom>
              <a:avLst/>
              <a:gdLst>
                <a:gd name="connsiteX0" fmla="*/ 0 w 1532965"/>
                <a:gd name="connsiteY0" fmla="*/ 349624 h 349624"/>
                <a:gd name="connsiteX1" fmla="*/ 295835 w 1532965"/>
                <a:gd name="connsiteY1" fmla="*/ 94130 h 349624"/>
                <a:gd name="connsiteX2" fmla="*/ 900953 w 1532965"/>
                <a:gd name="connsiteY2" fmla="*/ 188259 h 349624"/>
                <a:gd name="connsiteX3" fmla="*/ 1532965 w 1532965"/>
                <a:gd name="connsiteY3" fmla="*/ 0 h 34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965" h="349624">
                  <a:moveTo>
                    <a:pt x="0" y="349624"/>
                  </a:moveTo>
                  <a:cubicBezTo>
                    <a:pt x="72838" y="235324"/>
                    <a:pt x="145676" y="121024"/>
                    <a:pt x="295835" y="94130"/>
                  </a:cubicBezTo>
                  <a:cubicBezTo>
                    <a:pt x="445994" y="67236"/>
                    <a:pt x="694765" y="203947"/>
                    <a:pt x="900953" y="188259"/>
                  </a:cubicBezTo>
                  <a:cubicBezTo>
                    <a:pt x="1107141" y="172571"/>
                    <a:pt x="1320053" y="86285"/>
                    <a:pt x="1532965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4" idx="0"/>
            </p:cNvCxnSpPr>
            <p:nvPr/>
          </p:nvCxnSpPr>
          <p:spPr>
            <a:xfrm>
              <a:off x="6715141" y="2278426"/>
              <a:ext cx="1587" cy="793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4" idx="3"/>
            </p:cNvCxnSpPr>
            <p:nvPr/>
          </p:nvCxnSpPr>
          <p:spPr>
            <a:xfrm flipH="1">
              <a:off x="8215338" y="2000240"/>
              <a:ext cx="1" cy="10715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4" idx="1"/>
            </p:cNvCxnSpPr>
            <p:nvPr/>
          </p:nvCxnSpPr>
          <p:spPr>
            <a:xfrm flipH="1">
              <a:off x="7000892" y="2075137"/>
              <a:ext cx="3761" cy="9966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6895616" y="2605582"/>
              <a:ext cx="928694" cy="3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7431401" y="2569863"/>
              <a:ext cx="1000132" cy="3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00826" y="314324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a</a:t>
              </a:r>
              <a:endParaRPr lang="zh-CN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43900" y="3143248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b</a:t>
              </a:r>
              <a:endParaRPr lang="zh-CN" altLang="en-US" sz="12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7183739" y="2603211"/>
              <a:ext cx="921778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1379" name="内容占位符 36"/>
            <p:cNvGraphicFramePr>
              <a:graphicFrameLocks noChangeAspect="1"/>
            </p:cNvGraphicFramePr>
            <p:nvPr/>
          </p:nvGraphicFramePr>
          <p:xfrm>
            <a:off x="6000760" y="3500438"/>
            <a:ext cx="2954925" cy="650877"/>
          </p:xfrm>
          <a:graphic>
            <a:graphicData uri="http://schemas.openxmlformats.org/presentationml/2006/ole">
              <p:oleObj spid="_x0000_s101379" name="公式" r:id="rId3" imgW="1765080" imgH="431640" progId="Equation.3">
                <p:embed/>
              </p:oleObj>
            </a:graphicData>
          </a:graphic>
        </p:graphicFrame>
        <p:graphicFrame>
          <p:nvGraphicFramePr>
            <p:cNvPr id="101380" name="Object 4"/>
            <p:cNvGraphicFramePr>
              <a:graphicFrameLocks noChangeAspect="1"/>
            </p:cNvGraphicFramePr>
            <p:nvPr/>
          </p:nvGraphicFramePr>
          <p:xfrm>
            <a:off x="6786578" y="3143248"/>
            <a:ext cx="215900" cy="249238"/>
          </p:xfrm>
          <a:graphic>
            <a:graphicData uri="http://schemas.openxmlformats.org/presentationml/2006/ole">
              <p:oleObj spid="_x0000_s101380" name="公式" r:id="rId4" imgW="215640" imgH="177480" progId="Equation.3">
                <p:embed/>
              </p:oleObj>
            </a:graphicData>
          </a:graphic>
        </p:graphicFrame>
        <p:graphicFrame>
          <p:nvGraphicFramePr>
            <p:cNvPr id="101381" name="Object 5"/>
            <p:cNvGraphicFramePr>
              <a:graphicFrameLocks noChangeAspect="1"/>
            </p:cNvGraphicFramePr>
            <p:nvPr/>
          </p:nvGraphicFramePr>
          <p:xfrm>
            <a:off x="7072330" y="3143248"/>
            <a:ext cx="215900" cy="249238"/>
          </p:xfrm>
          <a:graphic>
            <a:graphicData uri="http://schemas.openxmlformats.org/presentationml/2006/ole">
              <p:oleObj spid="_x0000_s101381" name="公式" r:id="rId5" imgW="215640" imgH="177480" progId="Equation.3">
                <p:embed/>
              </p:oleObj>
            </a:graphicData>
          </a:graphic>
        </p:graphicFrame>
        <p:graphicFrame>
          <p:nvGraphicFramePr>
            <p:cNvPr id="101382" name="Object 6"/>
            <p:cNvGraphicFramePr>
              <a:graphicFrameLocks noChangeAspect="1"/>
            </p:cNvGraphicFramePr>
            <p:nvPr/>
          </p:nvGraphicFramePr>
          <p:xfrm>
            <a:off x="7427934" y="3143248"/>
            <a:ext cx="215900" cy="249238"/>
          </p:xfrm>
          <a:graphic>
            <a:graphicData uri="http://schemas.openxmlformats.org/presentationml/2006/ole">
              <p:oleObj spid="_x0000_s101382" name="公式" r:id="rId6" imgW="215640" imgH="177480" progId="Equation.3">
                <p:embed/>
              </p:oleObj>
            </a:graphicData>
          </a:graphic>
        </p:graphicFrame>
        <p:graphicFrame>
          <p:nvGraphicFramePr>
            <p:cNvPr id="101383" name="Object 7"/>
            <p:cNvGraphicFramePr>
              <a:graphicFrameLocks noChangeAspect="1"/>
            </p:cNvGraphicFramePr>
            <p:nvPr/>
          </p:nvGraphicFramePr>
          <p:xfrm>
            <a:off x="7713686" y="3143248"/>
            <a:ext cx="215900" cy="249238"/>
          </p:xfrm>
          <a:graphic>
            <a:graphicData uri="http://schemas.openxmlformats.org/presentationml/2006/ole">
              <p:oleObj spid="_x0000_s101383" name="公式" r:id="rId7" imgW="215640" imgH="177480" progId="Equation.3">
                <p:embed/>
              </p:oleObj>
            </a:graphicData>
          </a:graphic>
        </p:graphicFrame>
        <p:graphicFrame>
          <p:nvGraphicFramePr>
            <p:cNvPr id="101384" name="Object 8"/>
            <p:cNvGraphicFramePr>
              <a:graphicFrameLocks noChangeAspect="1"/>
            </p:cNvGraphicFramePr>
            <p:nvPr/>
          </p:nvGraphicFramePr>
          <p:xfrm>
            <a:off x="7928000" y="3143248"/>
            <a:ext cx="215900" cy="249238"/>
          </p:xfrm>
          <a:graphic>
            <a:graphicData uri="http://schemas.openxmlformats.org/presentationml/2006/ole">
              <p:oleObj spid="_x0000_s101384" name="公式" r:id="rId8" imgW="215640" imgH="177480" progId="Equation.3">
                <p:embed/>
              </p:oleObj>
            </a:graphicData>
          </a:graphic>
        </p:graphicFrame>
        <p:cxnSp>
          <p:nvCxnSpPr>
            <p:cNvPr id="40" name="直接连接符 39"/>
            <p:cNvCxnSpPr/>
            <p:nvPr/>
          </p:nvCxnSpPr>
          <p:spPr>
            <a:xfrm>
              <a:off x="6715140" y="2285992"/>
              <a:ext cx="28575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000892" y="2143116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358082" y="2212966"/>
              <a:ext cx="28575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643834" y="2143116"/>
              <a:ext cx="28575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929586" y="2141528"/>
              <a:ext cx="28575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Future works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645920"/>
            <a:ext cx="8186766" cy="4526280"/>
          </a:xfrm>
        </p:spPr>
        <p:txBody>
          <a:bodyPr/>
          <a:lstStyle/>
          <a:p>
            <a:r>
              <a:rPr lang="en-US" altLang="zh-CN" dirty="0" smtClean="0"/>
              <a:t>Haskell</a:t>
            </a:r>
            <a:r>
              <a:rPr lang="zh-CN" altLang="en-US" dirty="0" smtClean="0"/>
              <a:t>虽然</a:t>
            </a:r>
            <a:r>
              <a:rPr lang="zh-CN" altLang="en-US" smtClean="0"/>
              <a:t>漂亮但是太火辣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我们需要更为大众化的语法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针对</a:t>
            </a:r>
            <a:r>
              <a:rPr lang="en-US" altLang="zh-CN" dirty="0" smtClean="0"/>
              <a:t>GPGPU</a:t>
            </a:r>
            <a:r>
              <a:rPr lang="zh-CN" altLang="en-US" dirty="0" smtClean="0"/>
              <a:t>开发一个高效的后端运行库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改进原有的虚拟机以支持工作窃取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冯诺依曼机的内在缺陷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7158" y="1717382"/>
            <a:ext cx="8572528" cy="5212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历史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“the machines' abilities for parallel operations made programming significantly more complicated. This taught him to focus on single-instruction code where parallel handling of operands was guaranteed not to occur”</a:t>
            </a:r>
          </a:p>
          <a:p>
            <a:pPr lvl="1">
              <a:buNone/>
            </a:pPr>
            <a:r>
              <a:rPr lang="en-US" sz="1600" dirty="0" smtClean="0"/>
              <a:t>       &lt;John von Neumann and the Origins of Modern Computing&gt;    </a:t>
            </a:r>
          </a:p>
          <a:p>
            <a:pPr lvl="1">
              <a:buNone/>
            </a:pPr>
            <a:r>
              <a:rPr lang="en-US" sz="1600" dirty="0" smtClean="0"/>
              <a:t>       William Aspray 1990.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控制流控制所有的计算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800" dirty="0" smtClean="0"/>
              <a:t>优势</a:t>
            </a:r>
            <a:endParaRPr lang="en-US" altLang="zh-CN" sz="1800" dirty="0" smtClean="0"/>
          </a:p>
          <a:p>
            <a:pPr lvl="3"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简单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符合直觉和日常经验</a:t>
            </a:r>
          </a:p>
          <a:p>
            <a:pPr lvl="3">
              <a:buFont typeface="Wingdings" pitchFamily="2" charset="2"/>
              <a:buChar char="l"/>
            </a:pPr>
            <a:r>
              <a:rPr lang="zh-CN" altLang="en-US" sz="1600" dirty="0" smtClean="0"/>
              <a:t>经济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灵活</a:t>
            </a:r>
            <a:r>
              <a:rPr lang="en-US" sz="1600" dirty="0" smtClean="0"/>
              <a:t>: </a:t>
            </a:r>
            <a:r>
              <a:rPr lang="zh-CN" altLang="en-US" sz="1600" dirty="0" smtClean="0"/>
              <a:t>单个运算单元就可以完成所有的计算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可以将数据调度到任意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设备上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1800" dirty="0" smtClean="0"/>
              <a:t>缺点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？？？</a:t>
            </a:r>
            <a:endParaRPr lang="en-US" altLang="zh-CN" sz="1800" dirty="0" smtClean="0"/>
          </a:p>
          <a:p>
            <a:pPr lvl="2">
              <a:buNone/>
            </a:pPr>
            <a:endParaRPr lang="en-US" altLang="zh-CN" sz="1600" dirty="0" smtClean="0"/>
          </a:p>
          <a:p>
            <a:pPr lvl="2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冯诺依曼机的内在缺陷</a:t>
            </a:r>
            <a:endParaRPr lang="zh-CN" altLang="en-US" sz="3200" dirty="0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357158" y="1500174"/>
            <a:ext cx="8572528" cy="5212080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赋值是控制器与存储器之间的单向</a:t>
            </a:r>
            <a:r>
              <a:rPr lang="en-US" altLang="zh-CN" dirty="0" smtClean="0"/>
              <a:t>IO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altLang="zh-CN" dirty="0" smtClean="0"/>
              <a:t>IO</a:t>
            </a:r>
            <a:r>
              <a:rPr lang="zh-CN" altLang="en-US" dirty="0" smtClean="0"/>
              <a:t>操作一定具有并发性</a:t>
            </a:r>
            <a:endParaRPr lang="en-US" altLang="zh-CN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并发的本质是通信和同步</a:t>
            </a:r>
            <a:endParaRPr lang="en-US" altLang="zh-CN" dirty="0" smtClean="0"/>
          </a:p>
          <a:p>
            <a:pPr lvl="4">
              <a:buNone/>
            </a:pPr>
            <a:r>
              <a:rPr lang="en-US" dirty="0" smtClean="0"/>
              <a:t>“In essence, any notion of time in concurrency control must be intimately tied to communication.</a:t>
            </a:r>
            <a:r>
              <a:rPr lang="zh-CN" altLang="en-US" dirty="0" smtClean="0"/>
              <a:t>”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SICP</a:t>
            </a:r>
            <a:r>
              <a:rPr lang="en-US" altLang="zh-CN" dirty="0" smtClean="0"/>
              <a:t> 3.4.1)</a:t>
            </a:r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从物理的角度说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信号传递是两个并发实体之间的通信唯一方法</a:t>
            </a:r>
            <a:endParaRPr lang="en-US" dirty="0" smtClean="0"/>
          </a:p>
          <a:p>
            <a:pPr lvl="5">
              <a:buNone/>
            </a:pPr>
            <a:r>
              <a:rPr lang="en-US" dirty="0" smtClean="0"/>
              <a:t>Now the only way one object can interact with another is by sending it a message (say by a light ray) 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Joe </a:t>
            </a:r>
            <a:r>
              <a:rPr lang="en-US" altLang="zh-CN" dirty="0" err="1" smtClean="0"/>
              <a:t>Amstrong</a:t>
            </a:r>
            <a:endParaRPr lang="en-US" altLang="zh-CN" dirty="0" smtClean="0"/>
          </a:p>
          <a:p>
            <a:pPr lvl="3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轮询是控制流驱动计算中唯一的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通信方式</a:t>
            </a:r>
            <a:endParaRPr lang="en-US" altLang="zh-CN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控制流控制所有的计算意味着外部信号无法驱动计算</a:t>
            </a:r>
            <a:endParaRPr lang="en-US" altLang="zh-CN" dirty="0" smtClean="0"/>
          </a:p>
          <a:p>
            <a:pPr lvl="3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轮询机制导致内存壁垒</a:t>
            </a:r>
            <a:r>
              <a:rPr lang="en-US" altLang="zh-CN" dirty="0" smtClean="0"/>
              <a:t>(Memory wall)</a:t>
            </a:r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上下文切换</a:t>
            </a:r>
            <a:endParaRPr lang="en-US" altLang="zh-CN" dirty="0" smtClean="0"/>
          </a:p>
          <a:p>
            <a:pPr lvl="3">
              <a:buFont typeface="Arial" pitchFamily="34" charset="0"/>
              <a:buChar char="•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轮询机制导致锁的使用</a:t>
            </a:r>
            <a:endParaRPr lang="en-US" altLang="zh-CN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轮询必定是一次双向数据交换</a:t>
            </a:r>
            <a:endParaRPr lang="en-US" altLang="zh-CN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如果用两个单向的赋值指令完成一次轮询，必须要同步两次赋值的顺序</a:t>
            </a:r>
            <a:endParaRPr lang="en-US" altLang="zh-CN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要同步指令的顺序，必先进行数据交换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必须强迫一次双向交换再一个指令中完成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原子交换指令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XCHG,test&amp;set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zh-CN" altLang="en-US" dirty="0" smtClean="0"/>
              <a:t>原子交换指令是锁机制的根源</a:t>
            </a:r>
            <a:r>
              <a:rPr lang="en-US" altLang="zh-CN" dirty="0" smtClean="0"/>
              <a:t>.</a:t>
            </a:r>
            <a:r>
              <a:rPr lang="zh-CN" altLang="en-US" dirty="0" smtClean="0"/>
              <a:t>锁是通向混乱之路</a:t>
            </a:r>
            <a:r>
              <a:rPr lang="en-US" dirty="0" smtClean="0"/>
              <a:t>(dead lock, race condition…..)</a:t>
            </a:r>
            <a:endParaRPr lang="en-US" altLang="zh-CN" dirty="0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5887252" y="3357562"/>
            <a:ext cx="3256780" cy="2000264"/>
            <a:chOff x="6143636" y="2143116"/>
            <a:chExt cx="3256780" cy="2000264"/>
          </a:xfrm>
        </p:grpSpPr>
        <p:grpSp>
          <p:nvGrpSpPr>
            <p:cNvPr id="4" name="组合 3"/>
            <p:cNvGrpSpPr/>
            <p:nvPr/>
          </p:nvGrpSpPr>
          <p:grpSpPr>
            <a:xfrm>
              <a:off x="6143636" y="2937687"/>
              <a:ext cx="2640392" cy="1205693"/>
              <a:chOff x="1857356" y="5072074"/>
              <a:chExt cx="2640392" cy="1205693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2285984" y="6143644"/>
                <a:ext cx="178595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rot="16200000" flipV="1">
                <a:off x="1785918" y="5643578"/>
                <a:ext cx="1009656" cy="95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000496" y="6000768"/>
                <a:ext cx="4972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time</a:t>
                </a:r>
                <a:endParaRPr lang="zh-CN" alt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57356" y="5072074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CPU</a:t>
                </a:r>
                <a:endParaRPr lang="zh-CN" altLang="en-US" sz="12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715140" y="2143116"/>
              <a:ext cx="2685276" cy="1205693"/>
              <a:chOff x="1857356" y="5072074"/>
              <a:chExt cx="2685276" cy="1205693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2285984" y="6143644"/>
                <a:ext cx="178595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rot="16200000" flipV="1">
                <a:off x="1785918" y="5643578"/>
                <a:ext cx="1009656" cy="95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000496" y="6000768"/>
                <a:ext cx="5421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time’</a:t>
                </a:r>
                <a:endParaRPr lang="zh-CN" altLang="en-US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57356" y="5072074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IO</a:t>
                </a:r>
                <a:endParaRPr lang="zh-CN" altLang="en-US" sz="1200" dirty="0"/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6786578" y="3286124"/>
              <a:ext cx="714380" cy="5715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5400000">
              <a:off x="6929454" y="3357562"/>
              <a:ext cx="714380" cy="5715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联系 17"/>
            <p:cNvSpPr/>
            <p:nvPr/>
          </p:nvSpPr>
          <p:spPr>
            <a:xfrm>
              <a:off x="8572528" y="2786058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 flipH="1" flipV="1">
              <a:off x="7215206" y="3286124"/>
              <a:ext cx="714380" cy="5715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>
              <a:off x="7358082" y="3357562"/>
              <a:ext cx="714380" cy="5715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7643834" y="3286124"/>
              <a:ext cx="714380" cy="5715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8" idx="4"/>
              <a:endCxn id="23" idx="0"/>
            </p:cNvCxnSpPr>
            <p:nvPr/>
          </p:nvCxnSpPr>
          <p:spPr>
            <a:xfrm rot="5400000">
              <a:off x="8072462" y="3000372"/>
              <a:ext cx="642942" cy="50006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联系 22"/>
            <p:cNvSpPr/>
            <p:nvPr/>
          </p:nvSpPr>
          <p:spPr>
            <a:xfrm>
              <a:off x="8072462" y="3571876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43834" y="2214554"/>
              <a:ext cx="128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Memory wall</a:t>
              </a:r>
              <a:endParaRPr lang="zh-CN" altLang="en-US" sz="1400" dirty="0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086605" y="3161512"/>
              <a:ext cx="400050" cy="509587"/>
            </a:xfrm>
            <a:custGeom>
              <a:avLst/>
              <a:gdLst>
                <a:gd name="connsiteX0" fmla="*/ 0 w 400050"/>
                <a:gd name="connsiteY0" fmla="*/ 481012 h 509587"/>
                <a:gd name="connsiteX1" fmla="*/ 304800 w 400050"/>
                <a:gd name="connsiteY1" fmla="*/ 4762 h 509587"/>
                <a:gd name="connsiteX2" fmla="*/ 400050 w 400050"/>
                <a:gd name="connsiteY2" fmla="*/ 509587 h 50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509587">
                  <a:moveTo>
                    <a:pt x="0" y="481012"/>
                  </a:moveTo>
                  <a:cubicBezTo>
                    <a:pt x="119062" y="240506"/>
                    <a:pt x="238125" y="0"/>
                    <a:pt x="304800" y="4762"/>
                  </a:cubicBezTo>
                  <a:cubicBezTo>
                    <a:pt x="371475" y="9525"/>
                    <a:pt x="385762" y="259556"/>
                    <a:pt x="400050" y="509587"/>
                  </a:cubicBezTo>
                </a:path>
              </a:pathLst>
            </a:cu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>
              <a:stCxn id="25" idx="1"/>
              <a:endCxn id="24" idx="2"/>
            </p:cNvCxnSpPr>
            <p:nvPr/>
          </p:nvCxnSpPr>
          <p:spPr>
            <a:xfrm flipV="1">
              <a:off x="7391405" y="2522331"/>
              <a:ext cx="895371" cy="64394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超越冯结构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数据流计算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844" y="1428736"/>
            <a:ext cx="8643966" cy="4926352"/>
          </a:xfrm>
        </p:spPr>
        <p:txBody>
          <a:bodyPr>
            <a:normAutofit fontScale="92500" lnSpcReduction="10000"/>
          </a:bodyPr>
          <a:lstStyle/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200" dirty="0" smtClean="0"/>
              <a:t>经典案例</a:t>
            </a:r>
            <a:r>
              <a:rPr lang="en-US" altLang="zh-CN" sz="2200" dirty="0" smtClean="0"/>
              <a:t>——Unix </a:t>
            </a:r>
            <a:r>
              <a:rPr lang="zh-CN" altLang="en-US" sz="2200" dirty="0" smtClean="0"/>
              <a:t>管道</a:t>
            </a:r>
            <a:endParaRPr lang="en-US" altLang="zh-CN" sz="2200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cat sample.txt</a:t>
            </a:r>
            <a:r>
              <a:rPr lang="zh-CN" altLang="en-US" dirty="0" smtClean="0"/>
              <a:t> </a:t>
            </a:r>
            <a:r>
              <a:rPr lang="en-US" dirty="0" smtClean="0"/>
              <a:t>|</a:t>
            </a:r>
            <a:r>
              <a:rPr lang="zh-CN" altLang="en-US" dirty="0" smtClean="0"/>
              <a:t> </a:t>
            </a:r>
            <a:r>
              <a:rPr lang="en-US" dirty="0" err="1" smtClean="0"/>
              <a:t>grep</a:t>
            </a:r>
            <a:r>
              <a:rPr lang="en-US" dirty="0" smtClean="0"/>
              <a:t> “High”</a:t>
            </a:r>
            <a:r>
              <a:rPr lang="zh-CN" altLang="en-US" dirty="0" smtClean="0"/>
              <a:t> </a:t>
            </a:r>
            <a:r>
              <a:rPr lang="en-US" dirty="0" smtClean="0"/>
              <a:t>|</a:t>
            </a:r>
            <a:r>
              <a:rPr lang="en-US" dirty="0" err="1" smtClean="0"/>
              <a:t>wc</a:t>
            </a:r>
            <a:r>
              <a:rPr lang="en-US" dirty="0" smtClean="0"/>
              <a:t> –l .cat 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200" dirty="0" smtClean="0"/>
              <a:t>优势</a:t>
            </a:r>
            <a:endParaRPr lang="en-US" altLang="zh-CN" sz="22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/>
              <a:t>数据流控制所有计算</a:t>
            </a:r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/>
              <a:t>数据流动的同时伴随着消息发送</a:t>
            </a:r>
            <a:endParaRPr lang="en-US" altLang="zh-CN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dirty="0" smtClean="0"/>
              <a:t>计算单元可以包容时间的不确定性</a:t>
            </a:r>
            <a:endParaRPr lang="en-US" altLang="zh-CN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dirty="0" smtClean="0"/>
              <a:t>无需轮询和锁</a:t>
            </a:r>
            <a:endParaRPr lang="en-US" altLang="zh-CN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zh-CN" altLang="en-US" sz="2200" dirty="0" smtClean="0"/>
              <a:t>缺陷</a:t>
            </a:r>
            <a:endParaRPr lang="en-US" altLang="zh-CN" sz="22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/>
              <a:t>不灵活</a:t>
            </a:r>
            <a:r>
              <a:rPr lang="en-US" altLang="zh-CN" dirty="0" smtClean="0"/>
              <a:t>:</a:t>
            </a:r>
            <a:r>
              <a:rPr lang="zh-CN" altLang="en-US" dirty="0" smtClean="0"/>
              <a:t>固定的数据流向</a:t>
            </a:r>
            <a:r>
              <a:rPr lang="en-US" altLang="zh-CN" dirty="0" smtClean="0"/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/>
              <a:t>如果计算单元的成本远高于通信设施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整个模型就会非常昂贵</a:t>
            </a:r>
            <a:r>
              <a:rPr lang="en-US" altLang="zh-CN" dirty="0" smtClean="0"/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 smtClean="0"/>
              <a:t>数据的流动速度决定运算的速度</a:t>
            </a:r>
            <a:endParaRPr lang="en-US" altLang="zh-CN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dirty="0" smtClean="0"/>
              <a:t>数据在介质上的延时</a:t>
            </a:r>
            <a:endParaRPr lang="en-US" altLang="zh-CN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dirty="0" smtClean="0"/>
              <a:t>依赖型的数据流</a:t>
            </a:r>
            <a:r>
              <a:rPr lang="en-US" altLang="zh-CN" dirty="0" smtClean="0"/>
              <a:t>(data-dependency flow)</a:t>
            </a:r>
            <a:r>
              <a:rPr lang="zh-CN" altLang="en-US" dirty="0" smtClean="0"/>
              <a:t>本身需要计算的驱动</a:t>
            </a:r>
            <a:r>
              <a:rPr lang="en-US" altLang="zh-CN" dirty="0" smtClean="0"/>
              <a:t>(Fibonacci</a:t>
            </a:r>
            <a:r>
              <a:rPr lang="zh-CN" altLang="en-US" dirty="0" smtClean="0"/>
              <a:t>数列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zh-CN" sz="2200" dirty="0" smtClean="0"/>
          </a:p>
          <a:p>
            <a:pPr>
              <a:lnSpc>
                <a:spcPct val="90000"/>
              </a:lnSpc>
            </a:pPr>
            <a:r>
              <a:rPr lang="zh-CN" altLang="en-US" sz="2200" dirty="0" smtClean="0"/>
              <a:t>绝大多数的编程方法都是在试图在冯诺依曼结构上模拟数据流</a:t>
            </a:r>
            <a:endParaRPr lang="en-US" altLang="zh-CN" sz="2200" dirty="0" smtClean="0"/>
          </a:p>
          <a:p>
            <a:pPr lvl="3"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6143636" y="1500174"/>
            <a:ext cx="2571768" cy="1012274"/>
            <a:chOff x="5857884" y="2357430"/>
            <a:chExt cx="2571768" cy="1012274"/>
          </a:xfrm>
        </p:grpSpPr>
        <p:sp>
          <p:nvSpPr>
            <p:cNvPr id="4" name="TextBox 3"/>
            <p:cNvSpPr txBox="1"/>
            <p:nvPr/>
          </p:nvSpPr>
          <p:spPr>
            <a:xfrm>
              <a:off x="5857884" y="300037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cat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86578" y="3000372"/>
              <a:ext cx="7143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grep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8148" y="3000372"/>
              <a:ext cx="5715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wc</a:t>
              </a:r>
              <a:endParaRPr lang="zh-CN" altLang="en-US" dirty="0"/>
            </a:p>
          </p:txBody>
        </p:sp>
        <p:sp>
          <p:nvSpPr>
            <p:cNvPr id="7" name="流程图: 文档 6"/>
            <p:cNvSpPr/>
            <p:nvPr/>
          </p:nvSpPr>
          <p:spPr>
            <a:xfrm>
              <a:off x="5857884" y="2357430"/>
              <a:ext cx="571504" cy="357190"/>
            </a:xfrm>
            <a:prstGeom prst="flowChartDocumen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txt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7" idx="2"/>
              <a:endCxn id="4" idx="0"/>
            </p:cNvCxnSpPr>
            <p:nvPr/>
          </p:nvCxnSpPr>
          <p:spPr>
            <a:xfrm rot="5400000">
              <a:off x="5988953" y="2845689"/>
              <a:ext cx="3093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4" idx="3"/>
              <a:endCxn id="5" idx="1"/>
            </p:cNvCxnSpPr>
            <p:nvPr/>
          </p:nvCxnSpPr>
          <p:spPr>
            <a:xfrm>
              <a:off x="6429388" y="3185038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3"/>
              <a:endCxn id="6" idx="1"/>
            </p:cNvCxnSpPr>
            <p:nvPr/>
          </p:nvCxnSpPr>
          <p:spPr>
            <a:xfrm>
              <a:off x="7500958" y="3185038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217724" y="2714620"/>
            <a:ext cx="3926276" cy="1785950"/>
            <a:chOff x="4643438" y="3286124"/>
            <a:chExt cx="3926276" cy="1785950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6215074" y="4286256"/>
              <a:ext cx="200026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V="1">
              <a:off x="5715008" y="3786190"/>
              <a:ext cx="1009656" cy="9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>
              <a:off x="5643570" y="4429132"/>
              <a:ext cx="714380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V="1">
              <a:off x="6643702" y="3786190"/>
              <a:ext cx="1009656" cy="9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>
              <a:off x="6607983" y="4464851"/>
              <a:ext cx="714380" cy="3571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H="1">
              <a:off x="6072198" y="3857628"/>
              <a:ext cx="1000132" cy="71438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 flipV="1">
              <a:off x="7358082" y="3786190"/>
              <a:ext cx="1009656" cy="9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>
              <a:off x="7322363" y="4536289"/>
              <a:ext cx="785818" cy="2857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6822297" y="3679033"/>
              <a:ext cx="1143008" cy="9286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072462" y="4429132"/>
              <a:ext cx="4972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time</a:t>
              </a:r>
              <a:endParaRPr lang="zh-CN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29190" y="3357562"/>
              <a:ext cx="133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Compute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unit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4643446"/>
              <a:ext cx="133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Compute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unit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1645920"/>
            <a:ext cx="8043890" cy="452628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继承本质上就是在描述对象之间的数据流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“OO is really all about message passing between objects”----Alan Kay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继承没有涉及到并发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以及非线性情况下的数据流交互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Design Pattern,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AOP</a:t>
            </a:r>
            <a:r>
              <a:rPr lang="zh-CN" altLang="en-US" dirty="0" smtClean="0"/>
              <a:t> 实质是在用于描述非线性数据流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传统的</a:t>
            </a:r>
            <a:r>
              <a:rPr lang="en-US" altLang="zh-CN" dirty="0" smtClean="0"/>
              <a:t>OO</a:t>
            </a:r>
            <a:r>
              <a:rPr lang="zh-CN" altLang="en-US" dirty="0" smtClean="0"/>
              <a:t>设计方法仍然缺乏并发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并行上的描述工具</a:t>
            </a:r>
            <a:endParaRPr lang="en-US" altLang="zh-CN" dirty="0" smtClean="0"/>
          </a:p>
          <a:p>
            <a:pPr lvl="2"/>
            <a:r>
              <a:rPr lang="en-US" dirty="0" smtClean="0"/>
              <a:t>“The </a:t>
            </a:r>
            <a:r>
              <a:rPr lang="en-US" dirty="0" err="1" smtClean="0"/>
              <a:t>coroutine</a:t>
            </a:r>
            <a:r>
              <a:rPr lang="en-US" dirty="0" smtClean="0"/>
              <a:t>-like sequencing of </a:t>
            </a:r>
            <a:r>
              <a:rPr lang="en-US" dirty="0" err="1" smtClean="0"/>
              <a:t>Simula</a:t>
            </a:r>
            <a:r>
              <a:rPr lang="en-US" dirty="0" smtClean="0"/>
              <a:t> has not caught on as a general purpose programming tool. A natural development, however, would have been objects as concurrent processes” Ole-Johan </a:t>
            </a:r>
            <a:r>
              <a:rPr lang="en-US" dirty="0" err="1" smtClean="0"/>
              <a:t>Dal</a:t>
            </a:r>
            <a:r>
              <a:rPr lang="en-US" dirty="0" smtClean="0"/>
              <a:t>----&lt;The Birth of Object Orientation&gt;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继承的层次结构无法在运行时随意的改变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如何解决数据流计算的不灵活性</a:t>
            </a:r>
            <a:r>
              <a:rPr lang="en-US" altLang="zh-CN" dirty="0" smtClean="0"/>
              <a:t>?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面向对象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一种串行的线性数据流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2500306"/>
            <a:ext cx="4143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Class Window</a:t>
            </a:r>
          </a:p>
          <a:p>
            <a:r>
              <a:rPr lang="en-US" altLang="zh-CN" sz="1400" dirty="0" smtClean="0"/>
              <a:t>{abstract  draw()…..}</a:t>
            </a:r>
            <a:endParaRPr lang="zh-CN" altLang="en-US" sz="1400" dirty="0" smtClean="0"/>
          </a:p>
          <a:p>
            <a:r>
              <a:rPr lang="en-US" altLang="zh-CN" sz="1400" dirty="0" smtClean="0"/>
              <a:t>Class Button extends Window</a:t>
            </a:r>
            <a:br>
              <a:rPr lang="en-US" altLang="zh-CN" sz="1400" dirty="0" smtClean="0"/>
            </a:br>
            <a:r>
              <a:rPr lang="en-US" altLang="zh-CN" sz="1400" dirty="0" smtClean="0"/>
              <a:t>{abstract  draw()…..}</a:t>
            </a:r>
          </a:p>
          <a:p>
            <a:r>
              <a:rPr lang="en-US" altLang="zh-CN" sz="1400" dirty="0" smtClean="0"/>
              <a:t>Class </a:t>
            </a:r>
            <a:r>
              <a:rPr lang="en-US" altLang="zh-CN" sz="1400" dirty="0" err="1" smtClean="0"/>
              <a:t>Image_Button</a:t>
            </a:r>
            <a:r>
              <a:rPr lang="en-US" altLang="zh-CN" sz="1400" dirty="0" smtClean="0"/>
              <a:t> extends Button</a:t>
            </a:r>
          </a:p>
          <a:p>
            <a:r>
              <a:rPr lang="en-US" altLang="zh-CN" sz="1400" dirty="0" smtClean="0"/>
              <a:t>{abstract  draw()…..} 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4714844" y="2714620"/>
            <a:ext cx="4429156" cy="1083712"/>
            <a:chOff x="4357686" y="2773916"/>
            <a:chExt cx="4429156" cy="1083712"/>
          </a:xfrm>
        </p:grpSpPr>
        <p:grpSp>
          <p:nvGrpSpPr>
            <p:cNvPr id="77" name="组合 76"/>
            <p:cNvGrpSpPr/>
            <p:nvPr/>
          </p:nvGrpSpPr>
          <p:grpSpPr>
            <a:xfrm>
              <a:off x="4357686" y="2773916"/>
              <a:ext cx="4429156" cy="1083712"/>
              <a:chOff x="4286248" y="2786058"/>
              <a:chExt cx="4429156" cy="10837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286248" y="3500438"/>
                <a:ext cx="11430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window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15008" y="3500438"/>
                <a:ext cx="100013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Button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00892" y="3500438"/>
                <a:ext cx="171451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Image_Button</a:t>
                </a:r>
                <a:endParaRPr lang="zh-CN" altLang="en-US" dirty="0"/>
              </a:p>
            </p:txBody>
          </p:sp>
          <p:sp>
            <p:nvSpPr>
              <p:cNvPr id="11" name="流程图: 文档 10"/>
              <p:cNvSpPr/>
              <p:nvPr/>
            </p:nvSpPr>
            <p:spPr>
              <a:xfrm>
                <a:off x="4429124" y="2786058"/>
                <a:ext cx="857256" cy="357190"/>
              </a:xfrm>
              <a:prstGeom prst="flowChartDocumen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Draw</a:t>
                </a:r>
                <a:endParaRPr lang="zh-CN" altLang="en-US" dirty="0"/>
              </a:p>
            </p:txBody>
          </p:sp>
          <p:cxnSp>
            <p:nvCxnSpPr>
              <p:cNvPr id="12" name="直接箭头连接符 11"/>
              <p:cNvCxnSpPr>
                <a:stCxn id="11" idx="2"/>
                <a:endCxn id="8" idx="0"/>
              </p:cNvCxnSpPr>
              <p:nvPr/>
            </p:nvCxnSpPr>
            <p:spPr>
              <a:xfrm rot="5400000">
                <a:off x="4667350" y="3310036"/>
                <a:ext cx="3808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8" idx="3"/>
                <a:endCxn id="9" idx="1"/>
              </p:cNvCxnSpPr>
              <p:nvPr/>
            </p:nvCxnSpPr>
            <p:spPr>
              <a:xfrm>
                <a:off x="5429256" y="3685104"/>
                <a:ext cx="285752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/>
            <p:cNvCxnSpPr>
              <a:stCxn id="9" idx="3"/>
              <a:endCxn id="10" idx="1"/>
            </p:cNvCxnSpPr>
            <p:nvPr/>
          </p:nvCxnSpPr>
          <p:spPr>
            <a:xfrm>
              <a:off x="6786578" y="3672962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空间</a:t>
            </a:r>
            <a:r>
              <a:rPr lang="en-US" altLang="zh-CN" sz="3200" dirty="0" err="1" smtClean="0"/>
              <a:t>vs</a:t>
            </a:r>
            <a:r>
              <a:rPr lang="zh-CN" altLang="en-US" sz="3200" dirty="0" smtClean="0"/>
              <a:t>时间</a:t>
            </a:r>
            <a:endParaRPr lang="zh-CN" altLang="en-US" sz="3200" dirty="0"/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sz="half" idx="2"/>
          </p:nvPr>
        </p:nvGraphicFramePr>
        <p:xfrm>
          <a:off x="357159" y="1500174"/>
          <a:ext cx="1928826" cy="408662"/>
        </p:xfrm>
        <a:graphic>
          <a:graphicData uri="http://schemas.openxmlformats.org/presentationml/2006/ole">
            <p:oleObj spid="_x0000_s25602" name="公式" r:id="rId3" imgW="1079280" imgH="228600" progId="Equation.3">
              <p:embed/>
            </p:oleObj>
          </a:graphicData>
        </a:graphic>
      </p:graphicFrame>
      <p:grpSp>
        <p:nvGrpSpPr>
          <p:cNvPr id="88" name="组合 87"/>
          <p:cNvGrpSpPr/>
          <p:nvPr/>
        </p:nvGrpSpPr>
        <p:grpSpPr>
          <a:xfrm>
            <a:off x="500034" y="1857364"/>
            <a:ext cx="2786082" cy="3000396"/>
            <a:chOff x="500034" y="1857364"/>
            <a:chExt cx="3049992" cy="3155414"/>
          </a:xfrm>
        </p:grpSpPr>
        <p:sp>
          <p:nvSpPr>
            <p:cNvPr id="6" name="流程图: 联系 5"/>
            <p:cNvSpPr/>
            <p:nvPr/>
          </p:nvSpPr>
          <p:spPr>
            <a:xfrm>
              <a:off x="1214414" y="2285992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214414" y="307181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2214546" y="2285992"/>
              <a:ext cx="347666" cy="35719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6" idx="4"/>
              <a:endCxn id="7" idx="0"/>
            </p:cNvCxnSpPr>
            <p:nvPr/>
          </p:nvCxnSpPr>
          <p:spPr>
            <a:xfrm rot="5400000">
              <a:off x="1178695" y="2857496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4"/>
            </p:cNvCxnSpPr>
            <p:nvPr/>
          </p:nvCxnSpPr>
          <p:spPr>
            <a:xfrm rot="16200000" flipH="1">
              <a:off x="1393009" y="3428999"/>
              <a:ext cx="392909" cy="3929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2214546" y="3000369"/>
              <a:ext cx="785818" cy="525612"/>
              <a:chOff x="3857620" y="4143380"/>
              <a:chExt cx="1357322" cy="763637"/>
            </a:xfrm>
          </p:grpSpPr>
          <p:sp>
            <p:nvSpPr>
              <p:cNvPr id="25" name="流程图: 手动操作 24"/>
              <p:cNvSpPr/>
              <p:nvPr/>
            </p:nvSpPr>
            <p:spPr>
              <a:xfrm>
                <a:off x="3857620" y="4286256"/>
                <a:ext cx="1357322" cy="571504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10800000">
                <a:off x="4357686" y="4286256"/>
                <a:ext cx="357190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10800000">
                <a:off x="4286248" y="4143380"/>
                <a:ext cx="500066" cy="357190"/>
              </a:xfrm>
              <a:prstGeom prst="triangle">
                <a:avLst/>
              </a:prstGeom>
              <a:solidFill>
                <a:srgbClr val="626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227799" y="4370432"/>
                <a:ext cx="584776" cy="5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+</a:t>
                </a:r>
                <a:endParaRPr lang="zh-CN" altLang="en-US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643042" y="3786191"/>
              <a:ext cx="785818" cy="491709"/>
              <a:chOff x="3857620" y="4143380"/>
              <a:chExt cx="1357322" cy="714380"/>
            </a:xfrm>
          </p:grpSpPr>
          <p:sp>
            <p:nvSpPr>
              <p:cNvPr id="30" name="流程图: 手动操作 29"/>
              <p:cNvSpPr/>
              <p:nvPr/>
            </p:nvSpPr>
            <p:spPr>
              <a:xfrm>
                <a:off x="3857620" y="4286256"/>
                <a:ext cx="1357322" cy="571504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0800000">
                <a:off x="4357686" y="4286256"/>
                <a:ext cx="357190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10800000">
                <a:off x="4286248" y="4143380"/>
                <a:ext cx="500066" cy="357190"/>
              </a:xfrm>
              <a:prstGeom prst="triangle">
                <a:avLst/>
              </a:prstGeom>
              <a:solidFill>
                <a:srgbClr val="626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188157" y="4307422"/>
                <a:ext cx="584776" cy="5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+</a:t>
                </a:r>
                <a:endParaRPr lang="zh-CN" altLang="en-US" dirty="0"/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 rot="5400000">
              <a:off x="2143902" y="2856702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8" idx="2"/>
            </p:cNvCxnSpPr>
            <p:nvPr/>
          </p:nvCxnSpPr>
          <p:spPr>
            <a:xfrm rot="5400000">
              <a:off x="2334906" y="3548502"/>
              <a:ext cx="285751" cy="240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00034" y="227385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X</a:t>
              </a:r>
              <a:endParaRPr lang="zh-CN" altLang="en-US" i="1" dirty="0"/>
            </a:p>
          </p:txBody>
        </p:sp>
        <p:sp>
          <p:nvSpPr>
            <p:cNvPr id="48" name="乘号 47"/>
            <p:cNvSpPr/>
            <p:nvPr/>
          </p:nvSpPr>
          <p:spPr>
            <a:xfrm>
              <a:off x="1214414" y="2285992"/>
              <a:ext cx="357190" cy="357190"/>
            </a:xfrm>
            <a:prstGeom prst="mathMultiply">
              <a:avLst>
                <a:gd name="adj1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2214546" y="2285992"/>
              <a:ext cx="357190" cy="357190"/>
            </a:xfrm>
            <a:prstGeom prst="mathMultiply">
              <a:avLst>
                <a:gd name="adj1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乘号 49"/>
            <p:cNvSpPr/>
            <p:nvPr/>
          </p:nvSpPr>
          <p:spPr>
            <a:xfrm>
              <a:off x="1214414" y="3071810"/>
              <a:ext cx="357190" cy="357190"/>
            </a:xfrm>
            <a:prstGeom prst="mathMultiply">
              <a:avLst>
                <a:gd name="adj1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/>
            <p:cNvCxnSpPr>
              <a:stCxn id="47" idx="3"/>
              <a:endCxn id="6" idx="2"/>
            </p:cNvCxnSpPr>
            <p:nvPr/>
          </p:nvCxnSpPr>
          <p:spPr>
            <a:xfrm>
              <a:off x="835382" y="2458516"/>
              <a:ext cx="379032" cy="6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71472" y="305966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  <p:cxnSp>
          <p:nvCxnSpPr>
            <p:cNvPr id="55" name="直接箭头连接符 54"/>
            <p:cNvCxnSpPr>
              <a:stCxn id="54" idx="3"/>
              <a:endCxn id="7" idx="2"/>
            </p:cNvCxnSpPr>
            <p:nvPr/>
          </p:nvCxnSpPr>
          <p:spPr>
            <a:xfrm>
              <a:off x="906820" y="3244334"/>
              <a:ext cx="307594" cy="6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形状 57"/>
            <p:cNvCxnSpPr>
              <a:endCxn id="10" idx="0"/>
            </p:cNvCxnSpPr>
            <p:nvPr/>
          </p:nvCxnSpPr>
          <p:spPr>
            <a:xfrm flipV="1">
              <a:off x="1000100" y="2285992"/>
              <a:ext cx="1388279" cy="142876"/>
            </a:xfrm>
            <a:prstGeom prst="bentConnector4">
              <a:avLst>
                <a:gd name="adj1" fmla="val 103"/>
                <a:gd name="adj2" fmla="val 259999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5400000">
              <a:off x="1250133" y="2178835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857488" y="18573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B</a:t>
              </a:r>
              <a:endParaRPr lang="zh-CN" altLang="en-US" i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14678" y="2357430"/>
              <a:ext cx="335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C</a:t>
              </a:r>
              <a:endParaRPr lang="zh-CN" altLang="en-US" i="1" dirty="0"/>
            </a:p>
          </p:txBody>
        </p:sp>
        <p:cxnSp>
          <p:nvCxnSpPr>
            <p:cNvPr id="81" name="形状 80"/>
            <p:cNvCxnSpPr>
              <a:stCxn id="70" idx="2"/>
              <a:endCxn id="10" idx="6"/>
            </p:cNvCxnSpPr>
            <p:nvPr/>
          </p:nvCxnSpPr>
          <p:spPr>
            <a:xfrm rot="5400000">
              <a:off x="2662343" y="2126565"/>
              <a:ext cx="237891" cy="43815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形状 84"/>
            <p:cNvCxnSpPr>
              <a:stCxn id="76" idx="1"/>
            </p:cNvCxnSpPr>
            <p:nvPr/>
          </p:nvCxnSpPr>
          <p:spPr>
            <a:xfrm rot="10800000" flipV="1">
              <a:off x="2857488" y="2542096"/>
              <a:ext cx="357190" cy="52971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>
              <a:off x="1786712" y="4499776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857356" y="464344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zh-CN" altLang="en-US" i="1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715008" y="2071678"/>
            <a:ext cx="1214446" cy="2492032"/>
            <a:chOff x="5715008" y="1714488"/>
            <a:chExt cx="1285884" cy="2931341"/>
          </a:xfrm>
        </p:grpSpPr>
        <p:grpSp>
          <p:nvGrpSpPr>
            <p:cNvPr id="90" name="组合 89"/>
            <p:cNvGrpSpPr/>
            <p:nvPr/>
          </p:nvGrpSpPr>
          <p:grpSpPr>
            <a:xfrm>
              <a:off x="5715008" y="4071940"/>
              <a:ext cx="1285884" cy="573889"/>
              <a:chOff x="3857620" y="4143380"/>
              <a:chExt cx="1357322" cy="714377"/>
            </a:xfrm>
          </p:grpSpPr>
          <p:sp>
            <p:nvSpPr>
              <p:cNvPr id="91" name="流程图: 手动操作 90"/>
              <p:cNvSpPr/>
              <p:nvPr/>
            </p:nvSpPr>
            <p:spPr>
              <a:xfrm>
                <a:off x="3857620" y="4286254"/>
                <a:ext cx="1357322" cy="571503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等腰三角形 91"/>
              <p:cNvSpPr/>
              <p:nvPr/>
            </p:nvSpPr>
            <p:spPr>
              <a:xfrm rot="10800000">
                <a:off x="4357686" y="4286256"/>
                <a:ext cx="357190" cy="28575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等腰三角形 92"/>
              <p:cNvSpPr/>
              <p:nvPr/>
            </p:nvSpPr>
            <p:spPr>
              <a:xfrm rot="10800000">
                <a:off x="4286248" y="4143380"/>
                <a:ext cx="500066" cy="357190"/>
              </a:xfrm>
              <a:prstGeom prst="triangle">
                <a:avLst/>
              </a:prstGeom>
              <a:solidFill>
                <a:srgbClr val="626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214810" y="4395972"/>
                <a:ext cx="634854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ALU</a:t>
                </a:r>
                <a:endParaRPr lang="zh-CN" altLang="en-US" dirty="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5857884" y="2143116"/>
              <a:ext cx="928694" cy="1785950"/>
              <a:chOff x="4500562" y="3571876"/>
              <a:chExt cx="1143008" cy="1785950"/>
            </a:xfrm>
            <a:noFill/>
          </p:grpSpPr>
          <p:sp>
            <p:nvSpPr>
              <p:cNvPr id="96" name="矩形 95"/>
              <p:cNvSpPr/>
              <p:nvPr/>
            </p:nvSpPr>
            <p:spPr>
              <a:xfrm>
                <a:off x="4500562" y="3571876"/>
                <a:ext cx="1143008" cy="3571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R1</a:t>
                </a:r>
                <a:endParaRPr lang="zh-CN" altLang="en-US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4500562" y="3929066"/>
                <a:ext cx="1143008" cy="3571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R2</a:t>
                </a:r>
                <a:endParaRPr lang="zh-CN" altLang="en-US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4500562" y="4286256"/>
                <a:ext cx="1143008" cy="3571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500562" y="4643446"/>
                <a:ext cx="1143008" cy="3571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500562" y="5000636"/>
                <a:ext cx="1143008" cy="3571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</a:t>
                </a:r>
                <a:endParaRPr lang="zh-CN" altLang="en-US" dirty="0"/>
              </a:p>
            </p:txBody>
          </p:sp>
        </p:grpSp>
        <p:sp>
          <p:nvSpPr>
            <p:cNvPr id="101" name="流程图: 手动操作 100"/>
            <p:cNvSpPr/>
            <p:nvPr/>
          </p:nvSpPr>
          <p:spPr>
            <a:xfrm>
              <a:off x="5857884" y="1714488"/>
              <a:ext cx="928694" cy="214314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箭头连接符 102"/>
            <p:cNvCxnSpPr>
              <a:stCxn id="101" idx="2"/>
              <a:endCxn id="96" idx="0"/>
            </p:cNvCxnSpPr>
            <p:nvPr/>
          </p:nvCxnSpPr>
          <p:spPr>
            <a:xfrm rot="5400000">
              <a:off x="6215074" y="2035959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形状 104"/>
            <p:cNvCxnSpPr>
              <a:stCxn id="94" idx="2"/>
              <a:endCxn id="101" idx="0"/>
            </p:cNvCxnSpPr>
            <p:nvPr/>
          </p:nvCxnSpPr>
          <p:spPr>
            <a:xfrm rot="5400000" flipH="1">
              <a:off x="4909640" y="3127079"/>
              <a:ext cx="2857070" cy="31889"/>
            </a:xfrm>
            <a:prstGeom prst="bentConnector5">
              <a:avLst>
                <a:gd name="adj1" fmla="val -9412"/>
                <a:gd name="adj2" fmla="val 2315194"/>
                <a:gd name="adj3" fmla="val 109412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5400000">
              <a:off x="5965835" y="4035429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>
              <a:off x="6537339" y="4035429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7215206" y="2428868"/>
            <a:ext cx="1252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R1</a:t>
            </a:r>
            <a:r>
              <a:rPr lang="en-US" altLang="zh-CN" dirty="0" smtClean="0"/>
              <a:t>=x</a:t>
            </a:r>
          </a:p>
          <a:p>
            <a:r>
              <a:rPr lang="en-US" altLang="zh-CN" dirty="0" err="1" smtClean="0"/>
              <a:t>R2</a:t>
            </a:r>
            <a:r>
              <a:rPr lang="en-US" altLang="zh-CN" dirty="0" smtClean="0"/>
              <a:t>=A*</a:t>
            </a:r>
            <a:r>
              <a:rPr lang="en-US" altLang="zh-CN" dirty="0" err="1" smtClean="0"/>
              <a:t>R1</a:t>
            </a:r>
            <a:endParaRPr lang="en-US" altLang="zh-CN" dirty="0" smtClean="0"/>
          </a:p>
          <a:p>
            <a:r>
              <a:rPr lang="en-US" altLang="zh-CN" dirty="0" err="1" smtClean="0"/>
              <a:t>R2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R2+B</a:t>
            </a:r>
            <a:endParaRPr lang="en-US" altLang="zh-CN" dirty="0" smtClean="0"/>
          </a:p>
          <a:p>
            <a:r>
              <a:rPr lang="en-US" altLang="zh-CN" dirty="0" err="1" smtClean="0"/>
              <a:t>R2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R2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R1</a:t>
            </a:r>
            <a:endParaRPr lang="en-US" altLang="zh-CN" dirty="0" smtClean="0"/>
          </a:p>
          <a:p>
            <a:r>
              <a:rPr lang="en-US" altLang="zh-CN" dirty="0" smtClean="0"/>
              <a:t>Y=</a:t>
            </a:r>
            <a:r>
              <a:rPr lang="en-US" altLang="zh-CN" dirty="0" err="1" smtClean="0"/>
              <a:t>R2+C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rot="5400000">
            <a:off x="6399659" y="1958531"/>
            <a:ext cx="203785" cy="14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内容占位符 2"/>
          <p:cNvSpPr>
            <a:spLocks noGrp="1"/>
          </p:cNvSpPr>
          <p:nvPr>
            <p:ph sz="half" idx="1"/>
          </p:nvPr>
        </p:nvSpPr>
        <p:spPr>
          <a:xfrm>
            <a:off x="428596" y="4786322"/>
            <a:ext cx="4038600" cy="18573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专用逻辑电路</a:t>
            </a:r>
            <a:r>
              <a:rPr lang="en-US" altLang="zh-CN" sz="2400" dirty="0" smtClean="0"/>
              <a:t>(ASIC)</a:t>
            </a:r>
          </a:p>
          <a:p>
            <a:r>
              <a:rPr lang="zh-CN" altLang="en-US" sz="2400" dirty="0" smtClean="0"/>
              <a:t>空间计算</a:t>
            </a:r>
          </a:p>
          <a:p>
            <a:r>
              <a:rPr lang="zh-CN" altLang="en-US" sz="2400" dirty="0" smtClean="0"/>
              <a:t>并行</a:t>
            </a:r>
            <a:endParaRPr lang="en-US" altLang="zh-CN" sz="2400" dirty="0" smtClean="0"/>
          </a:p>
          <a:p>
            <a:r>
              <a:rPr lang="zh-CN" altLang="en-US" sz="2400" dirty="0" smtClean="0"/>
              <a:t>计算方向和顺序固定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3" name="内容占位符 2"/>
          <p:cNvSpPr txBox="1">
            <a:spLocks/>
          </p:cNvSpPr>
          <p:nvPr/>
        </p:nvSpPr>
        <p:spPr>
          <a:xfrm>
            <a:off x="4857752" y="4786322"/>
            <a:ext cx="4000528" cy="18573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时间计算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串行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zh-CN" altLang="en-US" sz="2400" dirty="0" smtClean="0"/>
              <a:t>灵活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/>
      <p:bldP spid="62" grpId="0" uiExpand="1" build="p"/>
      <p:bldP spid="63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Don`t tell me we can`t change!</a:t>
            </a:r>
            <a:br>
              <a:rPr lang="en-US" altLang="zh-CN" sz="3200" dirty="0" smtClean="0"/>
            </a:br>
            <a:r>
              <a:rPr lang="en-US" altLang="zh-CN" sz="3200" dirty="0" smtClean="0"/>
              <a:t>Yes we </a:t>
            </a:r>
            <a:r>
              <a:rPr lang="en-US" altLang="zh-CN" sz="3200" dirty="0" err="1" smtClean="0"/>
              <a:t>can.Yes</a:t>
            </a:r>
            <a:r>
              <a:rPr lang="en-US" altLang="zh-CN" sz="3200" dirty="0" smtClean="0"/>
              <a:t> we can change.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4282" y="1500174"/>
            <a:ext cx="8501090" cy="535782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时间与空间计算之间的结合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可重构计算</a:t>
            </a:r>
            <a:r>
              <a:rPr lang="en-US" altLang="zh-CN" dirty="0" smtClean="0"/>
              <a:t>(reconfigurable computation)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在空维上执行计算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在时维上改变计算的结构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可重构计算提升软件的结构弹性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工厂模式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动态语言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可重构计算提升软件的运算性能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3" name="组合 68"/>
          <p:cNvGrpSpPr/>
          <p:nvPr/>
        </p:nvGrpSpPr>
        <p:grpSpPr>
          <a:xfrm>
            <a:off x="1214414" y="3857627"/>
            <a:ext cx="6263100" cy="928694"/>
            <a:chOff x="1214414" y="4429132"/>
            <a:chExt cx="6263100" cy="928694"/>
          </a:xfrm>
        </p:grpSpPr>
        <p:grpSp>
          <p:nvGrpSpPr>
            <p:cNvPr id="7" name="组合 12"/>
            <p:cNvGrpSpPr/>
            <p:nvPr/>
          </p:nvGrpSpPr>
          <p:grpSpPr>
            <a:xfrm>
              <a:off x="1643042" y="4786322"/>
              <a:ext cx="857256" cy="571504"/>
              <a:chOff x="1643042" y="4786322"/>
              <a:chExt cx="857256" cy="571504"/>
            </a:xfrm>
          </p:grpSpPr>
          <p:sp>
            <p:nvSpPr>
              <p:cNvPr id="11" name="流程图: 手动操作 10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in in</a:t>
                </a:r>
                <a:endParaRPr lang="zh-CN" altLang="en-US" sz="12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214414" y="4429132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grpSp>
          <p:nvGrpSpPr>
            <p:cNvPr id="8" name="组合 14"/>
            <p:cNvGrpSpPr/>
            <p:nvPr/>
          </p:nvGrpSpPr>
          <p:grpSpPr>
            <a:xfrm>
              <a:off x="2643174" y="4786322"/>
              <a:ext cx="857256" cy="571504"/>
              <a:chOff x="1643042" y="4786322"/>
              <a:chExt cx="857256" cy="571504"/>
            </a:xfrm>
          </p:grpSpPr>
          <p:sp>
            <p:nvSpPr>
              <p:cNvPr id="16" name="流程图: 手动操作 15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</a:t>
                </a:r>
                <a:r>
                  <a:rPr lang="en-US" altLang="zh-CN" sz="1200" dirty="0" err="1" smtClean="0"/>
                  <a:t>01A</a:t>
                </a:r>
                <a:endParaRPr lang="zh-CN" altLang="en-US" sz="1200" dirty="0"/>
              </a:p>
            </p:txBody>
          </p:sp>
        </p:grpSp>
        <p:grpSp>
          <p:nvGrpSpPr>
            <p:cNvPr id="9" name="组合 17"/>
            <p:cNvGrpSpPr/>
            <p:nvPr/>
          </p:nvGrpSpPr>
          <p:grpSpPr>
            <a:xfrm>
              <a:off x="3643306" y="4786322"/>
              <a:ext cx="857256" cy="571504"/>
              <a:chOff x="1643042" y="4786322"/>
              <a:chExt cx="857256" cy="571504"/>
            </a:xfrm>
          </p:grpSpPr>
          <p:sp>
            <p:nvSpPr>
              <p:cNvPr id="19" name="流程图: 手动操作 18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in</a:t>
                </a:r>
                <a:r>
                  <a:rPr lang="zh-CN" altLang="en-US" sz="1200" dirty="0" smtClean="0"/>
                  <a:t> </a:t>
                </a:r>
                <a:r>
                  <a:rPr lang="en-US" altLang="zh-CN" sz="1200" dirty="0" smtClean="0"/>
                  <a:t>B</a:t>
                </a:r>
                <a:endParaRPr lang="zh-CN" altLang="en-US" sz="1200" dirty="0"/>
              </a:p>
            </p:txBody>
          </p:sp>
        </p:grpSp>
        <p:grpSp>
          <p:nvGrpSpPr>
            <p:cNvPr id="10" name="组合 20"/>
            <p:cNvGrpSpPr/>
            <p:nvPr/>
          </p:nvGrpSpPr>
          <p:grpSpPr>
            <a:xfrm>
              <a:off x="4714876" y="4786322"/>
              <a:ext cx="928694" cy="571504"/>
              <a:chOff x="1643042" y="4786322"/>
              <a:chExt cx="857256" cy="571504"/>
            </a:xfrm>
          </p:grpSpPr>
          <p:sp>
            <p:nvSpPr>
              <p:cNvPr id="22" name="流程图: 手动操作 21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add </a:t>
                </a:r>
                <a:r>
                  <a:rPr lang="en-US" altLang="zh-CN" sz="1200" dirty="0" err="1" smtClean="0"/>
                  <a:t>o2</a:t>
                </a:r>
                <a:r>
                  <a:rPr lang="en-US" altLang="zh-CN" sz="1200" dirty="0" smtClean="0"/>
                  <a:t> </a:t>
                </a:r>
                <a:r>
                  <a:rPr lang="en-US" altLang="zh-CN" sz="1200" dirty="0" err="1" smtClean="0"/>
                  <a:t>o3</a:t>
                </a:r>
                <a:endParaRPr lang="zh-CN" altLang="en-US" sz="1200" dirty="0"/>
              </a:p>
            </p:txBody>
          </p:sp>
        </p:grpSp>
        <p:grpSp>
          <p:nvGrpSpPr>
            <p:cNvPr id="13" name="组合 24"/>
            <p:cNvGrpSpPr/>
            <p:nvPr/>
          </p:nvGrpSpPr>
          <p:grpSpPr>
            <a:xfrm>
              <a:off x="5857884" y="4786322"/>
              <a:ext cx="928694" cy="571504"/>
              <a:chOff x="1643042" y="4786322"/>
              <a:chExt cx="857256" cy="571504"/>
            </a:xfrm>
          </p:grpSpPr>
          <p:sp>
            <p:nvSpPr>
              <p:cNvPr id="26" name="流程图: 手动操作 25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add </a:t>
                </a:r>
                <a:r>
                  <a:rPr lang="en-US" altLang="zh-CN" sz="1200" dirty="0" err="1" smtClean="0"/>
                  <a:t>o4</a:t>
                </a:r>
                <a:r>
                  <a:rPr lang="en-US" altLang="zh-CN" sz="1200" dirty="0" smtClean="0"/>
                  <a:t> C</a:t>
                </a:r>
                <a:endParaRPr lang="zh-CN" altLang="en-US" sz="1200" dirty="0"/>
              </a:p>
            </p:txBody>
          </p:sp>
        </p:grpSp>
        <p:cxnSp>
          <p:nvCxnSpPr>
            <p:cNvPr id="29" name="形状 28"/>
            <p:cNvCxnSpPr>
              <a:endCxn id="20" idx="0"/>
            </p:cNvCxnSpPr>
            <p:nvPr/>
          </p:nvCxnSpPr>
          <p:spPr>
            <a:xfrm>
              <a:off x="1571604" y="4500570"/>
              <a:ext cx="2500330" cy="28575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1856562" y="4643446"/>
              <a:ext cx="286546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>
              <a:off x="2142314" y="4642652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形状 39"/>
            <p:cNvCxnSpPr>
              <a:stCxn id="11" idx="2"/>
              <a:endCxn id="17" idx="0"/>
            </p:cNvCxnSpPr>
            <p:nvPr/>
          </p:nvCxnSpPr>
          <p:spPr>
            <a:xfrm rot="5400000" flipH="1" flipV="1">
              <a:off x="2285984" y="4572008"/>
              <a:ext cx="571504" cy="1000132"/>
            </a:xfrm>
            <a:prstGeom prst="bentConnector5">
              <a:avLst>
                <a:gd name="adj1" fmla="val -15556"/>
                <a:gd name="adj2" fmla="val 50000"/>
                <a:gd name="adj3" fmla="val 14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形状 42"/>
            <p:cNvCxnSpPr>
              <a:stCxn id="16" idx="2"/>
              <a:endCxn id="23" idx="0"/>
            </p:cNvCxnSpPr>
            <p:nvPr/>
          </p:nvCxnSpPr>
          <p:spPr>
            <a:xfrm rot="5400000" flipH="1" flipV="1">
              <a:off x="3839760" y="4018363"/>
              <a:ext cx="571504" cy="2107421"/>
            </a:xfrm>
            <a:prstGeom prst="bentConnector5">
              <a:avLst>
                <a:gd name="adj1" fmla="val -15556"/>
                <a:gd name="adj2" fmla="val 23240"/>
                <a:gd name="adj3" fmla="val 14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形状 46"/>
            <p:cNvCxnSpPr>
              <a:stCxn id="19" idx="2"/>
              <a:endCxn id="23" idx="1"/>
            </p:cNvCxnSpPr>
            <p:nvPr/>
          </p:nvCxnSpPr>
          <p:spPr>
            <a:xfrm rot="5400000" flipH="1" flipV="1">
              <a:off x="4179091" y="4822041"/>
              <a:ext cx="428628" cy="642942"/>
            </a:xfrm>
            <a:prstGeom prst="bentConnector4">
              <a:avLst>
                <a:gd name="adj1" fmla="val -26666"/>
                <a:gd name="adj2" fmla="val 8333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形状 51"/>
            <p:cNvCxnSpPr>
              <a:stCxn id="22" idx="2"/>
              <a:endCxn id="27" idx="0"/>
            </p:cNvCxnSpPr>
            <p:nvPr/>
          </p:nvCxnSpPr>
          <p:spPr>
            <a:xfrm rot="5400000" flipH="1" flipV="1">
              <a:off x="5464975" y="4500570"/>
              <a:ext cx="571504" cy="1143008"/>
            </a:xfrm>
            <a:prstGeom prst="bentConnector5">
              <a:avLst>
                <a:gd name="adj1" fmla="val -20000"/>
                <a:gd name="adj2" fmla="val 50000"/>
                <a:gd name="adj3" fmla="val 14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143768" y="4643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cxnSp>
          <p:nvCxnSpPr>
            <p:cNvPr id="56" name="肘形连接符 55"/>
            <p:cNvCxnSpPr>
              <a:stCxn id="26" idx="2"/>
              <a:endCxn id="54" idx="2"/>
            </p:cNvCxnSpPr>
            <p:nvPr/>
          </p:nvCxnSpPr>
          <p:spPr>
            <a:xfrm rot="5400000" flipH="1" flipV="1">
              <a:off x="6643912" y="4691097"/>
              <a:ext cx="345048" cy="988410"/>
            </a:xfrm>
            <a:prstGeom prst="bentConnector3">
              <a:avLst>
                <a:gd name="adj1" fmla="val -29445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04"/>
          <p:cNvGrpSpPr/>
          <p:nvPr/>
        </p:nvGrpSpPr>
        <p:grpSpPr>
          <a:xfrm>
            <a:off x="571472" y="2571744"/>
            <a:ext cx="7858180" cy="2643206"/>
            <a:chOff x="500034" y="2857496"/>
            <a:chExt cx="7858180" cy="2920205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215208" y="5570552"/>
              <a:ext cx="642862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107586" y="4250934"/>
              <a:ext cx="2644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00034" y="2857496"/>
              <a:ext cx="64294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time</a:t>
              </a:r>
              <a:endParaRPr lang="zh-CN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15272" y="5500702"/>
              <a:ext cx="642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space</a:t>
              </a:r>
              <a:endParaRPr lang="zh-CN" altLang="en-US" sz="1200" dirty="0"/>
            </a:p>
          </p:txBody>
        </p:sp>
      </p:grpSp>
      <p:graphicFrame>
        <p:nvGraphicFramePr>
          <p:cNvPr id="50178" name="内容占位符 4"/>
          <p:cNvGraphicFramePr>
            <a:graphicFrameLocks noChangeAspect="1"/>
          </p:cNvGraphicFramePr>
          <p:nvPr/>
        </p:nvGraphicFramePr>
        <p:xfrm>
          <a:off x="285720" y="4143379"/>
          <a:ext cx="1013198" cy="214314"/>
        </p:xfrm>
        <a:graphic>
          <a:graphicData uri="http://schemas.openxmlformats.org/presentationml/2006/ole">
            <p:oleObj spid="_x0000_s62466" name="公式" r:id="rId3" imgW="1079280" imgH="228600" progId="Equation.3">
              <p:embed/>
            </p:oleObj>
          </a:graphicData>
        </a:graphic>
      </p:graphicFrame>
      <p:grpSp>
        <p:nvGrpSpPr>
          <p:cNvPr id="18" name="组合 103"/>
          <p:cNvGrpSpPr/>
          <p:nvPr/>
        </p:nvGrpSpPr>
        <p:grpSpPr>
          <a:xfrm>
            <a:off x="1214414" y="2786057"/>
            <a:ext cx="6263100" cy="928694"/>
            <a:chOff x="1142976" y="3286124"/>
            <a:chExt cx="6263100" cy="928694"/>
          </a:xfrm>
        </p:grpSpPr>
        <p:grpSp>
          <p:nvGrpSpPr>
            <p:cNvPr id="21" name="组合 12"/>
            <p:cNvGrpSpPr/>
            <p:nvPr/>
          </p:nvGrpSpPr>
          <p:grpSpPr>
            <a:xfrm>
              <a:off x="1571604" y="3643314"/>
              <a:ext cx="857256" cy="571504"/>
              <a:chOff x="1643042" y="4786322"/>
              <a:chExt cx="857256" cy="571504"/>
            </a:xfrm>
          </p:grpSpPr>
          <p:sp>
            <p:nvSpPr>
              <p:cNvPr id="94" name="流程图: 手动操作 93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in in</a:t>
                </a:r>
                <a:endParaRPr lang="zh-CN" altLang="en-US" sz="120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142976" y="328612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grpSp>
          <p:nvGrpSpPr>
            <p:cNvPr id="24" name="组合 14"/>
            <p:cNvGrpSpPr/>
            <p:nvPr/>
          </p:nvGrpSpPr>
          <p:grpSpPr>
            <a:xfrm>
              <a:off x="2571736" y="3643314"/>
              <a:ext cx="857256" cy="571504"/>
              <a:chOff x="1643042" y="4786322"/>
              <a:chExt cx="857256" cy="571504"/>
            </a:xfrm>
          </p:grpSpPr>
          <p:sp>
            <p:nvSpPr>
              <p:cNvPr id="92" name="流程图: 手动操作 91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</a:t>
                </a:r>
                <a:r>
                  <a:rPr lang="en-US" altLang="zh-CN" sz="1200" dirty="0" err="1" smtClean="0"/>
                  <a:t>01in</a:t>
                </a:r>
                <a:endParaRPr lang="zh-CN" altLang="en-US" sz="1200" dirty="0"/>
              </a:p>
            </p:txBody>
          </p:sp>
        </p:grpSp>
        <p:grpSp>
          <p:nvGrpSpPr>
            <p:cNvPr id="25" name="组合 17"/>
            <p:cNvGrpSpPr/>
            <p:nvPr/>
          </p:nvGrpSpPr>
          <p:grpSpPr>
            <a:xfrm>
              <a:off x="3571868" y="3643314"/>
              <a:ext cx="857256" cy="571504"/>
              <a:chOff x="1643042" y="4786322"/>
              <a:chExt cx="857256" cy="571504"/>
            </a:xfrm>
          </p:grpSpPr>
          <p:sp>
            <p:nvSpPr>
              <p:cNvPr id="90" name="流程图: 手动操作 89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mul</a:t>
                </a:r>
                <a:r>
                  <a:rPr lang="en-US" altLang="zh-CN" sz="1200" dirty="0" smtClean="0"/>
                  <a:t> </a:t>
                </a:r>
                <a:r>
                  <a:rPr lang="en-US" altLang="zh-CN" sz="1200" dirty="0" err="1" smtClean="0"/>
                  <a:t>o2</a:t>
                </a:r>
                <a:r>
                  <a:rPr lang="zh-CN" altLang="en-US" sz="1200" dirty="0" smtClean="0"/>
                  <a:t> </a:t>
                </a:r>
                <a:r>
                  <a:rPr lang="en-US" altLang="zh-CN" sz="1200" dirty="0" smtClean="0"/>
                  <a:t>π</a:t>
                </a:r>
                <a:endParaRPr lang="zh-CN" altLang="en-US" sz="1200" dirty="0"/>
              </a:p>
            </p:txBody>
          </p:sp>
        </p:grpSp>
        <p:grpSp>
          <p:nvGrpSpPr>
            <p:cNvPr id="28" name="组合 20"/>
            <p:cNvGrpSpPr/>
            <p:nvPr/>
          </p:nvGrpSpPr>
          <p:grpSpPr>
            <a:xfrm>
              <a:off x="4643438" y="3643314"/>
              <a:ext cx="928694" cy="571504"/>
              <a:chOff x="1643042" y="4786322"/>
              <a:chExt cx="857256" cy="571504"/>
            </a:xfrm>
          </p:grpSpPr>
          <p:sp>
            <p:nvSpPr>
              <p:cNvPr id="88" name="流程图: 手动操作 87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add </a:t>
                </a:r>
                <a:r>
                  <a:rPr lang="en-US" altLang="zh-CN" sz="1200" dirty="0" err="1" smtClean="0"/>
                  <a:t>o3</a:t>
                </a:r>
                <a:r>
                  <a:rPr lang="en-US" altLang="zh-CN" sz="1200" dirty="0" smtClean="0"/>
                  <a:t>  4</a:t>
                </a:r>
                <a:endParaRPr lang="zh-CN" altLang="en-US" sz="1200" dirty="0"/>
              </a:p>
            </p:txBody>
          </p:sp>
        </p:grpSp>
        <p:grpSp>
          <p:nvGrpSpPr>
            <p:cNvPr id="30" name="组合 24"/>
            <p:cNvGrpSpPr/>
            <p:nvPr/>
          </p:nvGrpSpPr>
          <p:grpSpPr>
            <a:xfrm>
              <a:off x="5786446" y="3643314"/>
              <a:ext cx="928694" cy="571504"/>
              <a:chOff x="1643042" y="4786322"/>
              <a:chExt cx="857256" cy="571504"/>
            </a:xfrm>
          </p:grpSpPr>
          <p:sp>
            <p:nvSpPr>
              <p:cNvPr id="86" name="流程图: 手动操作 85"/>
              <p:cNvSpPr/>
              <p:nvPr/>
            </p:nvSpPr>
            <p:spPr>
              <a:xfrm>
                <a:off x="1643042" y="5072074"/>
                <a:ext cx="857256" cy="28575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 smtClean="0"/>
                  <a:t>ALU</a:t>
                </a:r>
                <a:endParaRPr lang="zh-CN" altLang="en-US" sz="12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643042" y="4786322"/>
                <a:ext cx="857256" cy="2857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div </a:t>
                </a:r>
                <a:r>
                  <a:rPr lang="en-US" altLang="zh-CN" sz="1200" dirty="0" err="1" smtClean="0"/>
                  <a:t>o4</a:t>
                </a:r>
                <a:r>
                  <a:rPr lang="en-US" altLang="zh-CN" sz="1200" dirty="0" smtClean="0"/>
                  <a:t> 3</a:t>
                </a:r>
                <a:endParaRPr lang="zh-CN" altLang="en-US" sz="1200" dirty="0"/>
              </a:p>
            </p:txBody>
          </p:sp>
        </p:grpSp>
        <p:cxnSp>
          <p:nvCxnSpPr>
            <p:cNvPr id="77" name="形状 76"/>
            <p:cNvCxnSpPr>
              <a:endCxn id="93" idx="0"/>
            </p:cNvCxnSpPr>
            <p:nvPr/>
          </p:nvCxnSpPr>
          <p:spPr>
            <a:xfrm>
              <a:off x="1500166" y="3357562"/>
              <a:ext cx="1500198" cy="28575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rot="5400000">
              <a:off x="1785124" y="3500438"/>
              <a:ext cx="286546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rot="5400000">
              <a:off x="2070876" y="3499644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形状 79"/>
            <p:cNvCxnSpPr>
              <a:stCxn id="94" idx="2"/>
              <a:endCxn id="93" idx="1"/>
            </p:cNvCxnSpPr>
            <p:nvPr/>
          </p:nvCxnSpPr>
          <p:spPr>
            <a:xfrm rot="5400000" flipH="1" flipV="1">
              <a:off x="2071670" y="3714752"/>
              <a:ext cx="428628" cy="571504"/>
            </a:xfrm>
            <a:prstGeom prst="bentConnector4">
              <a:avLst>
                <a:gd name="adj1" fmla="val -26666"/>
                <a:gd name="adj2" fmla="val 875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形状 80"/>
            <p:cNvCxnSpPr>
              <a:stCxn id="92" idx="2"/>
              <a:endCxn id="91" idx="1"/>
            </p:cNvCxnSpPr>
            <p:nvPr/>
          </p:nvCxnSpPr>
          <p:spPr>
            <a:xfrm rot="5400000" flipH="1" flipV="1">
              <a:off x="3071802" y="3714752"/>
              <a:ext cx="428628" cy="571504"/>
            </a:xfrm>
            <a:prstGeom prst="bentConnector4">
              <a:avLst>
                <a:gd name="adj1" fmla="val -29629"/>
                <a:gd name="adj2" fmla="val 875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形状 81"/>
            <p:cNvCxnSpPr>
              <a:stCxn id="90" idx="2"/>
              <a:endCxn id="89" idx="1"/>
            </p:cNvCxnSpPr>
            <p:nvPr/>
          </p:nvCxnSpPr>
          <p:spPr>
            <a:xfrm rot="5400000" flipH="1" flipV="1">
              <a:off x="4107653" y="3679033"/>
              <a:ext cx="428628" cy="642942"/>
            </a:xfrm>
            <a:prstGeom prst="bentConnector4">
              <a:avLst>
                <a:gd name="adj1" fmla="val -26666"/>
                <a:gd name="adj2" fmla="val 8333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形状 82"/>
            <p:cNvCxnSpPr>
              <a:stCxn id="88" idx="2"/>
              <a:endCxn id="87" idx="0"/>
            </p:cNvCxnSpPr>
            <p:nvPr/>
          </p:nvCxnSpPr>
          <p:spPr>
            <a:xfrm rot="5400000" flipH="1" flipV="1">
              <a:off x="5393537" y="3357562"/>
              <a:ext cx="571504" cy="1143008"/>
            </a:xfrm>
            <a:prstGeom prst="bentConnector5">
              <a:avLst>
                <a:gd name="adj1" fmla="val -20000"/>
                <a:gd name="adj2" fmla="val 50000"/>
                <a:gd name="adj3" fmla="val 14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072330" y="350043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cxnSp>
          <p:nvCxnSpPr>
            <p:cNvPr id="85" name="肘形连接符 84"/>
            <p:cNvCxnSpPr>
              <a:stCxn id="86" idx="2"/>
              <a:endCxn id="84" idx="2"/>
            </p:cNvCxnSpPr>
            <p:nvPr/>
          </p:nvCxnSpPr>
          <p:spPr>
            <a:xfrm rot="5400000" flipH="1" flipV="1">
              <a:off x="6572474" y="3548089"/>
              <a:ext cx="345048" cy="988410"/>
            </a:xfrm>
            <a:prstGeom prst="bentConnector3">
              <a:avLst>
                <a:gd name="adj1" fmla="val -29445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179" name="内容占位符 4"/>
          <p:cNvGraphicFramePr>
            <a:graphicFrameLocks noChangeAspect="1"/>
          </p:cNvGraphicFramePr>
          <p:nvPr/>
        </p:nvGraphicFramePr>
        <p:xfrm>
          <a:off x="428596" y="3000371"/>
          <a:ext cx="708000" cy="392112"/>
        </p:xfrm>
        <a:graphic>
          <a:graphicData uri="http://schemas.openxmlformats.org/presentationml/2006/ole">
            <p:oleObj spid="_x0000_s62467" name="公式" r:id="rId4" imgW="6094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11207</TotalTime>
  <Words>3072</Words>
  <Application>Microsoft Office PowerPoint</Application>
  <PresentationFormat>全屏显示(4:3)</PresentationFormat>
  <Paragraphs>742</Paragraphs>
  <Slides>34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沉稳</vt:lpstr>
      <vt:lpstr>公式</vt:lpstr>
      <vt:lpstr>On  spatial-temporal characters  of  Computation</vt:lpstr>
      <vt:lpstr>有必要关心计算本身吗?</vt:lpstr>
      <vt:lpstr>冯诺依曼机</vt:lpstr>
      <vt:lpstr>冯诺依曼机的内在缺陷</vt:lpstr>
      <vt:lpstr>冯诺依曼机的内在缺陷</vt:lpstr>
      <vt:lpstr>超越冯结构——数据流计算</vt:lpstr>
      <vt:lpstr>面向对象——一种串行的线性数据流</vt:lpstr>
      <vt:lpstr>空间vs时间</vt:lpstr>
      <vt:lpstr>Don`t tell me we can`t change! Yes we can.Yes we can change.</vt:lpstr>
      <vt:lpstr>GPGPU 可重构的并行数据流设备</vt:lpstr>
      <vt:lpstr>Stream processor </vt:lpstr>
      <vt:lpstr>Stream processor</vt:lpstr>
      <vt:lpstr>Dataflow programming in GPGPU</vt:lpstr>
      <vt:lpstr>Dataflow programming in GPGPU(2)</vt:lpstr>
      <vt:lpstr>Datarush 基于多核系统的数据流计算库</vt:lpstr>
      <vt:lpstr>Dataflow programming in DataRush</vt:lpstr>
      <vt:lpstr>Dataflow programming in DataRush</vt:lpstr>
      <vt:lpstr>There is no silver bullet yet</vt:lpstr>
      <vt:lpstr>数据流类型</vt:lpstr>
      <vt:lpstr>数据流类型</vt:lpstr>
      <vt:lpstr>使用Arrow 组合计算</vt:lpstr>
      <vt:lpstr>使用Arrow 组合计算</vt:lpstr>
      <vt:lpstr>使用Arrow 组合计算</vt:lpstr>
      <vt:lpstr>使用Arrow 组合计算</vt:lpstr>
      <vt:lpstr>使用Arrow 组合计算</vt:lpstr>
      <vt:lpstr>使用Arrow 组合计算</vt:lpstr>
      <vt:lpstr>使用Arrow 组合计算</vt:lpstr>
      <vt:lpstr>Sample</vt:lpstr>
      <vt:lpstr>Sample</vt:lpstr>
      <vt:lpstr>工作窃取</vt:lpstr>
      <vt:lpstr>Arrow DSL</vt:lpstr>
      <vt:lpstr>计算矩形积分</vt:lpstr>
      <vt:lpstr>Future works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Trustno1</dc:creator>
  <cp:lastModifiedBy>Trustno1</cp:lastModifiedBy>
  <cp:revision>903</cp:revision>
  <dcterms:created xsi:type="dcterms:W3CDTF">2008-11-07T12:43:49Z</dcterms:created>
  <dcterms:modified xsi:type="dcterms:W3CDTF">2008-12-20T04:39:24Z</dcterms:modified>
</cp:coreProperties>
</file>