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99" r:id="rId4"/>
    <p:sldId id="303" r:id="rId5"/>
    <p:sldId id="300" r:id="rId6"/>
    <p:sldId id="301" r:id="rId7"/>
    <p:sldId id="302" r:id="rId8"/>
    <p:sldId id="286" r:id="rId9"/>
    <p:sldId id="295" r:id="rId10"/>
    <p:sldId id="304" r:id="rId11"/>
    <p:sldId id="305" r:id="rId12"/>
    <p:sldId id="287" r:id="rId13"/>
    <p:sldId id="294" r:id="rId14"/>
    <p:sldId id="288" r:id="rId15"/>
    <p:sldId id="291" r:id="rId16"/>
    <p:sldId id="307" r:id="rId17"/>
    <p:sldId id="308" r:id="rId18"/>
    <p:sldId id="306" r:id="rId19"/>
    <p:sldId id="289" r:id="rId20"/>
    <p:sldId id="296" r:id="rId21"/>
    <p:sldId id="297" r:id="rId22"/>
    <p:sldId id="298" r:id="rId23"/>
    <p:sldId id="293" r:id="rId24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236" autoAdjust="0"/>
  </p:normalViewPr>
  <p:slideViewPr>
    <p:cSldViewPr>
      <p:cViewPr varScale="1">
        <p:scale>
          <a:sx n="84" d="100"/>
          <a:sy n="84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matrix1#1" loCatId="matrix" qsTypeId="urn:microsoft.com/office/officeart/2005/8/quickstyle/3d6#1" qsCatId="3D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F9A846BA-06FB-46AF-80ED-5EA0073A08FA}">
      <dgm:prSet phldrT="[Text]" custT="1"/>
      <dgm:spPr/>
      <dgm:t>
        <a:bodyPr/>
        <a:lstStyle>
          <a:extLst/>
        </a:lstStyle>
        <a:p>
          <a:r>
            <a:rPr lang="en-US" altLang="zh-CN" sz="5400" dirty="0" smtClean="0"/>
            <a:t>End.</a:t>
          </a:r>
          <a:endParaRPr lang="zh-CN" sz="5400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en-US" altLang="zh-CN" dirty="0" smtClean="0"/>
            <a:t>fun(X)</a:t>
          </a:r>
          <a:endParaRPr lang="zh-CN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en-US" altLang="zh-CN" dirty="0" smtClean="0"/>
            <a:t>X/X</a:t>
          </a:r>
          <a:endParaRPr lang="zh-CN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en-US" altLang="zh-CN" dirty="0" smtClean="0"/>
            <a:t>%...</a:t>
          </a:r>
          <a:endParaRPr lang="zh-CN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en-US" altLang="zh-CN" dirty="0" smtClean="0"/>
            <a:t>when X/=0 -&gt;</a:t>
          </a:r>
          <a:endParaRPr lang="zh-CN" dirty="0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BFC31097-458E-4F60-9C82-108FD60BDAB0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21CBED-D293-43F5-BC03-AAC365EA0A4C}" type="pres">
      <dgm:prSet presAssocID="{105D35E0-9A5D-4EB8-8A48-4ED52D2D6EAC}" presName="matrix" presStyleCnt="0"/>
      <dgm:spPr/>
      <dgm:t>
        <a:bodyPr/>
        <a:lstStyle>
          <a:extLst/>
        </a:lstStyle>
        <a:p>
          <a:endParaRPr lang="zh-CN"/>
        </a:p>
      </dgm:t>
    </dgm:pt>
    <dgm:pt modelId="{FFB9287B-8E97-4F8F-B24C-D9F2A4B775E7}" type="pres">
      <dgm:prSet presAssocID="{105D35E0-9A5D-4EB8-8A48-4ED52D2D6EAC}" presName="tile1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19A5FE15-19D2-4AF0-857B-79ACE9A0464C}" type="pres">
      <dgm:prSet presAssocID="{105D35E0-9A5D-4EB8-8A48-4ED52D2D6EA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1B2E022-D947-4A36-9425-E70251C9DC27}" type="pres">
      <dgm:prSet presAssocID="{105D35E0-9A5D-4EB8-8A48-4ED52D2D6EAC}" presName="tile2" presStyleLbl="node1" presStyleIdx="1" presStyleCnt="4"/>
      <dgm:spPr/>
      <dgm:t>
        <a:bodyPr/>
        <a:lstStyle>
          <a:extLst/>
        </a:lstStyle>
        <a:p>
          <a:endParaRPr lang="zh-CN"/>
        </a:p>
      </dgm:t>
    </dgm:pt>
    <dgm:pt modelId="{9F35149E-0314-4C0F-BF5A-644C750C05EB}" type="pres">
      <dgm:prSet presAssocID="{105D35E0-9A5D-4EB8-8A48-4ED52D2D6EA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906459C7-473F-4025-96D9-132B0F109E5D}" type="pres">
      <dgm:prSet presAssocID="{105D35E0-9A5D-4EB8-8A48-4ED52D2D6EAC}" presName="tile3" presStyleLbl="node1" presStyleIdx="2" presStyleCnt="4"/>
      <dgm:spPr/>
      <dgm:t>
        <a:bodyPr/>
        <a:lstStyle>
          <a:extLst/>
        </a:lstStyle>
        <a:p>
          <a:endParaRPr lang="zh-CN"/>
        </a:p>
      </dgm:t>
    </dgm:pt>
    <dgm:pt modelId="{A41ED008-30D3-4CD3-B843-9A1634C34588}" type="pres">
      <dgm:prSet presAssocID="{105D35E0-9A5D-4EB8-8A48-4ED52D2D6EA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F013E633-9EB5-4600-B43A-0DAC78F0D6C6}" type="pres">
      <dgm:prSet presAssocID="{105D35E0-9A5D-4EB8-8A48-4ED52D2D6EAC}" presName="tile4" presStyleLbl="node1" presStyleIdx="3" presStyleCnt="4"/>
      <dgm:spPr/>
      <dgm:t>
        <a:bodyPr/>
        <a:lstStyle>
          <a:extLst/>
        </a:lstStyle>
        <a:p>
          <a:endParaRPr lang="zh-CN"/>
        </a:p>
      </dgm:t>
    </dgm:pt>
    <dgm:pt modelId="{449187C2-A2EB-4C6F-B55F-00A2FFFAF56A}" type="pres">
      <dgm:prSet presAssocID="{105D35E0-9A5D-4EB8-8A48-4ED52D2D6EA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D53D959-CC82-417F-9E8B-65A2DCA788A7}" type="pres">
      <dgm:prSet presAssocID="{105D35E0-9A5D-4EB8-8A48-4ED52D2D6EAC}" presName="centerTile" presStyleLbl="fgShp" presStyleIdx="0" presStyleCnt="1">
        <dgm:presLayoutVars>
          <dgm:chMax val="0"/>
          <dgm:chPref val="0"/>
        </dgm:presLayoutVars>
      </dgm:prSet>
      <dgm:spPr>
        <a:prstGeom prst="flowChartPunchedTape">
          <a:avLst/>
        </a:prstGeom>
      </dgm:spPr>
      <dgm:t>
        <a:bodyPr/>
        <a:lstStyle>
          <a:extLst/>
        </a:lstStyle>
        <a:p>
          <a:endParaRPr lang="zh-CN"/>
        </a:p>
      </dgm:t>
    </dgm:pt>
  </dgm:ptLst>
  <dgm:cxnLst>
    <dgm:cxn modelId="{9EE12CC9-2EA8-4B8D-9028-3E6470B39DDF}" type="presOf" srcId="{F4DD7773-E0F0-4CA0-AE12-39FE24E2D38B}" destId="{906459C7-473F-4025-96D9-132B0F109E5D}" srcOrd="0" destOrd="0" presId="urn:microsoft.com/office/officeart/2005/8/layout/matrix1#1"/>
    <dgm:cxn modelId="{3E2D2866-86A4-41DA-B941-B46066C3ACF7}" type="presOf" srcId="{E7099059-3858-4031-AA26-70F1AE740B29}" destId="{F013E633-9EB5-4600-B43A-0DAC78F0D6C6}" srcOrd="0" destOrd="0" presId="urn:microsoft.com/office/officeart/2005/8/layout/matrix1#1"/>
    <dgm:cxn modelId="{85E67AB8-2E35-436F-9C76-DAF1BE12538B}" type="presOf" srcId="{1D5437B4-AE63-4725-B3BF-757CE9D3B51A}" destId="{A1B2E022-D947-4A36-9425-E70251C9DC27}" srcOrd="0" destOrd="0" presId="urn:microsoft.com/office/officeart/2005/8/layout/matrix1#1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E5103321-1CFF-4940-9E03-B65F1C576EE7}" type="presOf" srcId="{F4DD7773-E0F0-4CA0-AE12-39FE24E2D38B}" destId="{A41ED008-30D3-4CD3-B843-9A1634C34588}" srcOrd="1" destOrd="0" presId="urn:microsoft.com/office/officeart/2005/8/layout/matrix1#1"/>
    <dgm:cxn modelId="{14DF5B26-238C-48C8-896F-6F7339845DD8}" type="presOf" srcId="{1D5437B4-AE63-4725-B3BF-757CE9D3B51A}" destId="{9F35149E-0314-4C0F-BF5A-644C750C05EB}" srcOrd="1" destOrd="0" presId="urn:microsoft.com/office/officeart/2005/8/layout/matrix1#1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F1093476-BE51-4073-8BD8-B4B1D4A86F10}" type="presOf" srcId="{F158A836-9807-4BB5-96D7-55AAE48F5E54}" destId="{19A5FE15-19D2-4AF0-857B-79ACE9A0464C}" srcOrd="1" destOrd="0" presId="urn:microsoft.com/office/officeart/2005/8/layout/matrix1#1"/>
    <dgm:cxn modelId="{ABCF01DB-B80E-457D-8EDB-31D1031249B3}" type="presOf" srcId="{F158A836-9807-4BB5-96D7-55AAE48F5E54}" destId="{FFB9287B-8E97-4F8F-B24C-D9F2A4B775E7}" srcOrd="0" destOrd="0" presId="urn:microsoft.com/office/officeart/2005/8/layout/matrix1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34D87167-5E05-4E9A-8C19-7D5CC652D13B}" type="presOf" srcId="{E7099059-3858-4031-AA26-70F1AE740B29}" destId="{449187C2-A2EB-4C6F-B55F-00A2FFFAF56A}" srcOrd="1" destOrd="0" presId="urn:microsoft.com/office/officeart/2005/8/layout/matrix1#1"/>
    <dgm:cxn modelId="{B945228F-7C10-4C69-A466-EAB628C7DC66}" type="presOf" srcId="{F9A846BA-06FB-46AF-80ED-5EA0073A08FA}" destId="{DD53D959-CC82-417F-9E8B-65A2DCA788A7}" srcOrd="0" destOrd="0" presId="urn:microsoft.com/office/officeart/2005/8/layout/matrix1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FE9DA934-2E2E-4114-A6CB-42B22E0E7253}" type="presOf" srcId="{105D35E0-9A5D-4EB8-8A48-4ED52D2D6EAC}" destId="{BFC31097-458E-4F60-9C82-108FD60BDAB0}" srcOrd="0" destOrd="0" presId="urn:microsoft.com/office/officeart/2005/8/layout/matrix1#1"/>
    <dgm:cxn modelId="{00083964-B9D1-4682-B656-1D78395A5422}" type="presParOf" srcId="{BFC31097-458E-4F60-9C82-108FD60BDAB0}" destId="{1221CBED-D293-43F5-BC03-AAC365EA0A4C}" srcOrd="0" destOrd="0" presId="urn:microsoft.com/office/officeart/2005/8/layout/matrix1#1"/>
    <dgm:cxn modelId="{13E5BABB-66B0-4772-BD64-7C4B71B5097B}" type="presParOf" srcId="{1221CBED-D293-43F5-BC03-AAC365EA0A4C}" destId="{FFB9287B-8E97-4F8F-B24C-D9F2A4B775E7}" srcOrd="0" destOrd="0" presId="urn:microsoft.com/office/officeart/2005/8/layout/matrix1#1"/>
    <dgm:cxn modelId="{E4B1E173-4AA1-482E-A8DD-ECC9D254F89E}" type="presParOf" srcId="{1221CBED-D293-43F5-BC03-AAC365EA0A4C}" destId="{19A5FE15-19D2-4AF0-857B-79ACE9A0464C}" srcOrd="1" destOrd="0" presId="urn:microsoft.com/office/officeart/2005/8/layout/matrix1#1"/>
    <dgm:cxn modelId="{15603BF0-FADC-4CB4-97D1-522060AB1D3A}" type="presParOf" srcId="{1221CBED-D293-43F5-BC03-AAC365EA0A4C}" destId="{A1B2E022-D947-4A36-9425-E70251C9DC27}" srcOrd="2" destOrd="0" presId="urn:microsoft.com/office/officeart/2005/8/layout/matrix1#1"/>
    <dgm:cxn modelId="{E3EC0E95-A164-4F38-B795-673B3BAB8336}" type="presParOf" srcId="{1221CBED-D293-43F5-BC03-AAC365EA0A4C}" destId="{9F35149E-0314-4C0F-BF5A-644C750C05EB}" srcOrd="3" destOrd="0" presId="urn:microsoft.com/office/officeart/2005/8/layout/matrix1#1"/>
    <dgm:cxn modelId="{869220A1-AC2C-4D9A-8AB0-473D57097D3B}" type="presParOf" srcId="{1221CBED-D293-43F5-BC03-AAC365EA0A4C}" destId="{906459C7-473F-4025-96D9-132B0F109E5D}" srcOrd="4" destOrd="0" presId="urn:microsoft.com/office/officeart/2005/8/layout/matrix1#1"/>
    <dgm:cxn modelId="{D8B03E05-A90F-47C0-865B-8E1876A5DBBA}" type="presParOf" srcId="{1221CBED-D293-43F5-BC03-AAC365EA0A4C}" destId="{A41ED008-30D3-4CD3-B843-9A1634C34588}" srcOrd="5" destOrd="0" presId="urn:microsoft.com/office/officeart/2005/8/layout/matrix1#1"/>
    <dgm:cxn modelId="{889F78F4-7A38-418B-B0F5-4E4728BE90E3}" type="presParOf" srcId="{1221CBED-D293-43F5-BC03-AAC365EA0A4C}" destId="{F013E633-9EB5-4600-B43A-0DAC78F0D6C6}" srcOrd="6" destOrd="0" presId="urn:microsoft.com/office/officeart/2005/8/layout/matrix1#1"/>
    <dgm:cxn modelId="{212C0315-263D-468A-B2BC-56BDBFD9A8E4}" type="presParOf" srcId="{1221CBED-D293-43F5-BC03-AAC365EA0A4C}" destId="{449187C2-A2EB-4C6F-B55F-00A2FFFAF56A}" srcOrd="7" destOrd="0" presId="urn:microsoft.com/office/officeart/2005/8/layout/matrix1#1"/>
    <dgm:cxn modelId="{BFC7BEEE-0E8E-45AF-BD33-5FEB03E228D9}" type="presParOf" srcId="{BFC31097-458E-4F60-9C82-108FD60BDAB0}" destId="{DD53D959-CC82-417F-9E8B-65A2DCA788A7}" srcOrd="1" destOrd="0" presId="urn:microsoft.com/office/officeart/2005/8/layout/matrix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#1" minVer="12.0">
  <dgm:title val=""/>
  <dgm:desc val=""/>
  <dgm:catLst>
    <dgm:cat type="matrix" pri="2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100"/>
    </dgm:constrLst>
    <dgm:choose name="Name1">
      <dgm:if name="Name2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3">
              <dgm:if name="Name4" func="var" arg="dir" op="equ" val="norm">
                <dgm:presOf axis="ch ch desOrSelf" ptType="node node node" st="1 1 1" cnt="1 1 0"/>
              </dgm:if>
              <dgm:else name="Name5">
                <dgm:presOf axis="ch ch desOrSelf" ptType="node node node" st="1 2 1" cnt="1 1 0"/>
              </dgm:else>
            </dgm:choose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6">
              <dgm:if name="Name7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8">
                <dgm:alg type="tx"/>
              </dgm:else>
            </dgm:choose>
            <dgm:shape xmlns:r="http://schemas.openxmlformats.org/officeDocument/2006/relationships" rot="270" type="round1Rect" r:blip="" hideGeom="1">
              <dgm:adjLst>
                <dgm:adj idx="1" val="0.2"/>
              </dgm:adjLst>
            </dgm:shape>
            <dgm:choose name="Name9">
              <dgm:if name="Name10" func="var" arg="dir" op="equ" val="norm">
                <dgm:presOf axis="ch ch desOrSelf" ptType="node node node" st="1 1 1" cnt="1 1 0"/>
              </dgm:if>
              <dgm:else name="Name11">
                <dgm:presOf axis="ch ch desOrSelf" ptType="node node node" st="1 2 1" cnt="1 1 0"/>
              </dgm:else>
            </dgm:choose>
            <dgm:constrLst>
              <dgm:constr type="t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2">
              <dgm:if name="Name13" func="var" arg="dir" op="equ" val="norm">
                <dgm:presOf axis="ch ch desOrSelf" ptType="node node node" st="1 2 1" cnt="1 1 0"/>
              </dgm:if>
              <dgm:else name="Name14">
                <dgm:presOf axis="ch ch desOrSelf" ptType="node node node" st="1 1 1" cnt="1 1 0"/>
              </dgm:else>
            </dgm:choose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5">
              <dgm:if name="Name1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7">
                <dgm:alg type="tx"/>
              </dgm:else>
            </dgm:choose>
            <dgm:shape xmlns:r="http://schemas.openxmlformats.org/officeDocument/2006/relationships" type="round1Rect" r:blip="" hideGeom="1">
              <dgm:adjLst/>
            </dgm:shape>
            <dgm:choose name="Name18">
              <dgm:if name="Name19" func="var" arg="dir" op="equ" val="norm">
                <dgm:presOf axis="ch ch desOrSelf" ptType="node node node" st="1 2 1" cnt="1 1 0"/>
              </dgm:if>
              <dgm:else name="Name20">
                <dgm:presOf axis="ch ch desOrSelf" ptType="node node node" st="1 1 1" cnt="1 1 0"/>
              </dgm:else>
            </dgm:choose>
            <dgm:constrLst>
              <dgm:constr type="t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1">
              <dgm:if name="Name22" func="var" arg="dir" op="equ" val="norm">
                <dgm:presOf axis="ch ch desOrSelf" ptType="node node node" st="1 3 1" cnt="1 1 0"/>
              </dgm:if>
              <dgm:else name="Name23">
                <dgm:presOf axis="ch ch desOrSelf" ptType="node node node" st="1 4 1" cnt="1 1 0"/>
              </dgm:else>
            </dgm:choose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4">
              <dgm:if name="Name2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6">
                <dgm:alg type="tx"/>
              </dgm:else>
            </dgm:choose>
            <dgm:shape xmlns:r="http://schemas.openxmlformats.org/officeDocument/2006/relationships" rot="180" type="round1Rect" r:blip="" hideGeom="1">
              <dgm:adjLst/>
            </dgm:shape>
            <dgm:choose name="Name27">
              <dgm:if name="Name28" func="var" arg="dir" op="equ" val="norm">
                <dgm:presOf axis="ch ch desOrSelf" ptType="node node node" st="1 3 1" cnt="1 1 0"/>
              </dgm:if>
              <dgm:else name="Name29">
                <dgm:presOf axis="ch ch desOrSelf" ptType="node node node" st="1 4 1" cnt="1 1 0"/>
              </dgm:else>
            </dgm:choose>
            <dgm:constrLst>
              <dgm:constr type="b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30">
              <dgm:if name="Name31" func="var" arg="dir" op="equ" val="norm">
                <dgm:presOf axis="ch ch desOrSelf" ptType="node node node" st="1 4 1" cnt="1 1 0"/>
              </dgm:if>
              <dgm:else name="Name32">
                <dgm:presOf axis="ch ch desOrSelf" ptType="node node node" st="1 3 1" cnt="1 1 0"/>
              </dgm:else>
            </dgm:choose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3">
              <dgm:if name="Name3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5">
                <dgm:alg type="tx"/>
              </dgm:else>
            </dgm:choose>
            <dgm:shape xmlns:r="http://schemas.openxmlformats.org/officeDocument/2006/relationships" rot="90" type="round1Rect" r:blip="" hideGeom="1">
              <dgm:adjLst/>
            </dgm:shape>
            <dgm:choose name="Name36">
              <dgm:if name="Name37" func="var" arg="dir" op="equ" val="norm">
                <dgm:presOf axis="ch ch desOrSelf" ptType="node node node" st="1 4 1" cnt="1 1 0"/>
              </dgm:if>
              <dgm:else name="Name38">
                <dgm:presOf axis="ch ch desOrSelf" ptType="node node node" st="1 3 1" cnt="1 1 0"/>
              </dgm:else>
            </dgm:choose>
            <dgm:constrLst>
              <dgm:constr type="b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3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3-D Style 6"/>
  <dgm:desc val="3-D Style 6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EB3C-AD93-4DEF-9E06-6EEC7D0E0583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2A75-00FF-4B42-967E-5ADBB3EAC2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http://www.ericsson.com/technology/opensource/erlang/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43653DA-8BF4-4869-96FE-9BCF43372D46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7129108-AC8D-4212-9283-60D9E99BF07A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6DED3D3-6235-4F4C-B439-DF277FB555A7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5F1E3E-4B2F-4895-B65E-28B2E64F39F6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3085435-8225-4333-BFFA-0096413F0D76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A180FA0-5B31-4864-A2BB-719EA5A679C6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ECC0C8-36B8-442A-833D-B6AACE86BB77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1E20EC5-AC53-4169-941E-EDF10CD23748}" type="datetimeFigureOut">
              <a:rPr lang="en-US" altLang="zh-CN" smtClean="0"/>
              <a:pPr/>
              <a:t>12/10/2008</a:t>
            </a:fld>
            <a:endParaRPr kumimoji="0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AD93096-5B34-4342-9326-69289CEAE4C2}" type="slidenum">
              <a:rPr lang="en-US" altLang="zh-CN" smtClean="0"/>
              <a:pPr/>
              <a:t>‹#›</a:t>
            </a:fld>
            <a:endParaRPr kumimoji="0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kumimoji="0" lang="en-US" altLang="zh-CN" smtClean="0">
                <a:solidFill>
                  <a:schemeClr val="tx2"/>
                </a:solidFill>
              </a:rPr>
              <a:pPr/>
              <a:t>12/10/2008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zh-CN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kumimoji="0" lang="en-US" altLang="zh-CN" smtClean="0">
                <a:solidFill>
                  <a:schemeClr val="tx2"/>
                </a:solidFill>
              </a:rPr>
              <a:pPr/>
              <a:t>12/10/2008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zh-CN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12/10/2008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D3816DF-213E-421B-92D3-C068DBB023D6}" type="datetimeFigureOut">
              <a:rPr kumimoji="0" lang="en-US" altLang="zh-CN" smtClean="0">
                <a:solidFill>
                  <a:schemeClr val="tx2"/>
                </a:solidFill>
              </a:rPr>
              <a:pPr/>
              <a:t>12/10/2008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algn="l"/>
            <a:fld id="{72AC53DF-4216-466D-99A7-94400E6C2A25}" type="slidenum">
              <a:rPr kumimoji="0" lang="zh-CN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dist"/>
            <a:r>
              <a:rPr altLang="en-US" cap="none" dirty="0" smtClean="0"/>
              <a:t>应用程序接口</a:t>
            </a:r>
            <a:r>
              <a:rPr lang="zh-CN" cap="none" dirty="0" smtClean="0"/>
              <a:t> </a:t>
            </a:r>
            <a:r>
              <a:rPr lang="en-US" altLang="zh-CN" cap="none" dirty="0" smtClean="0">
                <a:solidFill>
                  <a:schemeClr val="accent1"/>
                </a:solidFill>
              </a:rPr>
              <a:t>   </a:t>
            </a:r>
            <a:r>
              <a:rPr lang="en-US" altLang="zh-CN" cap="none" dirty="0" err="1" smtClean="0">
                <a:solidFill>
                  <a:schemeClr val="accent1"/>
                </a:solidFill>
              </a:rPr>
              <a:t>CN</a:t>
            </a:r>
            <a:r>
              <a:rPr lang="en-US" altLang="zh-CN" cap="none" dirty="0" smtClean="0">
                <a:solidFill>
                  <a:schemeClr val="accent1"/>
                </a:solidFill>
              </a:rPr>
              <a:t> </a:t>
            </a:r>
            <a:r>
              <a:rPr lang="en-US" altLang="zh-CN" cap="none" dirty="0" err="1" smtClean="0">
                <a:solidFill>
                  <a:schemeClr val="accent1"/>
                </a:solidFill>
              </a:rPr>
              <a:t>Erlounge</a:t>
            </a:r>
            <a:r>
              <a:rPr lang="en-US" altLang="zh-CN" cap="none" dirty="0" smtClean="0">
                <a:solidFill>
                  <a:schemeClr val="accent1"/>
                </a:solidFill>
              </a:rPr>
              <a:t> III</a:t>
            </a:r>
            <a:endParaRPr lang="zh-CN" cap="none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altLang="en-US" dirty="0" smtClean="0"/>
              <a:t>周爱民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aimingoo</a:t>
            </a:r>
            <a:r>
              <a:rPr lang="en-US" altLang="en-US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altLang="en-US" dirty="0" smtClean="0"/>
              <a:t>约</a:t>
            </a:r>
            <a:r>
              <a:rPr lang="en-US" altLang="en-US" dirty="0" smtClean="0"/>
              <a:t>25~30 </a:t>
            </a:r>
            <a:r>
              <a:rPr lang="en-US" altLang="en-US" dirty="0" err="1" smtClean="0"/>
              <a:t>PPT</a:t>
            </a:r>
            <a:r>
              <a:rPr lang="en-US" altLang="en-US" dirty="0" smtClean="0"/>
              <a:t>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编译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8472518" cy="563555"/>
          </a:xfrm>
        </p:spPr>
        <p:txBody>
          <a:bodyPr>
            <a:normAutofit/>
          </a:bodyPr>
          <a:lstStyle>
            <a:extLst/>
          </a:lstStyle>
          <a:p>
            <a:r>
              <a:rPr lang="zh-CN" altLang="en-US" dirty="0" smtClean="0"/>
              <a:t>三个库文件：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Grp="1"/>
          </p:cNvSpPr>
          <p:nvPr>
            <p:ph sz="half" idx="1"/>
          </p:nvPr>
        </p:nvSpPr>
        <p:spPr>
          <a:xfrm>
            <a:off x="385762" y="4000505"/>
            <a:ext cx="8472518" cy="1857388"/>
          </a:xfrm>
        </p:spPr>
        <p:txBody>
          <a:bodyPr>
            <a:normAutofit fontScale="92500"/>
          </a:bodyPr>
          <a:lstStyle>
            <a:extLst/>
          </a:lstStyle>
          <a:p>
            <a:pPr>
              <a:buNone/>
            </a:pPr>
            <a:r>
              <a:rPr lang="en-US" altLang="zh-CN" dirty="0" smtClean="0"/>
              <a:t>#   ST  = single threaded (Unix without thread support)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   MT  = multi threaded (</a:t>
            </a:r>
            <a:r>
              <a:rPr lang="en-US" altLang="zh-CN" sz="1700" dirty="0" smtClean="0">
                <a:solidFill>
                  <a:srgbClr val="FF0000"/>
                </a:solidFill>
              </a:rPr>
              <a:t>it’s normal lib on windows also static linking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   MD  = multithreaded dynamic (</a:t>
            </a:r>
            <a:r>
              <a:rPr lang="en-US" altLang="zh-CN" sz="1700" dirty="0" smtClean="0">
                <a:solidFill>
                  <a:srgbClr val="FF0000"/>
                </a:solidFill>
              </a:rPr>
              <a:t>default for </a:t>
            </a:r>
            <a:r>
              <a:rPr lang="en-US" altLang="zh-CN" sz="1700" dirty="0" err="1" smtClean="0">
                <a:solidFill>
                  <a:srgbClr val="FF0000"/>
                </a:solidFill>
              </a:rPr>
              <a:t>cygwin</a:t>
            </a:r>
            <a:r>
              <a:rPr lang="en-US" altLang="zh-CN" sz="1700" dirty="0" smtClean="0">
                <a:solidFill>
                  <a:srgbClr val="FF0000"/>
                </a:solidFill>
              </a:rPr>
              <a:t> cc wrapper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#   </a:t>
            </a:r>
            <a:r>
              <a:rPr lang="en-US" altLang="zh-CN" dirty="0" err="1" smtClean="0">
                <a:solidFill>
                  <a:srgbClr val="FF0000"/>
                </a:solidFill>
              </a:rPr>
              <a:t>MDD</a:t>
            </a:r>
            <a:r>
              <a:rPr lang="en-US" altLang="zh-CN" dirty="0" smtClean="0">
                <a:solidFill>
                  <a:srgbClr val="FF0000"/>
                </a:solidFill>
              </a:rPr>
              <a:t> = multithreaded dynamic with debug symbols</a:t>
            </a:r>
            <a:endParaRPr lang="zh-CN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0033" y="2428868"/>
          <a:ext cx="8215371" cy="11430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8667"/>
                <a:gridCol w="2167882"/>
                <a:gridCol w="2828822"/>
              </a:tblGrid>
              <a:tr h="38100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多线程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ei.lib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erl_interface.lib</a:t>
                      </a:r>
                      <a:endParaRPr lang="zh-CN" altLang="en-US" dirty="0"/>
                    </a:p>
                  </a:txBody>
                  <a:tcPr/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多线程动态链接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ei_md.lib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erl_interface_md.lib</a:t>
                      </a:r>
                      <a:endParaRPr lang="zh-CN" altLang="en-US" dirty="0"/>
                    </a:p>
                  </a:txBody>
                  <a:tcPr/>
                </a:tc>
              </a:tr>
              <a:tr h="38100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多线程动态链接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调试信息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ei_mdd.lib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erl_interface_mdd.lib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2786058"/>
            <a:ext cx="7772400" cy="754851"/>
          </a:xfrm>
        </p:spPr>
        <p:txBody>
          <a:bodyPr/>
          <a:lstStyle>
            <a:extLst/>
          </a:lstStyle>
          <a:p>
            <a:pPr algn="ctr"/>
            <a:r>
              <a:rPr lang="en-US" altLang="zh-CN" cap="none" dirty="0" err="1" smtClean="0">
                <a:latin typeface="GulimChe" pitchFamily="49" charset="-127"/>
                <a:ea typeface="GulimChe" pitchFamily="49" charset="-127"/>
              </a:rPr>
              <a:t>Erlang</a:t>
            </a:r>
            <a:r>
              <a:rPr altLang="en-US" cap="none" dirty="0" smtClean="0">
                <a:latin typeface="GulimChe" pitchFamily="49" charset="-127"/>
                <a:ea typeface="GulimChe" pitchFamily="49" charset="-127"/>
              </a:rPr>
              <a:t>接口库分析</a:t>
            </a:r>
            <a:endParaRPr lang="zh-CN" cap="none" dirty="0">
              <a:latin typeface="GulimChe" pitchFamily="49" charset="-127"/>
              <a:ea typeface="GulimChe" pitchFamily="49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erlang</a:t>
            </a:r>
            <a:r>
              <a:rPr lang="zh-CN" altLang="en-US" dirty="0" smtClean="0"/>
              <a:t>的接口库分析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>
            <a:extLst/>
          </a:lstStyle>
          <a:p>
            <a:r>
              <a:rPr lang="zh-CN" altLang="en-US" dirty="0" smtClean="0"/>
              <a:t>接口库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源码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的组成结构</a:t>
            </a:r>
            <a:r>
              <a:rPr lang="zh-CN" dirty="0" smtClean="0"/>
              <a:t>。  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翻译到</a:t>
            </a:r>
            <a:r>
              <a:rPr lang="en-US" altLang="zh-CN" dirty="0" smtClean="0"/>
              <a:t>Delphi</a:t>
            </a:r>
            <a:r>
              <a:rPr 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结构：进程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效率：数据结构、效率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2~3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DEMO)</a:t>
            </a:r>
            <a:endParaRPr 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443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76600"/>
            <a:ext cx="244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24451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2786058"/>
            <a:ext cx="7772400" cy="754851"/>
          </a:xfrm>
        </p:spPr>
        <p:txBody>
          <a:bodyPr/>
          <a:lstStyle>
            <a:extLst/>
          </a:lstStyle>
          <a:p>
            <a:pPr algn="ctr"/>
            <a:r>
              <a:rPr lang="en-US" altLang="zh-CN" cap="none" dirty="0" err="1" smtClean="0">
                <a:latin typeface="GulimChe" pitchFamily="49" charset="-127"/>
                <a:ea typeface="GulimChe" pitchFamily="49" charset="-127"/>
              </a:rPr>
              <a:t>Erlang</a:t>
            </a:r>
            <a:r>
              <a:rPr altLang="en-US" cap="none" dirty="0" smtClean="0">
                <a:latin typeface="GulimChe" pitchFamily="49" charset="-127"/>
                <a:ea typeface="GulimChe" pitchFamily="49" charset="-127"/>
              </a:rPr>
              <a:t>接口库应用 － </a:t>
            </a:r>
            <a:r>
              <a:rPr lang="en-US" altLang="zh-CN" cap="none" dirty="0" smtClean="0">
                <a:latin typeface="GulimChe" pitchFamily="49" charset="-127"/>
                <a:ea typeface="GulimChe" pitchFamily="49" charset="-127"/>
              </a:rPr>
              <a:t>C Node</a:t>
            </a:r>
            <a:endParaRPr lang="zh-CN" cap="none" dirty="0">
              <a:latin typeface="GulimChe" pitchFamily="49" charset="-127"/>
              <a:ea typeface="GulimChe" pitchFamily="49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C-Node</a:t>
            </a:r>
            <a:r>
              <a:rPr lang="zh-CN" altLang="en-US" dirty="0" smtClean="0"/>
              <a:t>的开发与示例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C-Node</a:t>
            </a:r>
            <a:r>
              <a:rPr lang="zh-CN" altLang="en-US" dirty="0" smtClean="0"/>
              <a:t>的结构</a:t>
            </a:r>
            <a:r>
              <a:rPr lang="zh-CN" dirty="0" smtClean="0"/>
              <a:t>。  </a:t>
            </a:r>
            <a:endParaRPr 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C-Node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erl</a:t>
            </a:r>
            <a:r>
              <a:rPr lang="en-US" altLang="zh-CN" dirty="0" smtClean="0"/>
              <a:t>-Node</a:t>
            </a:r>
            <a:r>
              <a:rPr lang="zh-CN" altLang="en-US" dirty="0" smtClean="0"/>
              <a:t>的通讯方法</a:t>
            </a:r>
            <a:r>
              <a:rPr 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C-Node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的常见问题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DEMO)</a:t>
            </a:r>
            <a:endParaRPr 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443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76600"/>
            <a:ext cx="244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24451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与</a:t>
            </a:r>
            <a:r>
              <a:rPr lang="en-US" altLang="zh-CN" dirty="0" err="1" smtClean="0"/>
              <a:t>erl</a:t>
            </a:r>
            <a:r>
              <a:rPr lang="en-US" altLang="zh-CN" dirty="0" smtClean="0"/>
              <a:t>-node</a:t>
            </a:r>
            <a:r>
              <a:rPr lang="zh-CN" altLang="en-US" dirty="0" smtClean="0"/>
              <a:t>的两种通讯方法</a:t>
            </a:r>
            <a:r>
              <a:rPr lang="en-US" altLang="zh-CN" dirty="0" smtClean="0"/>
              <a:t>(1)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8329642" cy="992183"/>
          </a:xfrm>
        </p:spPr>
        <p:txBody>
          <a:bodyPr/>
          <a:lstStyle>
            <a:extLst/>
          </a:lstStyle>
          <a:p>
            <a:r>
              <a:rPr lang="en-US" altLang="zh-CN" dirty="0" smtClean="0"/>
              <a:t>call </a:t>
            </a:r>
            <a:r>
              <a:rPr lang="en-US" altLang="zh-CN" dirty="0" err="1" smtClean="0"/>
              <a:t>erl_receive_msg</a:t>
            </a:r>
            <a:r>
              <a:rPr lang="en-US" altLang="zh-CN" dirty="0" smtClean="0"/>
              <a:t>(...), and waiting as node, or as socket client</a:t>
            </a:r>
            <a:r>
              <a:rPr lang="en-US" altLang="zh-CN" dirty="0" smtClean="0"/>
              <a:t>...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571472" y="2857496"/>
            <a:ext cx="8143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erl_init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erl_connect_init</a:t>
            </a:r>
            <a:r>
              <a:rPr lang="en-US" altLang="zh-CN" dirty="0" smtClean="0">
                <a:solidFill>
                  <a:srgbClr val="FF0000"/>
                </a:solidFill>
              </a:rPr>
              <a:t>(...);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fd</a:t>
            </a:r>
            <a:r>
              <a:rPr lang="en-US" altLang="zh-CN" dirty="0" smtClean="0">
                <a:solidFill>
                  <a:srgbClr val="FF0000"/>
                </a:solidFill>
              </a:rPr>
              <a:t> := </a:t>
            </a:r>
            <a:r>
              <a:rPr lang="en-US" altLang="zh-CN" dirty="0" err="1" smtClean="0">
                <a:solidFill>
                  <a:srgbClr val="FF0000"/>
                </a:solidFill>
              </a:rPr>
              <a:t>erl_connect</a:t>
            </a:r>
            <a:r>
              <a:rPr lang="en-US" altLang="zh-CN" dirty="0" smtClean="0">
                <a:solidFill>
                  <a:srgbClr val="FF0000"/>
                </a:solidFill>
              </a:rPr>
              <a:t>(...);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while True do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try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got := </a:t>
            </a:r>
            <a:r>
              <a:rPr lang="en-US" altLang="zh-CN" dirty="0" err="1" smtClean="0">
                <a:solidFill>
                  <a:srgbClr val="FF0000"/>
                </a:solidFill>
              </a:rPr>
              <a:t>erl_receive_msg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fd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PAnsiChar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buf</a:t>
            </a:r>
            <a:r>
              <a:rPr lang="en-US" altLang="zh-CN" dirty="0" smtClean="0">
                <a:solidFill>
                  <a:srgbClr val="FF0000"/>
                </a:solidFill>
              </a:rPr>
              <a:t>), Length(</a:t>
            </a:r>
            <a:r>
              <a:rPr lang="en-US" altLang="zh-CN" dirty="0" err="1" smtClean="0">
                <a:solidFill>
                  <a:srgbClr val="FF0000"/>
                </a:solidFill>
              </a:rPr>
              <a:t>buf</a:t>
            </a:r>
            <a:r>
              <a:rPr lang="en-US" altLang="zh-CN" dirty="0" smtClean="0">
                <a:solidFill>
                  <a:srgbClr val="FF0000"/>
                </a:solidFill>
              </a:rPr>
              <a:t>), </a:t>
            </a:r>
            <a:r>
              <a:rPr lang="en-US" altLang="zh-CN" dirty="0" err="1" smtClean="0">
                <a:solidFill>
                  <a:srgbClr val="FF0000"/>
                </a:solidFill>
              </a:rPr>
              <a:t>pmsg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case got of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...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end;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except // ...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end;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与</a:t>
            </a:r>
            <a:r>
              <a:rPr lang="en-US" altLang="zh-CN" dirty="0" err="1" smtClean="0"/>
              <a:t>erl</a:t>
            </a:r>
            <a:r>
              <a:rPr lang="en-US" altLang="zh-CN" dirty="0" smtClean="0"/>
              <a:t>-node</a:t>
            </a:r>
            <a:r>
              <a:rPr lang="zh-CN" altLang="en-US" dirty="0" smtClean="0"/>
              <a:t>的两种通讯方法</a:t>
            </a:r>
            <a:r>
              <a:rPr lang="en-US" altLang="zh-CN" dirty="0" smtClean="0"/>
              <a:t>(2)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8329642" cy="992183"/>
          </a:xfrm>
        </p:spPr>
        <p:txBody>
          <a:bodyPr/>
          <a:lstStyle>
            <a:extLst/>
          </a:lstStyle>
          <a:p>
            <a:r>
              <a:rPr lang="en-US" altLang="zh-CN" dirty="0" smtClean="0"/>
              <a:t>create socket, publish and waiting as a server......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571472" y="2857496"/>
            <a:ext cx="8143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erl_init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erl_connect_init</a:t>
            </a:r>
            <a:r>
              <a:rPr lang="en-US" altLang="zh-CN" dirty="0" smtClean="0">
                <a:solidFill>
                  <a:srgbClr val="FF0000"/>
                </a:solidFill>
              </a:rPr>
              <a:t>(...);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listen := </a:t>
            </a:r>
            <a:r>
              <a:rPr lang="en-US" altLang="zh-CN" dirty="0" err="1" smtClean="0">
                <a:solidFill>
                  <a:srgbClr val="FF0000"/>
                </a:solidFill>
              </a:rPr>
              <a:t>my_listen</a:t>
            </a:r>
            <a:r>
              <a:rPr lang="en-US" altLang="zh-CN" dirty="0" smtClean="0">
                <a:solidFill>
                  <a:srgbClr val="FF0000"/>
                </a:solidFill>
              </a:rPr>
              <a:t>(port);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erl_publish</a:t>
            </a:r>
            <a:r>
              <a:rPr lang="en-US" altLang="zh-CN" dirty="0" smtClean="0">
                <a:solidFill>
                  <a:srgbClr val="FF0000"/>
                </a:solidFill>
              </a:rPr>
              <a:t>(port);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fd</a:t>
            </a:r>
            <a:r>
              <a:rPr lang="en-US" altLang="zh-CN" dirty="0" smtClean="0">
                <a:solidFill>
                  <a:srgbClr val="FF0000"/>
                </a:solidFill>
              </a:rPr>
              <a:t> := </a:t>
            </a:r>
            <a:r>
              <a:rPr lang="en-US" altLang="zh-CN" dirty="0" err="1" smtClean="0">
                <a:solidFill>
                  <a:srgbClr val="FF0000"/>
                </a:solidFill>
              </a:rPr>
              <a:t>erl_accept</a:t>
            </a:r>
            <a:r>
              <a:rPr lang="en-US" altLang="zh-CN" dirty="0" smtClean="0">
                <a:solidFill>
                  <a:srgbClr val="FF0000"/>
                </a:solidFill>
              </a:rPr>
              <a:t>(listen, @</a:t>
            </a:r>
            <a:r>
              <a:rPr lang="en-US" altLang="zh-CN" dirty="0" err="1" smtClean="0">
                <a:solidFill>
                  <a:srgbClr val="FF0000"/>
                </a:solidFill>
              </a:rPr>
              <a:t>er_conn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while True do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try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got := </a:t>
            </a:r>
            <a:r>
              <a:rPr lang="en-US" altLang="zh-CN" dirty="0" err="1" smtClean="0">
                <a:solidFill>
                  <a:srgbClr val="FF0000"/>
                </a:solidFill>
              </a:rPr>
              <a:t>erl_receive_msg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fd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PAnsiChar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buf</a:t>
            </a:r>
            <a:r>
              <a:rPr lang="en-US" altLang="zh-CN" dirty="0" smtClean="0">
                <a:solidFill>
                  <a:srgbClr val="FF0000"/>
                </a:solidFill>
              </a:rPr>
              <a:t>), Length(</a:t>
            </a:r>
            <a:r>
              <a:rPr lang="en-US" altLang="zh-CN" dirty="0" err="1" smtClean="0">
                <a:solidFill>
                  <a:srgbClr val="FF0000"/>
                </a:solidFill>
              </a:rPr>
              <a:t>buf</a:t>
            </a:r>
            <a:r>
              <a:rPr lang="en-US" altLang="zh-CN" dirty="0" smtClean="0">
                <a:solidFill>
                  <a:srgbClr val="FF0000"/>
                </a:solidFill>
              </a:rPr>
              <a:t>), </a:t>
            </a:r>
            <a:r>
              <a:rPr lang="en-US" altLang="zh-CN" dirty="0" err="1" smtClean="0">
                <a:solidFill>
                  <a:srgbClr val="FF0000"/>
                </a:solidFill>
              </a:rPr>
              <a:t>pmsg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...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...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常见问题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8329642" cy="4525963"/>
          </a:xfrm>
        </p:spPr>
        <p:txBody>
          <a:bodyPr/>
          <a:lstStyle>
            <a:extLst/>
          </a:lstStyle>
          <a:p>
            <a:r>
              <a:rPr lang="en-US" altLang="zh-CN" dirty="0" smtClean="0"/>
              <a:t>What’s self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(for remote,) load </a:t>
            </a:r>
            <a:r>
              <a:rPr lang="en-US" altLang="zh-CN" dirty="0" smtClean="0"/>
              <a:t>a </a:t>
            </a:r>
            <a:r>
              <a:rPr lang="en-US" altLang="zh-CN" dirty="0" err="1" smtClean="0"/>
              <a:t>moule</a:t>
            </a:r>
            <a:r>
              <a:rPr lang="en-US" altLang="zh-CN" dirty="0" smtClean="0"/>
              <a:t> and call function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(for remote,)</a:t>
            </a:r>
            <a:r>
              <a:rPr lang="en-US" altLang="zh-CN" dirty="0" smtClean="0"/>
              <a:t> evaluate </a:t>
            </a:r>
            <a:r>
              <a:rPr lang="en-US" altLang="zh-CN" dirty="0" smtClean="0"/>
              <a:t>string in </a:t>
            </a:r>
            <a:r>
              <a:rPr lang="en-US" altLang="zh-CN" dirty="0" smtClean="0"/>
              <a:t>c-node</a:t>
            </a:r>
          </a:p>
          <a:p>
            <a:r>
              <a:rPr lang="en-US" altLang="zh-CN" dirty="0" smtClean="0"/>
              <a:t>start a process and call main </a:t>
            </a:r>
            <a:r>
              <a:rPr lang="en-US" altLang="zh-CN" dirty="0" smtClean="0"/>
              <a:t>proc.</a:t>
            </a:r>
          </a:p>
          <a:p>
            <a:r>
              <a:rPr lang="en-US" altLang="zh-CN" dirty="0" smtClean="0"/>
              <a:t>execute </a:t>
            </a:r>
            <a:r>
              <a:rPr lang="en-US" altLang="zh-CN" dirty="0" smtClean="0"/>
              <a:t>script with </a:t>
            </a:r>
            <a:r>
              <a:rPr lang="en-US" altLang="zh-CN" dirty="0" err="1" smtClean="0"/>
              <a:t>erl.exe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epmd.exe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  <a:endParaRPr 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2786058"/>
            <a:ext cx="7772400" cy="754851"/>
          </a:xfrm>
        </p:spPr>
        <p:txBody>
          <a:bodyPr/>
          <a:lstStyle>
            <a:extLst/>
          </a:lstStyle>
          <a:p>
            <a:pPr algn="ctr"/>
            <a:r>
              <a:rPr lang="en-US" altLang="zh-CN" cap="none" dirty="0" err="1" smtClean="0">
                <a:latin typeface="GulimChe" pitchFamily="49" charset="-127"/>
                <a:ea typeface="GulimChe" pitchFamily="49" charset="-127"/>
              </a:rPr>
              <a:t>Erlang</a:t>
            </a:r>
            <a:r>
              <a:rPr lang="en-US" altLang="zh-CN" cap="none" dirty="0" smtClean="0">
                <a:latin typeface="GulimChe" pitchFamily="49" charset="-127"/>
                <a:ea typeface="GulimChe" pitchFamily="49" charset="-127"/>
              </a:rPr>
              <a:t> C-Driver</a:t>
            </a:r>
            <a:r>
              <a:rPr altLang="en-US" cap="none" dirty="0" smtClean="0">
                <a:latin typeface="GulimChe" pitchFamily="49" charset="-127"/>
                <a:ea typeface="GulimChe" pitchFamily="49" charset="-127"/>
              </a:rPr>
              <a:t>的开发</a:t>
            </a:r>
            <a:endParaRPr lang="zh-CN" cap="none" dirty="0">
              <a:latin typeface="GulimChe" pitchFamily="49" charset="-127"/>
              <a:ea typeface="GulimChe" pitchFamily="49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关于</a:t>
            </a:r>
            <a:r>
              <a:rPr lang="en-US" altLang="zh-CN" dirty="0" smtClean="0"/>
              <a:t>C-Driver</a:t>
            </a:r>
            <a:r>
              <a:rPr lang="zh-CN" altLang="en-US" dirty="0" smtClean="0"/>
              <a:t>的开发与示例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C-Driver</a:t>
            </a:r>
            <a:r>
              <a:rPr lang="zh-CN" altLang="en-US" dirty="0" smtClean="0"/>
              <a:t>的实现方法</a:t>
            </a:r>
            <a:r>
              <a:rPr 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DEMO)</a:t>
            </a:r>
            <a:endParaRPr 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443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76600"/>
            <a:ext cx="244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24451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概要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高级语言接口</a:t>
            </a:r>
            <a:r>
              <a:rPr lang="zh-CN" dirty="0" smtClean="0"/>
              <a:t>。  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内部扩展接口</a:t>
            </a:r>
            <a:r>
              <a:rPr 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原则。</a:t>
            </a:r>
            <a:endParaRPr 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571612"/>
            <a:ext cx="5638328" cy="42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214942" y="5786454"/>
            <a:ext cx="20717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arial"/>
              </a:rPr>
              <a:t>http://</a:t>
            </a:r>
            <a:r>
              <a:rPr lang="en-US" sz="1200" i="1" dirty="0" err="1" smtClean="0">
                <a:solidFill>
                  <a:srgbClr val="000000"/>
                </a:solidFill>
                <a:latin typeface="arial"/>
              </a:rPr>
              <a:t>dryverl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</a:rPr>
              <a:t>.objectweb.org/</a:t>
            </a:r>
            <a:endParaRPr lang="zh-CN" altLang="en-US" sz="1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2786058"/>
            <a:ext cx="7772400" cy="754851"/>
          </a:xfrm>
        </p:spPr>
        <p:txBody>
          <a:bodyPr/>
          <a:lstStyle>
            <a:extLst/>
          </a:lstStyle>
          <a:p>
            <a:pPr algn="ctr"/>
            <a:r>
              <a:rPr altLang="en-US" cap="none" dirty="0" smtClean="0">
                <a:latin typeface="GulimChe" pitchFamily="49" charset="-127"/>
                <a:ea typeface="GulimChe" pitchFamily="49" charset="-127"/>
              </a:rPr>
              <a:t>综述</a:t>
            </a:r>
            <a:endParaRPr lang="zh-CN" cap="none" dirty="0">
              <a:latin typeface="GulimChe" pitchFamily="49" charset="-127"/>
              <a:ea typeface="GulimChe" pitchFamily="49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综述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网络栈结构</a:t>
            </a:r>
            <a:r>
              <a:rPr lang="zh-CN" dirty="0" smtClean="0"/>
              <a:t>。  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数据结构</a:t>
            </a:r>
            <a:r>
              <a:rPr 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应用结构。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zh-CN" altLang="en-US" dirty="0" smtClean="0"/>
              <a:t>应用通讯框架。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约</a:t>
            </a:r>
            <a:r>
              <a:rPr lang="en-US" altLang="zh-CN" dirty="0" smtClean="0"/>
              <a:t>5~6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)</a:t>
            </a:r>
            <a:endParaRPr 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24435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276600"/>
            <a:ext cx="244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4724400"/>
            <a:ext cx="244519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algn="tl" rotWithShape="0">
              <a:srgbClr val="000000">
                <a:alpha val="43137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714480" y="2214554"/>
          <a:ext cx="563880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基本原理</a:t>
            </a:r>
          </a:p>
        </p:txBody>
      </p:sp>
      <p:pic>
        <p:nvPicPr>
          <p:cNvPr id="77826" name="Picture 2" descr="Erlang/OTP architectu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28346"/>
            <a:ext cx="7362879" cy="3429000"/>
          </a:xfrm>
          <a:prstGeom prst="rect">
            <a:avLst/>
          </a:prstGeom>
          <a:noFill/>
        </p:spPr>
      </p:pic>
      <p:cxnSp>
        <p:nvCxnSpPr>
          <p:cNvPr id="13" name="直接连接符 12"/>
          <p:cNvCxnSpPr/>
          <p:nvPr/>
        </p:nvCxnSpPr>
        <p:spPr>
          <a:xfrm rot="5400000">
            <a:off x="800100" y="3966646"/>
            <a:ext cx="3886200" cy="1588"/>
          </a:xfrm>
          <a:prstGeom prst="line">
            <a:avLst/>
          </a:prstGeom>
          <a:ln>
            <a:prstDash val="lgDashDot"/>
            <a:headEnd type="stealth" w="med" len="med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81200" y="58674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 node/driver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7540" y="16002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Socket Port</a:t>
            </a:r>
            <a:endParaRPr lang="zh-CN" altLang="en-US" dirty="0"/>
          </a:p>
        </p:txBody>
      </p:sp>
      <p:grpSp>
        <p:nvGrpSpPr>
          <p:cNvPr id="2" name="组合 20"/>
          <p:cNvGrpSpPr/>
          <p:nvPr/>
        </p:nvGrpSpPr>
        <p:grpSpPr>
          <a:xfrm>
            <a:off x="3276600" y="1230217"/>
            <a:ext cx="4681433" cy="1077218"/>
            <a:chOff x="3276600" y="1230217"/>
            <a:chExt cx="4681433" cy="1077218"/>
          </a:xfrm>
        </p:grpSpPr>
        <p:sp>
          <p:nvSpPr>
            <p:cNvPr id="19" name="矩形 18"/>
            <p:cNvSpPr/>
            <p:nvPr/>
          </p:nvSpPr>
          <p:spPr>
            <a:xfrm>
              <a:off x="3733800" y="1230217"/>
              <a:ext cx="422423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宋体" pitchFamily="2" charset="-122"/>
                </a:rPr>
                <a:t>Erlang</a:t>
              </a:r>
              <a:r>
                <a:rPr lang="zh-CN" altLang="en-US" dirty="0" smtClean="0">
                  <a:latin typeface="宋体" pitchFamily="2" charset="-122"/>
                </a:rPr>
                <a:t>与</a:t>
              </a:r>
              <a:r>
                <a:rPr lang="en-US" altLang="zh-CN" dirty="0" smtClean="0">
                  <a:latin typeface="宋体" pitchFamily="2" charset="-122"/>
                </a:rPr>
                <a:t>Python</a:t>
              </a:r>
              <a:r>
                <a:rPr lang="zh-CN" altLang="en-US" dirty="0" smtClean="0">
                  <a:latin typeface="宋体" pitchFamily="2" charset="-122"/>
                </a:rPr>
                <a:t>间的</a:t>
              </a:r>
              <a:r>
                <a:rPr lang="en-US" altLang="zh-CN" dirty="0" smtClean="0">
                  <a:latin typeface="宋体" pitchFamily="2" charset="-122"/>
                </a:rPr>
                <a:t>socket</a:t>
              </a:r>
              <a:r>
                <a:rPr lang="zh-CN" altLang="en-US" dirty="0" smtClean="0">
                  <a:latin typeface="宋体" pitchFamily="2" charset="-122"/>
                </a:rPr>
                <a:t>通讯</a:t>
              </a:r>
              <a:endParaRPr lang="en-US" altLang="zh-CN" sz="1600" dirty="0" smtClean="0">
                <a:latin typeface="宋体" pitchFamily="2" charset="-122"/>
              </a:endParaRPr>
            </a:p>
            <a:p>
              <a:r>
                <a:rPr lang="en-US" altLang="zh-CN" sz="1400" u="sng" dirty="0" err="1" smtClean="0">
                  <a:latin typeface="宋体" pitchFamily="2" charset="-122"/>
                </a:rPr>
                <a:t>http://publish.itpub.net/zt/erlang/index.html</a:t>
              </a:r>
              <a:r>
                <a:rPr lang="en-US" altLang="zh-CN" sz="1600" u="sng" dirty="0" smtClean="0">
                  <a:latin typeface="宋体" pitchFamily="2" charset="-122"/>
                </a:rPr>
                <a:t/>
              </a:r>
              <a:br>
                <a:rPr lang="en-US" altLang="zh-CN" sz="1600" u="sng" dirty="0" smtClean="0">
                  <a:latin typeface="宋体" pitchFamily="2" charset="-122"/>
                </a:rPr>
              </a:br>
              <a:r>
                <a:rPr lang="en-US" altLang="zh-CN" dirty="0" smtClean="0">
                  <a:latin typeface="宋体" pitchFamily="2" charset="-122"/>
                </a:rPr>
                <a:t>Ruby? </a:t>
              </a:r>
              <a:r>
                <a:rPr lang="en-US" altLang="zh-CN" dirty="0" err="1" smtClean="0">
                  <a:latin typeface="宋体" pitchFamily="2" charset="-122"/>
                </a:rPr>
                <a:t>ActionScript</a:t>
              </a:r>
              <a:r>
                <a:rPr lang="en-US" altLang="zh-CN" dirty="0" smtClean="0">
                  <a:latin typeface="宋体" pitchFamily="2" charset="-122"/>
                </a:rPr>
                <a:t>? ...</a:t>
              </a:r>
              <a:endParaRPr lang="en-US" altLang="zh-CN" sz="1600" dirty="0" smtClean="0">
                <a:latin typeface="宋体" pitchFamily="2" charset="-122"/>
              </a:endParaRPr>
            </a:p>
            <a:p>
              <a:r>
                <a:rPr lang="en-US" altLang="zh-CN" sz="1400" u="sng" dirty="0" err="1" smtClean="0">
                  <a:latin typeface="宋体" pitchFamily="2" charset="-122"/>
                </a:rPr>
                <a:t>http://hideto.javaeye.com/category/24824</a:t>
              </a:r>
              <a:endParaRPr lang="zh-CN" altLang="en-US" sz="1600" u="sng" dirty="0">
                <a:latin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76600" y="1600200"/>
              <a:ext cx="4924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&lt;&lt;=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概要</a:t>
            </a:r>
            <a:r>
              <a:rPr lang="en-US" altLang="zh-CN" dirty="0" smtClean="0"/>
              <a:t>: </a:t>
            </a:r>
            <a:r>
              <a:rPr lang="zh-CN" altLang="en-US" dirty="0" smtClean="0"/>
              <a:t>高级语言接口</a:t>
            </a:r>
            <a:endParaRPr 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60538" r="48053"/>
          <a:stretch>
            <a:fillRect/>
          </a:stretch>
        </p:blipFill>
        <p:spPr bwMode="auto">
          <a:xfrm>
            <a:off x="1142976" y="2643182"/>
            <a:ext cx="6767742" cy="387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 l="53176" t="-49" r="-2002" b="27003"/>
          <a:stretch>
            <a:fillRect/>
          </a:stretch>
        </p:blipFill>
        <p:spPr bwMode="auto">
          <a:xfrm>
            <a:off x="7000892" y="428604"/>
            <a:ext cx="1930159" cy="217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概要：内建驱动</a:t>
            </a:r>
            <a:endParaRPr 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r="48053" b="39462"/>
          <a:stretch>
            <a:fillRect/>
          </a:stretch>
        </p:blipFill>
        <p:spPr bwMode="auto">
          <a:xfrm>
            <a:off x="1357290" y="1785926"/>
            <a:ext cx="5572164" cy="489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 l="53176" t="-49" r="-2002" b="27003"/>
          <a:stretch>
            <a:fillRect/>
          </a:stretch>
        </p:blipFill>
        <p:spPr bwMode="auto">
          <a:xfrm>
            <a:off x="7000892" y="428604"/>
            <a:ext cx="1930159" cy="217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 smtClean="0"/>
              <a:t>ErLang</a:t>
            </a:r>
            <a:r>
              <a:rPr lang="zh-CN" altLang="en-US" dirty="0" smtClean="0"/>
              <a:t>的扩展</a:t>
            </a:r>
          </a:p>
        </p:txBody>
      </p:sp>
      <p:pic>
        <p:nvPicPr>
          <p:cNvPr id="62466" name="Picture 2" descr="Integrating Java and Erla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524000"/>
            <a:ext cx="5619750" cy="857251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2000" y="243840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 smtClean="0"/>
              <a:t>http://www.theserverside.com/tt/articles/article.tss?l=IntegratingJavaandErlang</a:t>
            </a:r>
            <a:endParaRPr lang="zh-CN" altLang="en-US" sz="1400" u="sng" dirty="0"/>
          </a:p>
        </p:txBody>
      </p:sp>
      <p:pic>
        <p:nvPicPr>
          <p:cNvPr id="62468" name="Picture 4" descr="http://www.devmobile.net/nleghari/erlangdot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124200"/>
            <a:ext cx="3200400" cy="76962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62000" y="396240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/>
              <a:t>http://</a:t>
            </a:r>
            <a:r>
              <a:rPr lang="en-US" altLang="zh-CN" sz="1400" u="sng" dirty="0" err="1"/>
              <a:t>weblogs.asp.net</a:t>
            </a:r>
            <a:r>
              <a:rPr lang="en-US" altLang="zh-CN" sz="1400" u="sng" dirty="0"/>
              <a:t>/</a:t>
            </a:r>
            <a:r>
              <a:rPr lang="en-US" altLang="zh-CN" sz="1400" u="sng" dirty="0" err="1"/>
              <a:t>nleghari</a:t>
            </a:r>
            <a:r>
              <a:rPr lang="en-US" altLang="zh-CN" sz="1400" u="sng" dirty="0"/>
              <a:t>/archive/2008/01/08/integrating-net-and-</a:t>
            </a:r>
            <a:r>
              <a:rPr lang="en-US" altLang="zh-CN" sz="1400" u="sng" dirty="0" err="1"/>
              <a:t>erlang</a:t>
            </a:r>
            <a:r>
              <a:rPr lang="en-US" altLang="zh-CN" sz="1400" u="sng" dirty="0"/>
              <a:t>-using-</a:t>
            </a:r>
            <a:r>
              <a:rPr lang="en-US" altLang="zh-CN" sz="1400" u="sng" dirty="0" err="1"/>
              <a:t>otp</a:t>
            </a:r>
            <a:r>
              <a:rPr lang="en-US" altLang="zh-CN" sz="1400" u="sng" dirty="0"/>
              <a:t>-</a:t>
            </a:r>
            <a:r>
              <a:rPr lang="en-US" altLang="zh-CN" sz="1400" u="sng" dirty="0" err="1"/>
              <a:t>net.aspx</a:t>
            </a:r>
            <a:endParaRPr lang="zh-CN" altLang="en-US" sz="1400" u="sng" dirty="0"/>
          </a:p>
        </p:txBody>
      </p:sp>
      <p:pic>
        <p:nvPicPr>
          <p:cNvPr id="62470" name="Picture 6" descr="http://www.ericsson.com/technology/opensource/images/erlanglogo1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724400"/>
            <a:ext cx="914400" cy="64323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62000" y="541020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 err="1" smtClean="0"/>
              <a:t>http://erlang.org/doc/tutorial/cnode.html</a:t>
            </a:r>
            <a:endParaRPr lang="zh-CN" altLang="en-US" sz="1400" u="sn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2786058"/>
            <a:ext cx="7772400" cy="754851"/>
          </a:xfrm>
        </p:spPr>
        <p:txBody>
          <a:bodyPr/>
          <a:lstStyle>
            <a:extLst/>
          </a:lstStyle>
          <a:p>
            <a:pPr algn="ctr"/>
            <a:r>
              <a:rPr lang="en-US" altLang="zh-CN" cap="none" dirty="0" err="1" smtClean="0">
                <a:latin typeface="GulimChe" pitchFamily="49" charset="-127"/>
                <a:ea typeface="GulimChe" pitchFamily="49" charset="-127"/>
              </a:rPr>
              <a:t>Erlang</a:t>
            </a:r>
            <a:r>
              <a:rPr altLang="en-US" cap="none" dirty="0" smtClean="0">
                <a:latin typeface="GulimChe" pitchFamily="49" charset="-127"/>
                <a:ea typeface="GulimChe" pitchFamily="49" charset="-127"/>
              </a:rPr>
              <a:t>接口库的编译</a:t>
            </a:r>
            <a:endParaRPr lang="zh-CN" cap="none" dirty="0">
              <a:latin typeface="GulimChe" pitchFamily="49" charset="-127"/>
              <a:ea typeface="GulimChe" pitchFamily="49" charset="-127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编译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VS.NET</a:t>
            </a:r>
            <a:r>
              <a:rPr lang="zh-CN" altLang="en-US" dirty="0" smtClean="0"/>
              <a:t>中重新编译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的步骤和问题。</a:t>
            </a:r>
            <a:endParaRPr 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编译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从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文件编译出</a:t>
            </a:r>
            <a:r>
              <a:rPr lang="en-US" altLang="zh-CN" dirty="0" err="1" smtClean="0"/>
              <a:t>erl.dll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如果你的语言不能使用</a:t>
            </a:r>
            <a:r>
              <a:rPr lang="en-US" altLang="zh-CN" dirty="0" err="1" smtClean="0"/>
              <a:t>erl_interface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endParaRPr lang="zh-CN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owerPoint 2007 简介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活力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501</Words>
  <PresentationFormat>全屏显示(4:3)</PresentationFormat>
  <Paragraphs>147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PowerPoint 2007 简介</vt:lpstr>
      <vt:lpstr>1_活力</vt:lpstr>
      <vt:lpstr>应用程序接口    CN Erlounge III</vt:lpstr>
      <vt:lpstr>概要</vt:lpstr>
      <vt:lpstr>基本原理</vt:lpstr>
      <vt:lpstr>概要: 高级语言接口</vt:lpstr>
      <vt:lpstr>概要：内建驱动</vt:lpstr>
      <vt:lpstr>ErLang的扩展</vt:lpstr>
      <vt:lpstr>Erlang接口库的编译</vt:lpstr>
      <vt:lpstr>编译</vt:lpstr>
      <vt:lpstr>编译</vt:lpstr>
      <vt:lpstr>编译</vt:lpstr>
      <vt:lpstr>Erlang接口库分析</vt:lpstr>
      <vt:lpstr>erlang的接口库分析</vt:lpstr>
      <vt:lpstr>Erlang接口库应用 － C Node</vt:lpstr>
      <vt:lpstr>关于C-Node的开发与示例</vt:lpstr>
      <vt:lpstr>与erl-node的两种通讯方法(1)</vt:lpstr>
      <vt:lpstr>与erl-node的两种通讯方法(2)</vt:lpstr>
      <vt:lpstr>常见问题</vt:lpstr>
      <vt:lpstr>Erlang C-Driver的开发</vt:lpstr>
      <vt:lpstr>关于C-Driver的开发与示例</vt:lpstr>
      <vt:lpstr>综述</vt:lpstr>
      <vt:lpstr>综述</vt:lpstr>
      <vt:lpstr>幻灯片 22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2008-12-09T14:22:31Z</dcterms:created>
  <dcterms:modified xsi:type="dcterms:W3CDTF">2008-12-09T19:57:16Z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