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Override5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heme/themeOverride4.xml" ContentType="application/vnd.openxmlformats-officedocument.themeOverride+xml"/>
  <Override PartName="/ppt/notesSlides/notesSlide17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372" r:id="rId2"/>
    <p:sldId id="262" r:id="rId3"/>
    <p:sldId id="306" r:id="rId4"/>
    <p:sldId id="358" r:id="rId5"/>
    <p:sldId id="321" r:id="rId6"/>
    <p:sldId id="337" r:id="rId7"/>
    <p:sldId id="335" r:id="rId8"/>
    <p:sldId id="338" r:id="rId9"/>
    <p:sldId id="334" r:id="rId10"/>
    <p:sldId id="339" r:id="rId11"/>
    <p:sldId id="340" r:id="rId12"/>
    <p:sldId id="317" r:id="rId13"/>
    <p:sldId id="343" r:id="rId14"/>
    <p:sldId id="344" r:id="rId15"/>
    <p:sldId id="345" r:id="rId16"/>
    <p:sldId id="348" r:id="rId17"/>
    <p:sldId id="359" r:id="rId18"/>
    <p:sldId id="360" r:id="rId19"/>
    <p:sldId id="361" r:id="rId20"/>
    <p:sldId id="362" r:id="rId21"/>
    <p:sldId id="346" r:id="rId22"/>
    <p:sldId id="347" r:id="rId23"/>
    <p:sldId id="353" r:id="rId24"/>
    <p:sldId id="369" r:id="rId25"/>
    <p:sldId id="364" r:id="rId26"/>
    <p:sldId id="365" r:id="rId27"/>
    <p:sldId id="366" r:id="rId28"/>
    <p:sldId id="325" r:id="rId29"/>
    <p:sldId id="307" r:id="rId30"/>
    <p:sldId id="308" r:id="rId31"/>
    <p:sldId id="354" r:id="rId32"/>
    <p:sldId id="328" r:id="rId33"/>
    <p:sldId id="355" r:id="rId34"/>
    <p:sldId id="356" r:id="rId35"/>
    <p:sldId id="342" r:id="rId36"/>
    <p:sldId id="326" r:id="rId37"/>
    <p:sldId id="327" r:id="rId38"/>
    <p:sldId id="310" r:id="rId39"/>
    <p:sldId id="312" r:id="rId40"/>
    <p:sldId id="313" r:id="rId41"/>
    <p:sldId id="311" r:id="rId42"/>
    <p:sldId id="263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AEE6"/>
    <a:srgbClr val="535FCD"/>
    <a:srgbClr val="FF0000"/>
    <a:srgbClr val="1C1C1C"/>
    <a:srgbClr val="BBE0E3"/>
    <a:srgbClr val="E6687A"/>
    <a:srgbClr val="333333"/>
    <a:srgbClr val="6B6BCF"/>
    <a:srgbClr val="000000"/>
    <a:srgbClr val="5D676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5" autoAdjust="0"/>
    <p:restoredTop sz="87453" autoAdjust="0"/>
  </p:normalViewPr>
  <p:slideViewPr>
    <p:cSldViewPr>
      <p:cViewPr>
        <p:scale>
          <a:sx n="75" d="100"/>
          <a:sy n="75" d="100"/>
        </p:scale>
        <p:origin x="-378" y="-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070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C3256-A4C2-49C8-8FC1-A70B10CB47DF}" type="datetimeFigureOut">
              <a:rPr lang="zh-CN" altLang="en-US" smtClean="0"/>
              <a:pPr/>
              <a:t>2008-12-04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4D7AC-8F2B-4B3F-AB6A-62A5CCB097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20723E84-F657-4DD5-A665-D844DDC420BB}" type="datetimeFigureOut">
              <a:rPr lang="zh-CN" altLang="en-US"/>
              <a:pPr>
                <a:defRPr/>
              </a:pPr>
              <a:t>2008-12-04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E8EA971B-0A89-4CA9-B642-80BCBEC5EF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对于我来说，解决某一个或一系列的问题是更重要的。我必须面临问题的集合，并分解成不相干的，或有序的子集，然后着力解决它们。至于某一个特定的技术与实现方法，只是过程中的所需，而非决策上需要优先考虑的。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A971B-0A89-4CA9-B642-80BCBEC5EF81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23B0F119-5673-4D97-954F-0E0518A65BB0}" type="slidenum">
              <a:rPr lang="zh-CN" altLang="en-US" sz="1200">
                <a:ea typeface="+mn-ea"/>
              </a:rPr>
              <a:pPr algn="r">
                <a:defRPr/>
              </a:pPr>
              <a:t>19</a:t>
            </a:fld>
            <a:endParaRPr lang="en-US" altLang="zh-CN" sz="1200">
              <a:ea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B0198E97-C52A-401D-8D0D-42CA9C723296}" type="slidenum">
              <a:rPr lang="zh-CN" altLang="en-US" sz="1200">
                <a:ea typeface="+mn-ea"/>
              </a:rPr>
              <a:pPr algn="r">
                <a:defRPr/>
              </a:pPr>
              <a:t>20</a:t>
            </a:fld>
            <a:endParaRPr lang="en-US" altLang="zh-CN" sz="1200">
              <a:ea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b="1" dirty="0" smtClean="0"/>
              <a:t>Mono 2.0 </a:t>
            </a:r>
            <a:r>
              <a:rPr lang="zh-CN" altLang="en-US" b="1" dirty="0" smtClean="0"/>
              <a:t>发布 </a:t>
            </a:r>
            <a:r>
              <a:rPr lang="en-US" b="1" dirty="0" smtClean="0"/>
              <a:t>Linux </a:t>
            </a:r>
            <a:r>
              <a:rPr lang="zh-CN" altLang="en-US" b="1" dirty="0" smtClean="0"/>
              <a:t>上的 </a:t>
            </a:r>
            <a:r>
              <a:rPr lang="en-US" altLang="zh-CN" b="1" dirty="0" smtClean="0"/>
              <a:t>.</a:t>
            </a:r>
            <a:r>
              <a:rPr lang="en-US" b="1" dirty="0" smtClean="0"/>
              <a:t>NET </a:t>
            </a:r>
            <a:r>
              <a:rPr lang="zh-CN" altLang="en-US" b="1" dirty="0" smtClean="0"/>
              <a:t>框架成熟了吗？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en-US" altLang="zh-CN" dirty="0" smtClean="0"/>
              <a:t>http://</a:t>
            </a:r>
            <a:r>
              <a:rPr lang="en-US" altLang="zh-CN" dirty="0" err="1" smtClean="0"/>
              <a:t>dotnet.csdn.net</a:t>
            </a:r>
            <a:r>
              <a:rPr lang="en-US" altLang="zh-CN" dirty="0" smtClean="0"/>
              <a:t>/page/</a:t>
            </a:r>
            <a:r>
              <a:rPr lang="en-US" altLang="zh-CN" dirty="0" err="1" smtClean="0"/>
              <a:t>7fec54b9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e22a</a:t>
            </a:r>
            <a:r>
              <a:rPr lang="en-US" altLang="zh-CN" dirty="0" smtClean="0"/>
              <a:t>-4311-</a:t>
            </a:r>
            <a:r>
              <a:rPr lang="en-US" altLang="zh-CN" dirty="0" err="1" smtClean="0"/>
              <a:t>bc3a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4d20d1d1160d</a:t>
            </a:r>
            <a:endParaRPr lang="zh-CN" altLang="en-US"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0B5CA8-9752-44D1-965D-AC185FF959C6}" type="slidenum">
              <a:rPr lang="zh-CN" altLang="en-US">
                <a:latin typeface="Arial" pitchFamily="34" charset="0"/>
              </a:rPr>
              <a:pPr/>
              <a:t>21</a:t>
            </a:fld>
            <a:endParaRPr lang="en-US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b="1" dirty="0" err="1" smtClean="0"/>
              <a:t>DirectUI</a:t>
            </a:r>
            <a:r>
              <a:rPr lang="zh-CN" altLang="en-US" b="1" dirty="0" smtClean="0"/>
              <a:t>相关文章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三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－</a:t>
            </a:r>
            <a:r>
              <a:rPr lang="en-US" altLang="zh-CN" b="1" dirty="0" err="1" smtClean="0"/>
              <a:t>DirectUI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设计思路分析</a:t>
            </a:r>
            <a:endParaRPr lang="en-US" altLang="zh-CN" b="1" dirty="0" smtClean="0"/>
          </a:p>
          <a:p>
            <a:pPr>
              <a:spcBef>
                <a:spcPct val="0"/>
              </a:spcBef>
            </a:pPr>
            <a:r>
              <a:rPr lang="en-US" altLang="zh-CN" dirty="0" err="1" smtClean="0"/>
              <a:t>http://</a:t>
            </a:r>
            <a:r>
              <a:rPr lang="en-US" altLang="zh-CN" dirty="0" err="1" smtClean="0"/>
              <a:t>blog.csdn.net/VsirSoft/archive/2008/11/12/3282085.aspx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en-US" altLang="zh-CN" b="1" dirty="0" err="1" smtClean="0"/>
              <a:t>Sciter</a:t>
            </a:r>
            <a:r>
              <a:rPr lang="en-US" altLang="zh-CN" b="1" dirty="0" smtClean="0"/>
              <a:t> and</a:t>
            </a:r>
            <a:r>
              <a:rPr lang="en-US" altLang="zh-CN" b="1" baseline="0" dirty="0" smtClean="0"/>
              <a:t> </a:t>
            </a:r>
            <a:r>
              <a:rPr lang="en-US" altLang="zh-CN" b="1" baseline="0" dirty="0" err="1" smtClean="0"/>
              <a:t>HtmlLayout</a:t>
            </a:r>
            <a:endParaRPr lang="en-US" altLang="zh-CN" b="1" dirty="0" smtClean="0"/>
          </a:p>
          <a:p>
            <a:pPr>
              <a:spcBef>
                <a:spcPct val="0"/>
              </a:spcBef>
            </a:pPr>
            <a:r>
              <a:rPr lang="en-US" altLang="zh-CN" dirty="0" err="1" smtClean="0"/>
              <a:t>http://www.terrainformatica.com/</a:t>
            </a:r>
            <a:endParaRPr lang="zh-CN" altLang="en-US"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0B5CA8-9752-44D1-965D-AC185FF959C6}" type="slidenum">
              <a:rPr lang="zh-CN" altLang="en-US">
                <a:latin typeface="Arial" pitchFamily="34" charset="0"/>
              </a:rPr>
              <a:pPr/>
              <a:t>22</a:t>
            </a:fld>
            <a:endParaRPr lang="en-US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0B5CA8-9752-44D1-965D-AC185FF959C6}" type="slidenum">
              <a:rPr lang="zh-CN" altLang="en-US">
                <a:latin typeface="Arial" pitchFamily="34" charset="0"/>
              </a:rPr>
              <a:pPr/>
              <a:t>23</a:t>
            </a:fld>
            <a:endParaRPr lang="en-US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5DB95BB-2E77-4283-95D1-492C84DEC968}" type="slidenum">
              <a:rPr lang="zh-CN" altLang="en-US">
                <a:latin typeface="Arial" pitchFamily="34" charset="0"/>
              </a:rPr>
              <a:pPr>
                <a:defRPr/>
              </a:pPr>
              <a:t>25</a:t>
            </a:fld>
            <a:endParaRPr lang="en-US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06CC9BA-EE85-4994-98E1-9A32769C685E}" type="slidenum">
              <a:rPr lang="zh-CN" altLang="en-US">
                <a:latin typeface="Arial" pitchFamily="34" charset="0"/>
              </a:rPr>
              <a:pPr>
                <a:defRPr/>
              </a:pPr>
              <a:t>26</a:t>
            </a:fld>
            <a:endParaRPr lang="en-US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C1293083-DE1E-4C73-8C4A-F6177526F669}" type="slidenum">
              <a:rPr lang="zh-CN" altLang="en-US" sz="1200">
                <a:ea typeface="+mn-ea"/>
              </a:rPr>
              <a:pPr algn="r">
                <a:defRPr/>
              </a:pPr>
              <a:t>27</a:t>
            </a:fld>
            <a:endParaRPr lang="en-US" altLang="zh-CN" sz="1200">
              <a:ea typeface="+mn-e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0B5CA8-9752-44D1-965D-AC185FF959C6}" type="slidenum">
              <a:rPr lang="zh-CN" altLang="en-US">
                <a:latin typeface="Arial" pitchFamily="34" charset="0"/>
              </a:rPr>
              <a:pPr/>
              <a:t>29</a:t>
            </a:fld>
            <a:endParaRPr lang="en-US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dirty="0" err="1" smtClean="0"/>
              <a:t>http://www.ericsson.com/technology/opensource/erlang/</a:t>
            </a:r>
            <a:endParaRPr lang="zh-CN" altLang="en-US"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0B5CA8-9752-44D1-965D-AC185FF959C6}" type="slidenum">
              <a:rPr lang="zh-CN" altLang="en-US">
                <a:latin typeface="Arial" pitchFamily="34" charset="0"/>
              </a:rPr>
              <a:pPr/>
              <a:t>30</a:t>
            </a:fld>
            <a:endParaRPr lang="en-US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Query user list</a:t>
            </a:r>
            <a:r>
              <a:rPr lang="en-US" altLang="zh-CN" baseline="0" dirty="0" smtClean="0"/>
              <a:t> from manager-</a:t>
            </a:r>
            <a:r>
              <a:rPr lang="en-US" altLang="zh-CN" baseline="0" dirty="0" err="1" smtClean="0"/>
              <a:t>srv</a:t>
            </a:r>
            <a:endParaRPr lang="en-US" altLang="zh-CN" baseline="0" dirty="0" smtClean="0"/>
          </a:p>
          <a:p>
            <a:r>
              <a:rPr lang="en-US" altLang="zh-CN" baseline="0" dirty="0" smtClean="0"/>
              <a:t>======</a:t>
            </a:r>
            <a:endParaRPr lang="en-US" altLang="zh-CN" dirty="0" smtClean="0"/>
          </a:p>
          <a:p>
            <a:r>
              <a:rPr lang="en-US" altLang="zh-CN" dirty="0" err="1" smtClean="0"/>
              <a:t>messenger_app:rpc</a:t>
            </a:r>
            <a:r>
              <a:rPr lang="en-US" altLang="zh-CN" dirty="0" smtClean="0"/>
              <a:t>(messenger, {self(), </a:t>
            </a:r>
            <a:r>
              <a:rPr lang="en-US" altLang="zh-CN" dirty="0" err="1" smtClean="0"/>
              <a:t>user_list</a:t>
            </a:r>
            <a:r>
              <a:rPr lang="en-US" altLang="zh-CN" dirty="0" smtClean="0"/>
              <a:t>}).  %%% or</a:t>
            </a:r>
          </a:p>
          <a:p>
            <a:r>
              <a:rPr lang="en-US" altLang="zh-CN" dirty="0" smtClean="0"/>
              <a:t>        messenger ! {self(), {self(), </a:t>
            </a:r>
            <a:r>
              <a:rPr lang="en-US" altLang="zh-CN" dirty="0" err="1" smtClean="0"/>
              <a:t>user_list</a:t>
            </a:r>
            <a:r>
              <a:rPr lang="en-US" altLang="zh-CN" dirty="0" smtClean="0"/>
              <a:t>}}.  %%% the result </a:t>
            </a:r>
            <a:r>
              <a:rPr lang="en-US" altLang="zh-CN" dirty="0" err="1" smtClean="0"/>
              <a:t>recive</a:t>
            </a:r>
            <a:r>
              <a:rPr lang="en-US" altLang="zh-CN" dirty="0" smtClean="0"/>
              <a:t> in shell messages queue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A971B-0A89-4CA9-B642-80BCBEC5EF81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0B5CA8-9752-44D1-965D-AC185FF959C6}" type="slidenum">
              <a:rPr lang="zh-CN" altLang="en-US">
                <a:latin typeface="Arial" pitchFamily="34" charset="0"/>
              </a:rPr>
              <a:pPr/>
              <a:t>38</a:t>
            </a:fld>
            <a:endParaRPr lang="en-US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dirty="0" err="1" smtClean="0"/>
              <a:t>http://moscar.cn/?p=592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en-US" altLang="zh-CN" dirty="0" err="1" smtClean="0"/>
              <a:t>http://erlangdevelopers.splinder.com/post/16639798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endParaRPr lang="en-US" altLang="zh-CN" dirty="0" smtClean="0"/>
          </a:p>
          <a:p>
            <a:pPr>
              <a:spcBef>
                <a:spcPct val="0"/>
              </a:spcBef>
            </a:pP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dirty="0" err="1" smtClean="0">
                <a:latin typeface="+mn-ea"/>
                <a:ea typeface="+mn-ea"/>
              </a:rPr>
              <a:t>erlswf</a:t>
            </a:r>
            <a:r>
              <a:rPr lang="en-US" sz="800" b="0" dirty="0" smtClean="0">
                <a:latin typeface="+mn-ea"/>
                <a:ea typeface="+mn-ea"/>
              </a:rPr>
              <a:t> </a:t>
            </a:r>
            <a:r>
              <a:rPr lang="en-US" sz="800" b="0" dirty="0" err="1" smtClean="0">
                <a:latin typeface="+mn-ea"/>
                <a:ea typeface="+mn-ea"/>
              </a:rPr>
              <a:t>r7</a:t>
            </a:r>
            <a:r>
              <a:rPr lang="en-US" sz="800" b="0" dirty="0" smtClean="0">
                <a:latin typeface="+mn-ea"/>
                <a:ea typeface="+mn-ea"/>
              </a:rPr>
              <a:t> project!</a:t>
            </a:r>
            <a:br>
              <a:rPr lang="en-US" sz="800" b="0" dirty="0" smtClean="0">
                <a:latin typeface="+mn-ea"/>
                <a:ea typeface="+mn-ea"/>
              </a:rPr>
            </a:br>
            <a:r>
              <a:rPr lang="en-US" sz="800" b="0" dirty="0" smtClean="0">
                <a:latin typeface="+mn-ea"/>
                <a:ea typeface="+mn-ea"/>
              </a:rPr>
              <a:t>---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dirty="0" smtClean="0">
                <a:latin typeface="+mn-ea"/>
                <a:ea typeface="+mn-ea"/>
              </a:rPr>
              <a:t>is an </a:t>
            </a:r>
            <a:r>
              <a:rPr lang="en-US" sz="800" b="0" dirty="0" err="1" smtClean="0">
                <a:latin typeface="+mn-ea"/>
                <a:ea typeface="+mn-ea"/>
              </a:rPr>
              <a:t>Erlang</a:t>
            </a:r>
            <a:r>
              <a:rPr lang="en-US" sz="800" b="0" dirty="0" smtClean="0">
                <a:latin typeface="+mn-ea"/>
                <a:ea typeface="+mn-ea"/>
              </a:rPr>
              <a:t> SWF (Flash) file analysis toolkit.</a:t>
            </a:r>
          </a:p>
          <a:p>
            <a:pPr>
              <a:spcBef>
                <a:spcPct val="0"/>
              </a:spcBef>
            </a:pPr>
            <a:endParaRPr lang="en-US" altLang="zh-CN" sz="600" b="0" dirty="0" smtClean="0"/>
          </a:p>
          <a:p>
            <a:pPr>
              <a:spcBef>
                <a:spcPct val="0"/>
              </a:spcBef>
            </a:pPr>
            <a:endParaRPr lang="en-US" altLang="zh-CN" sz="600" dirty="0" smtClean="0"/>
          </a:p>
          <a:p>
            <a:pPr>
              <a:spcBef>
                <a:spcPct val="0"/>
              </a:spcBef>
            </a:pPr>
            <a:endParaRPr lang="zh-CN" altLang="en-US" sz="600"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0B5CA8-9752-44D1-965D-AC185FF959C6}" type="slidenum">
              <a:rPr lang="zh-CN" altLang="en-US">
                <a:latin typeface="Arial" pitchFamily="34" charset="0"/>
              </a:rPr>
              <a:pPr/>
              <a:t>39</a:t>
            </a:fld>
            <a:endParaRPr lang="en-US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/>
              <a:t>http://</a:t>
            </a:r>
            <a:r>
              <a:rPr lang="en-US" altLang="zh-CN" dirty="0" err="1" smtClean="0"/>
              <a:t>erlang-china.org</a:t>
            </a:r>
            <a:r>
              <a:rPr lang="en-US" altLang="zh-CN" dirty="0" smtClean="0"/>
              <a:t>/misc/</a:t>
            </a:r>
            <a:r>
              <a:rPr lang="en-US" altLang="zh-CN" dirty="0" err="1" smtClean="0"/>
              <a:t>webim</a:t>
            </a:r>
            <a:r>
              <a:rPr lang="en-US" altLang="zh-CN" dirty="0" smtClean="0"/>
              <a:t>-20-</a:t>
            </a:r>
            <a:r>
              <a:rPr lang="en-US" altLang="zh-CN" dirty="0" err="1" smtClean="0"/>
              <a:t>cn_the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erlang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webim_solution.html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en-US" altLang="zh-CN" dirty="0" err="1" smtClean="0"/>
              <a:t>http://erlang-china.org/misc/facebook_comet_in_mochiweb.html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en-US" altLang="zh-CN" dirty="0" err="1" smtClean="0"/>
              <a:t>http://www.javaeye.com/post/549699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en-US" altLang="zh-CN" dirty="0" smtClean="0"/>
              <a:t>http://hi.baidu.com/jabber/blog/item/2ef2bab759447ef130add138.html</a:t>
            </a:r>
          </a:p>
          <a:p>
            <a:pPr>
              <a:spcBef>
                <a:spcPct val="0"/>
              </a:spcBef>
            </a:pP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/>
              <a:t>扩展性</a:t>
            </a:r>
            <a:r>
              <a:rPr lang="en-US" altLang="zh-CN" b="1" dirty="0" smtClean="0"/>
              <a:t>:</a:t>
            </a:r>
            <a:r>
              <a:rPr lang="en-US" b="1" dirty="0" err="1" smtClean="0"/>
              <a:t>Facebook</a:t>
            </a:r>
            <a:r>
              <a:rPr lang="en-US" b="1" dirty="0" smtClean="0"/>
              <a:t> Chat</a:t>
            </a:r>
            <a:r>
              <a:rPr lang="zh-CN" altLang="en-US" b="1" dirty="0" smtClean="0"/>
              <a:t>的架构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/>
              <a:t>http://dev.yesky.com/462/8143462.shtml</a:t>
            </a:r>
            <a:endParaRPr lang="zh-CN" altLang="en-US"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0B5CA8-9752-44D1-965D-AC185FF959C6}" type="slidenum">
              <a:rPr lang="zh-CN" altLang="en-US">
                <a:latin typeface="Arial" pitchFamily="34" charset="0"/>
              </a:rPr>
              <a:pPr/>
              <a:t>40</a:t>
            </a:fld>
            <a:endParaRPr lang="en-US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0B5CA8-9752-44D1-965D-AC185FF959C6}" type="slidenum">
              <a:rPr lang="zh-CN" altLang="en-US">
                <a:latin typeface="Arial" pitchFamily="34" charset="0"/>
              </a:rPr>
              <a:pPr/>
              <a:t>41</a:t>
            </a:fld>
            <a:endParaRPr lang="en-US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0B5CA8-9752-44D1-965D-AC185FF959C6}" type="slidenum">
              <a:rPr lang="zh-CN" altLang="en-US">
                <a:latin typeface="Arial" pitchFamily="34" charset="0"/>
              </a:rPr>
              <a:pPr/>
              <a:t>12</a:t>
            </a:fld>
            <a:endParaRPr lang="en-US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0B5CA8-9752-44D1-965D-AC185FF959C6}" type="slidenum">
              <a:rPr lang="zh-CN" altLang="en-US">
                <a:latin typeface="Arial" pitchFamily="34" charset="0"/>
              </a:rPr>
              <a:pPr/>
              <a:t>13</a:t>
            </a:fld>
            <a:endParaRPr lang="en-US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0B5CA8-9752-44D1-965D-AC185FF959C6}" type="slidenum">
              <a:rPr lang="zh-CN" altLang="en-US">
                <a:latin typeface="Arial" pitchFamily="34" charset="0"/>
              </a:rPr>
              <a:pPr/>
              <a:t>14</a:t>
            </a:fld>
            <a:endParaRPr lang="en-US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0B5CA8-9752-44D1-965D-AC185FF959C6}" type="slidenum">
              <a:rPr lang="zh-CN" altLang="en-US">
                <a:latin typeface="Arial" pitchFamily="34" charset="0"/>
              </a:rPr>
              <a:pPr/>
              <a:t>15</a:t>
            </a:fld>
            <a:endParaRPr lang="en-US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0B5CA8-9752-44D1-965D-AC185FF959C6}" type="slidenum">
              <a:rPr lang="zh-CN" altLang="en-US">
                <a:latin typeface="Arial" pitchFamily="34" charset="0"/>
              </a:rPr>
              <a:pPr/>
              <a:t>16</a:t>
            </a:fld>
            <a:endParaRPr lang="en-US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E4B5F6A-F6AC-4688-B3BB-AF7999C6E713}" type="slidenum">
              <a:rPr lang="zh-CN" altLang="en-US">
                <a:latin typeface="Arial" pitchFamily="34" charset="0"/>
              </a:rPr>
              <a:pPr>
                <a:defRPr/>
              </a:pPr>
              <a:t>17</a:t>
            </a:fld>
            <a:endParaRPr lang="en-US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9F7574D1-DFDD-4FAE-B465-A0B8A571D4E4}" type="slidenum">
              <a:rPr lang="zh-CN" altLang="en-US">
                <a:latin typeface="Arial" pitchFamily="34" charset="0"/>
              </a:rPr>
              <a:pPr>
                <a:defRPr/>
              </a:pPr>
              <a:t>18</a:t>
            </a:fld>
            <a:endParaRPr lang="en-US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52800" y="2362200"/>
            <a:ext cx="5105400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3581400"/>
            <a:ext cx="4114800" cy="6096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DDDDDD"/>
                </a:solidFill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9AE39-B179-432A-BF0C-A4C48DE52D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8F74F-014D-4EA8-8F85-7A4148CD4D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274638"/>
            <a:ext cx="20193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59055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A5CD5-3D9B-4D62-84F8-6F2D677AF7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197400"/>
            <a:ext cx="8078400" cy="944562"/>
          </a:xfrm>
        </p:spPr>
        <p:txBody>
          <a:bodyPr/>
          <a:lstStyle>
            <a:lvl1pPr algn="r"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D94B3-5C26-4372-96F5-D228138F38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98000"/>
            <a:ext cx="8077200" cy="944562"/>
          </a:xfrm>
        </p:spPr>
        <p:txBody>
          <a:bodyPr/>
          <a:lstStyle>
            <a:lvl1pPr algn="r"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BE120-7D74-4DED-A919-75ED878BAE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F8E87-6D82-4959-89B6-337D8C6350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C9D81-1866-4F01-8FA8-47B9283909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AEB34-1254-4971-9C63-B93879630F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55337-EB2F-4191-9D6A-460857C58F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E875B-074C-4FCE-931C-8B16D1C19E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2FF1E-AB2C-459F-A836-3E1BE24568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80772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3EFDCAD-AB64-493D-B09F-039A2F1151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6" r:id="rId3"/>
    <p:sldLayoutId id="2147483669" r:id="rId4"/>
    <p:sldLayoutId id="2147483668" r:id="rId5"/>
    <p:sldLayoutId id="2147483667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333333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333333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333333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333333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333333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333333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333333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333333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elphidabbler.com/software/htmlres?mid=2" TargetMode="External"/><Relationship Id="rId5" Type="http://schemas.openxmlformats.org/officeDocument/2006/relationships/hyperlink" Target="http://www.bsalsa.com/ewb_on_get_ext.html" TargetMode="External"/><Relationship Id="rId4" Type="http://schemas.openxmlformats.org/officeDocument/2006/relationships/hyperlink" Target="http://www.delphidabbler.com/articles.php?article=22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hyperlink" Target="http://www.terrainformatica.com/sciter/mosciter-sdk.zip" TargetMode="External"/><Relationship Id="rId4" Type="http://schemas.openxmlformats.org/officeDocument/2006/relationships/hyperlink" Target="http://www.terrainformatica.com/sciter/sciter-sdk.zip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5" Type="http://schemas.openxmlformats.org/officeDocument/2006/relationships/image" Target="../media/image18.png"/><Relationship Id="rId4" Type="http://schemas.openxmlformats.org/officeDocument/2006/relationships/image" Target="../media/image17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5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2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e.google.com/p/mochiweb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200" y="4807803"/>
            <a:ext cx="89916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JavaScript </a:t>
            </a:r>
            <a:r>
              <a:rPr lang="en-US" altLang="zh-CN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+ Delphi + </a:t>
            </a:r>
            <a:r>
              <a:rPr lang="en-US" altLang="zh-CN" sz="4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ErLang</a:t>
            </a:r>
            <a:endParaRPr lang="en-US" altLang="zh-CN" sz="4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23428" y="5722203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lang="en-US" altLang="zh-CN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= ?</a:t>
            </a:r>
            <a:endParaRPr lang="zh-CN" altLang="en-US" sz="48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50800" algn="tl" rotWithShape="0">
                  <a:srgbClr val="000000"/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  <p:grpSp>
        <p:nvGrpSpPr>
          <p:cNvPr id="8" name="组合 7"/>
          <p:cNvGrpSpPr/>
          <p:nvPr/>
        </p:nvGrpSpPr>
        <p:grpSpPr>
          <a:xfrm rot="2306865">
            <a:off x="7665164" y="4098227"/>
            <a:ext cx="1447800" cy="492560"/>
            <a:chOff x="1587500" y="2743200"/>
            <a:chExt cx="1447800" cy="548620"/>
          </a:xfrm>
        </p:grpSpPr>
        <p:sp>
          <p:nvSpPr>
            <p:cNvPr id="7" name="Rectangle 5"/>
            <p:cNvSpPr txBox="1">
              <a:spLocks noChangeArrowheads="1"/>
            </p:cNvSpPr>
            <p:nvPr/>
          </p:nvSpPr>
          <p:spPr bwMode="auto">
            <a:xfrm>
              <a:off x="1676400" y="2743200"/>
              <a:ext cx="12573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b" anchorCtr="0" compatLnSpc="1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0" cap="none" spc="0" normalizeH="0" baseline="0" noProof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周爱民</a:t>
              </a:r>
              <a:endParaRPr kumimoji="0" lang="en-US" altLang="zh-CN" sz="2800" b="0" i="0" u="none" strike="noStrike" kern="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587500" y="2768600"/>
              <a:ext cx="1447800" cy="52322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spAutoFit/>
            </a:bodyPr>
            <a:lstStyle/>
            <a:p>
              <a:pPr>
                <a:spcBef>
                  <a:spcPts val="0"/>
                </a:spcBef>
                <a:defRPr/>
              </a:pPr>
              <a:endParaRPr lang="zh-CN" altLang="en-US" sz="28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 smtClean="0"/>
              <a:t>换掉</a:t>
            </a:r>
            <a:r>
              <a:rPr lang="en-US" altLang="zh-CN" dirty="0" err="1" smtClean="0"/>
              <a:t>VCL</a:t>
            </a:r>
            <a:r>
              <a:rPr lang="zh-CN" altLang="en-US" dirty="0" smtClean="0"/>
              <a:t>，让</a:t>
            </a:r>
            <a:r>
              <a:rPr lang="en-US" altLang="zh-CN" dirty="0" smtClean="0"/>
              <a:t>UI</a:t>
            </a:r>
            <a:r>
              <a:rPr lang="zh-CN" altLang="en-US" dirty="0" smtClean="0"/>
              <a:t>独立出来</a:t>
            </a:r>
            <a:endParaRPr lang="en-US" altLang="zh-CN" dirty="0" smtClean="0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914400" y="4800600"/>
            <a:ext cx="7162800" cy="720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r>
              <a:rPr lang="en-US" altLang="zh-CN" sz="3600" dirty="0" smtClean="0">
                <a:solidFill>
                  <a:srgbClr val="FFFFFF"/>
                </a:solidFill>
                <a:ea typeface="宋体" pitchFamily="2" charset="-122"/>
              </a:rPr>
              <a:t>4. </a:t>
            </a:r>
            <a:r>
              <a:rPr lang="zh-CN" altLang="en-US" sz="3600" dirty="0" smtClean="0">
                <a:solidFill>
                  <a:srgbClr val="FFFFFF"/>
                </a:solidFill>
                <a:ea typeface="宋体" pitchFamily="2" charset="-122"/>
              </a:rPr>
              <a:t>让</a:t>
            </a:r>
            <a:r>
              <a:rPr lang="en-US" altLang="zh-CN" sz="3600" dirty="0" smtClean="0">
                <a:solidFill>
                  <a:srgbClr val="FFFFFF"/>
                </a:solidFill>
                <a:ea typeface="宋体" pitchFamily="2" charset="-122"/>
              </a:rPr>
              <a:t>JS</a:t>
            </a:r>
            <a:r>
              <a:rPr lang="zh-CN" altLang="en-US" sz="3600" dirty="0" smtClean="0">
                <a:solidFill>
                  <a:srgbClr val="FFFFFF"/>
                </a:solidFill>
                <a:ea typeface="宋体" pitchFamily="2" charset="-122"/>
              </a:rPr>
              <a:t>与</a:t>
            </a:r>
            <a:r>
              <a:rPr lang="en-US" altLang="zh-CN" sz="3600" dirty="0" smtClean="0">
                <a:solidFill>
                  <a:srgbClr val="FFFFFF"/>
                </a:solidFill>
                <a:ea typeface="宋体" pitchFamily="2" charset="-122"/>
              </a:rPr>
              <a:t>Delphi</a:t>
            </a:r>
            <a:r>
              <a:rPr lang="zh-CN" altLang="en-US" sz="3600" dirty="0" smtClean="0">
                <a:solidFill>
                  <a:srgbClr val="FFFFFF"/>
                </a:solidFill>
                <a:ea typeface="宋体" pitchFamily="2" charset="-122"/>
              </a:rPr>
              <a:t>完美交互</a:t>
            </a:r>
            <a:endParaRPr lang="zh-CN" altLang="en-US" sz="3600" dirty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914400" y="3759200"/>
            <a:ext cx="7162800" cy="720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r>
              <a:rPr lang="en-US" altLang="zh-CN" sz="3600" dirty="0" smtClean="0">
                <a:solidFill>
                  <a:srgbClr val="FFFFFF"/>
                </a:solidFill>
                <a:ea typeface="宋体" pitchFamily="2" charset="-122"/>
              </a:rPr>
              <a:t>3. </a:t>
            </a:r>
            <a:r>
              <a:rPr lang="zh-CN" altLang="en-US" sz="3600" dirty="0" smtClean="0">
                <a:solidFill>
                  <a:srgbClr val="FFFFFF"/>
                </a:solidFill>
                <a:ea typeface="宋体" pitchFamily="2" charset="-122"/>
              </a:rPr>
              <a:t>让</a:t>
            </a:r>
            <a:r>
              <a:rPr lang="en-US" altLang="zh-CN" sz="3600" dirty="0" smtClean="0">
                <a:solidFill>
                  <a:srgbClr val="FFFFFF"/>
                </a:solidFill>
                <a:ea typeface="宋体" pitchFamily="2" charset="-122"/>
              </a:rPr>
              <a:t>JS</a:t>
            </a:r>
            <a:r>
              <a:rPr lang="zh-CN" altLang="en-US" sz="3600" dirty="0" smtClean="0">
                <a:solidFill>
                  <a:srgbClr val="FFFFFF"/>
                </a:solidFill>
                <a:ea typeface="宋体" pitchFamily="2" charset="-122"/>
              </a:rPr>
              <a:t>成为</a:t>
            </a:r>
            <a:r>
              <a:rPr lang="en-US" altLang="zh-CN" sz="3600" dirty="0" smtClean="0">
                <a:solidFill>
                  <a:srgbClr val="FFFFFF"/>
                </a:solidFill>
                <a:ea typeface="宋体" pitchFamily="2" charset="-122"/>
              </a:rPr>
              <a:t>UI</a:t>
            </a:r>
            <a:r>
              <a:rPr lang="zh-CN" altLang="en-US" sz="3600" dirty="0" smtClean="0">
                <a:solidFill>
                  <a:srgbClr val="FFFFFF"/>
                </a:solidFill>
                <a:ea typeface="宋体" pitchFamily="2" charset="-122"/>
              </a:rPr>
              <a:t>设计中的超能引擎</a:t>
            </a:r>
            <a:endParaRPr lang="zh-CN" altLang="en-US" sz="3600" dirty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914400" y="2717800"/>
            <a:ext cx="7162800" cy="720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r>
              <a:rPr lang="en-US" altLang="zh-CN" sz="3600" dirty="0" smtClean="0">
                <a:solidFill>
                  <a:srgbClr val="FFFFFF"/>
                </a:solidFill>
                <a:ea typeface="宋体" pitchFamily="2" charset="-122"/>
              </a:rPr>
              <a:t>2. </a:t>
            </a:r>
            <a:r>
              <a:rPr lang="zh-CN" altLang="en-US" sz="3600" dirty="0" smtClean="0">
                <a:solidFill>
                  <a:srgbClr val="FFFFFF"/>
                </a:solidFill>
                <a:ea typeface="宋体" pitchFamily="2" charset="-122"/>
              </a:rPr>
              <a:t>象做网页一样做</a:t>
            </a:r>
            <a:r>
              <a:rPr lang="en-US" altLang="zh-CN" sz="3600" dirty="0" smtClean="0">
                <a:solidFill>
                  <a:srgbClr val="FFFFFF"/>
                </a:solidFill>
                <a:ea typeface="宋体" pitchFamily="2" charset="-122"/>
              </a:rPr>
              <a:t>UI</a:t>
            </a:r>
            <a:endParaRPr lang="zh-CN" altLang="en-US" sz="3600" dirty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914400" y="1676400"/>
            <a:ext cx="7162800" cy="720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r>
              <a:rPr lang="en-US" altLang="zh-CN" sz="3600" dirty="0" smtClean="0">
                <a:solidFill>
                  <a:srgbClr val="FFFFFF"/>
                </a:solidFill>
                <a:ea typeface="宋体" pitchFamily="2" charset="-122"/>
              </a:rPr>
              <a:t>1. </a:t>
            </a:r>
            <a:r>
              <a:rPr lang="zh-CN" altLang="en-US" sz="3600" dirty="0" smtClean="0">
                <a:solidFill>
                  <a:srgbClr val="FFFFFF"/>
                </a:solidFill>
                <a:ea typeface="宋体" pitchFamily="2" charset="-122"/>
              </a:rPr>
              <a:t>让</a:t>
            </a:r>
            <a:r>
              <a:rPr lang="en-US" altLang="zh-CN" sz="3600" dirty="0" smtClean="0">
                <a:solidFill>
                  <a:srgbClr val="FFFFFF"/>
                </a:solidFill>
                <a:ea typeface="宋体" pitchFamily="2" charset="-122"/>
              </a:rPr>
              <a:t>UI</a:t>
            </a:r>
            <a:r>
              <a:rPr lang="zh-CN" altLang="en-US" sz="3600" dirty="0" smtClean="0">
                <a:solidFill>
                  <a:srgbClr val="FFFFFF"/>
                </a:solidFill>
                <a:ea typeface="宋体" pitchFamily="2" charset="-122"/>
              </a:rPr>
              <a:t>设计人员远离代码</a:t>
            </a:r>
            <a:endParaRPr lang="zh-CN" altLang="en-US" sz="3600" dirty="0">
              <a:solidFill>
                <a:srgbClr val="FFFFFF"/>
              </a:solidFill>
              <a:ea typeface="宋体" pitchFamily="2" charset="-122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 smtClean="0"/>
              <a:t>用网页做</a:t>
            </a:r>
            <a:r>
              <a:rPr lang="en-US" altLang="zh-CN" dirty="0" smtClean="0"/>
              <a:t>UI</a:t>
            </a:r>
            <a:r>
              <a:rPr lang="zh-CN" altLang="en-US" dirty="0" smtClean="0"/>
              <a:t>现实吗？</a:t>
            </a:r>
            <a:endParaRPr lang="en-US" altLang="zh-CN" dirty="0" smtClean="0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914400" y="4800600"/>
            <a:ext cx="7162800" cy="720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r>
              <a:rPr lang="en-US" altLang="zh-CN" sz="3600" dirty="0" smtClean="0">
                <a:solidFill>
                  <a:srgbClr val="FFFFFF"/>
                </a:solidFill>
                <a:ea typeface="宋体" pitchFamily="2" charset="-122"/>
              </a:rPr>
              <a:t>4. </a:t>
            </a:r>
            <a:r>
              <a:rPr lang="zh-CN" altLang="en-US" sz="3600" dirty="0" smtClean="0">
                <a:solidFill>
                  <a:srgbClr val="FFFFFF"/>
                </a:solidFill>
                <a:ea typeface="宋体" pitchFamily="2" charset="-122"/>
              </a:rPr>
              <a:t>当然，眼见为实</a:t>
            </a:r>
            <a:r>
              <a:rPr lang="en-US" altLang="zh-CN" sz="3600" dirty="0" smtClean="0">
                <a:solidFill>
                  <a:srgbClr val="FFFFFF"/>
                </a:solidFill>
                <a:ea typeface="宋体" pitchFamily="2" charset="-122"/>
              </a:rPr>
              <a:t>…</a:t>
            </a:r>
            <a:endParaRPr lang="zh-CN" altLang="en-US" sz="3600" dirty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914400" y="3759200"/>
            <a:ext cx="7162800" cy="720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r>
              <a:rPr lang="en-US" altLang="zh-CN" sz="3400" dirty="0" smtClean="0">
                <a:solidFill>
                  <a:srgbClr val="FFFFFF"/>
                </a:solidFill>
                <a:ea typeface="宋体" pitchFamily="2" charset="-122"/>
              </a:rPr>
              <a:t>3. </a:t>
            </a:r>
            <a:r>
              <a:rPr lang="zh-CN" altLang="en-US" sz="3400" dirty="0" smtClean="0">
                <a:solidFill>
                  <a:srgbClr val="FFFFFF"/>
                </a:solidFill>
                <a:ea typeface="宋体" pitchFamily="2" charset="-122"/>
              </a:rPr>
              <a:t>对</a:t>
            </a:r>
            <a:r>
              <a:rPr lang="en-US" altLang="zh-CN" sz="3400" dirty="0" smtClean="0">
                <a:solidFill>
                  <a:srgbClr val="FFFFFF"/>
                </a:solidFill>
                <a:ea typeface="宋体" pitchFamily="2" charset="-122"/>
              </a:rPr>
              <a:t>Delphi</a:t>
            </a:r>
            <a:r>
              <a:rPr lang="zh-CN" altLang="en-US" sz="3400" dirty="0" smtClean="0">
                <a:solidFill>
                  <a:srgbClr val="FFFFFF"/>
                </a:solidFill>
                <a:ea typeface="宋体" pitchFamily="2" charset="-122"/>
              </a:rPr>
              <a:t>来说，</a:t>
            </a:r>
            <a:r>
              <a:rPr lang="en-US" altLang="zh-CN" sz="3400" dirty="0" err="1" smtClean="0">
                <a:solidFill>
                  <a:srgbClr val="FFFFFF"/>
                </a:solidFill>
                <a:ea typeface="宋体" pitchFamily="2" charset="-122"/>
              </a:rPr>
              <a:t>EmbeddedWB</a:t>
            </a:r>
            <a:r>
              <a:rPr lang="zh-CN" altLang="en-US" sz="3400" dirty="0" smtClean="0">
                <a:solidFill>
                  <a:srgbClr val="FFFFFF"/>
                </a:solidFill>
                <a:ea typeface="宋体" pitchFamily="2" charset="-122"/>
              </a:rPr>
              <a:t>不错</a:t>
            </a:r>
            <a:endParaRPr lang="zh-CN" altLang="en-US" sz="3400" dirty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914400" y="2717800"/>
            <a:ext cx="7162800" cy="720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r>
              <a:rPr lang="en-US" altLang="zh-CN" sz="3600" dirty="0" smtClean="0">
                <a:solidFill>
                  <a:srgbClr val="FFFFFF"/>
                </a:solidFill>
                <a:ea typeface="宋体" pitchFamily="2" charset="-122"/>
              </a:rPr>
              <a:t>2. </a:t>
            </a:r>
            <a:r>
              <a:rPr lang="zh-CN" altLang="en-US" sz="3600" dirty="0" smtClean="0">
                <a:solidFill>
                  <a:srgbClr val="FFFFFF"/>
                </a:solidFill>
                <a:ea typeface="宋体" pitchFamily="2" charset="-122"/>
              </a:rPr>
              <a:t>你当然可选</a:t>
            </a:r>
            <a:r>
              <a:rPr lang="en-US" altLang="zh-CN" sz="3600" dirty="0" smtClean="0">
                <a:solidFill>
                  <a:srgbClr val="FFFFFF"/>
                </a:solidFill>
                <a:ea typeface="宋体" pitchFamily="2" charset="-122"/>
              </a:rPr>
              <a:t>flash</a:t>
            </a:r>
            <a:r>
              <a:rPr lang="zh-CN" altLang="en-US" sz="3600" dirty="0" smtClean="0">
                <a:solidFill>
                  <a:srgbClr val="FFFFFF"/>
                </a:solidFill>
                <a:ea typeface="宋体" pitchFamily="2" charset="-122"/>
              </a:rPr>
              <a:t>或别的什么</a:t>
            </a:r>
            <a:r>
              <a:rPr lang="en-US" altLang="zh-CN" sz="3600" dirty="0" smtClean="0">
                <a:solidFill>
                  <a:srgbClr val="FFFFFF"/>
                </a:solidFill>
                <a:ea typeface="宋体" pitchFamily="2" charset="-122"/>
              </a:rPr>
              <a:t>…</a:t>
            </a:r>
            <a:endParaRPr lang="zh-CN" altLang="en-US" sz="3600" dirty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914400" y="1676400"/>
            <a:ext cx="7162800" cy="720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r>
              <a:rPr lang="en-US" altLang="zh-CN" sz="3600" dirty="0" smtClean="0">
                <a:solidFill>
                  <a:srgbClr val="FFFFFF"/>
                </a:solidFill>
                <a:ea typeface="宋体" pitchFamily="2" charset="-122"/>
              </a:rPr>
              <a:t>1. </a:t>
            </a:r>
            <a:r>
              <a:rPr lang="zh-CN" altLang="en-US" sz="3600" dirty="0" smtClean="0">
                <a:solidFill>
                  <a:srgbClr val="FFFFFF"/>
                </a:solidFill>
                <a:ea typeface="宋体" pitchFamily="2" charset="-122"/>
              </a:rPr>
              <a:t>你认为</a:t>
            </a:r>
            <a:r>
              <a:rPr lang="en-US" altLang="zh-CN" sz="3600" dirty="0" err="1" smtClean="0">
                <a:solidFill>
                  <a:srgbClr val="FFFFFF"/>
                </a:solidFill>
                <a:ea typeface="宋体" pitchFamily="2" charset="-122"/>
              </a:rPr>
              <a:t>XAML</a:t>
            </a:r>
            <a:r>
              <a:rPr lang="zh-CN" altLang="en-US" sz="3600" dirty="0" smtClean="0">
                <a:solidFill>
                  <a:srgbClr val="FFFFFF"/>
                </a:solidFill>
                <a:ea typeface="宋体" pitchFamily="2" charset="-122"/>
              </a:rPr>
              <a:t>是啥？</a:t>
            </a:r>
            <a:r>
              <a:rPr lang="en-US" altLang="zh-CN" sz="3600" dirty="0" err="1" smtClean="0">
                <a:solidFill>
                  <a:srgbClr val="FFFFFF"/>
                </a:solidFill>
                <a:ea typeface="宋体" pitchFamily="2" charset="-122"/>
              </a:rPr>
              <a:t>SliverLight</a:t>
            </a:r>
            <a:r>
              <a:rPr lang="en-US" altLang="zh-CN" sz="3600" dirty="0" smtClean="0">
                <a:solidFill>
                  <a:srgbClr val="FFFFFF"/>
                </a:solidFill>
                <a:ea typeface="宋体" pitchFamily="2" charset="-122"/>
              </a:rPr>
              <a:t>?</a:t>
            </a:r>
            <a:endParaRPr lang="zh-CN" altLang="en-US" sz="3600" dirty="0">
              <a:solidFill>
                <a:srgbClr val="FFFFFF"/>
              </a:solidFill>
              <a:ea typeface="宋体" pitchFamily="2" charset="-122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 smtClean="0"/>
              <a:t>从</a:t>
            </a:r>
            <a:r>
              <a:rPr lang="en-US" altLang="zh-CN" dirty="0" err="1" smtClean="0"/>
              <a:t>htmldlg</a:t>
            </a:r>
            <a:r>
              <a:rPr lang="zh-CN" altLang="en-US" dirty="0" smtClean="0"/>
              <a:t>到现在</a:t>
            </a:r>
            <a:r>
              <a:rPr lang="en-US" altLang="zh-CN" dirty="0" smtClean="0"/>
              <a:t>(1)</a:t>
            </a:r>
            <a:endParaRPr lang="zh-CN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1524000"/>
            <a:ext cx="400050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685800" y="5638800"/>
            <a:ext cx="79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CreateURLMoniker</a:t>
            </a:r>
            <a:r>
              <a:rPr lang="en-US" altLang="zh-CN" dirty="0" smtClean="0"/>
              <a:t>( nil, </a:t>
            </a:r>
            <a:r>
              <a:rPr lang="en-US" altLang="zh-CN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‘res:// ... / ... ‘</a:t>
            </a:r>
            <a:r>
              <a:rPr lang="en-US" altLang="zh-CN" dirty="0" smtClean="0"/>
              <a:t> , </a:t>
            </a:r>
            <a:r>
              <a:rPr lang="en-US" altLang="zh-CN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pmk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ShowHTMLDialog</a:t>
            </a:r>
            <a:r>
              <a:rPr lang="en-US" altLang="zh-CN" dirty="0" smtClean="0"/>
              <a:t>( Handle , </a:t>
            </a:r>
            <a:r>
              <a:rPr lang="en-US" altLang="zh-CN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pmk</a:t>
            </a:r>
            <a:r>
              <a:rPr lang="en-US" altLang="zh-CN" dirty="0" smtClean="0"/>
              <a:t>, </a:t>
            </a:r>
            <a:r>
              <a:rPr lang="en-US" altLang="zh-CN" i="1" u="sng" dirty="0" err="1" smtClean="0">
                <a:solidFill>
                  <a:srgbClr val="6B6BCF"/>
                </a:solidFill>
              </a:rPr>
              <a:t>InParam</a:t>
            </a:r>
            <a:r>
              <a:rPr lang="en-US" altLang="zh-CN" dirty="0" smtClean="0"/>
              <a:t>, nil, </a:t>
            </a:r>
            <a:r>
              <a:rPr lang="en-US" altLang="zh-CN" i="1" dirty="0" err="1" smtClean="0">
                <a:solidFill>
                  <a:srgbClr val="6B6BCF"/>
                </a:solidFill>
              </a:rPr>
              <a:t>OutParam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85800" y="4953000"/>
            <a:ext cx="79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hInstHTML</a:t>
            </a:r>
            <a:r>
              <a:rPr lang="en-US" altLang="zh-CN" dirty="0" smtClean="0"/>
              <a:t> := </a:t>
            </a:r>
            <a:r>
              <a:rPr lang="en-US" altLang="zh-CN" dirty="0" err="1" smtClean="0"/>
              <a:t>LoadLibrary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'</a:t>
            </a:r>
            <a:r>
              <a:rPr lang="en-US" altLang="zh-CN" dirty="0" err="1" smtClean="0">
                <a:solidFill>
                  <a:srgbClr val="FF0000"/>
                </a:solidFill>
              </a:rPr>
              <a:t>MSHTML.DLL</a:t>
            </a:r>
            <a:r>
              <a:rPr lang="en-US" altLang="zh-CN" dirty="0" smtClean="0">
                <a:solidFill>
                  <a:srgbClr val="FF0000"/>
                </a:solidFill>
              </a:rPr>
              <a:t>'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ShowHTMLDialog</a:t>
            </a:r>
            <a:r>
              <a:rPr lang="en-US" altLang="zh-CN" dirty="0" smtClean="0"/>
              <a:t> := </a:t>
            </a:r>
            <a:r>
              <a:rPr lang="en-US" altLang="zh-CN" dirty="0" err="1" smtClean="0">
                <a:solidFill>
                  <a:srgbClr val="FF0000"/>
                </a:solidFill>
              </a:rPr>
              <a:t>GetProcAddress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hInstHTML,</a:t>
            </a:r>
            <a:r>
              <a:rPr lang="en-US" altLang="zh-CN" dirty="0" err="1" smtClean="0">
                <a:solidFill>
                  <a:srgbClr val="FF0000"/>
                </a:solidFill>
              </a:rPr>
              <a:t>'ShowHTMLDialog</a:t>
            </a:r>
            <a:r>
              <a:rPr lang="en-US" altLang="zh-CN" dirty="0" smtClean="0">
                <a:solidFill>
                  <a:srgbClr val="FF0000"/>
                </a:solidFill>
              </a:rPr>
              <a:t>'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 rot="2306865">
            <a:off x="7366077" y="4159887"/>
            <a:ext cx="1646128" cy="492560"/>
            <a:chOff x="1587500" y="2743200"/>
            <a:chExt cx="1447800" cy="548620"/>
          </a:xfrm>
        </p:grpSpPr>
        <p:sp>
          <p:nvSpPr>
            <p:cNvPr id="8" name="Rectangle 5"/>
            <p:cNvSpPr txBox="1">
              <a:spLocks noChangeArrowheads="1"/>
            </p:cNvSpPr>
            <p:nvPr/>
          </p:nvSpPr>
          <p:spPr bwMode="auto">
            <a:xfrm>
              <a:off x="1676400" y="2743200"/>
              <a:ext cx="12573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b" anchorCtr="0" compatLnSpc="1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1999~02</a:t>
              </a:r>
              <a:endParaRPr kumimoji="0" lang="en-US" altLang="zh-CN" sz="2800" b="0" i="0" u="none" strike="noStrike" kern="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587500" y="2768600"/>
              <a:ext cx="1447800" cy="52322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spAutoFit/>
            </a:bodyPr>
            <a:lstStyle/>
            <a:p>
              <a:pPr>
                <a:spcBef>
                  <a:spcPts val="0"/>
                </a:spcBef>
                <a:defRPr/>
              </a:pPr>
              <a:endParaRPr lang="zh-CN" altLang="en-US" sz="28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 smtClean="0"/>
              <a:t>从</a:t>
            </a:r>
            <a:r>
              <a:rPr lang="en-US" altLang="zh-CN" dirty="0" err="1" smtClean="0"/>
              <a:t>htmldlg</a:t>
            </a:r>
            <a:r>
              <a:rPr lang="zh-CN" altLang="en-US" dirty="0" smtClean="0"/>
              <a:t>到现在</a:t>
            </a:r>
            <a:r>
              <a:rPr lang="en-US" altLang="zh-CN" dirty="0" smtClean="0"/>
              <a:t>(2)</a:t>
            </a:r>
            <a:endParaRPr lang="zh-CN" altLang="en-US" dirty="0" smtClean="0"/>
          </a:p>
        </p:txBody>
      </p:sp>
      <p:pic>
        <p:nvPicPr>
          <p:cNvPr id="2051" name="Picture 3" descr="E:\Tao\JavaScript + Delphi + ErLang\03. MSN Group\htmllit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1905000"/>
            <a:ext cx="8563761" cy="3733800"/>
          </a:xfrm>
          <a:prstGeom prst="rect">
            <a:avLst/>
          </a:prstGeom>
          <a:noFill/>
        </p:spPr>
      </p:pic>
      <p:grpSp>
        <p:nvGrpSpPr>
          <p:cNvPr id="4" name="组合 3"/>
          <p:cNvGrpSpPr/>
          <p:nvPr/>
        </p:nvGrpSpPr>
        <p:grpSpPr>
          <a:xfrm rot="2306865">
            <a:off x="7366077" y="4159887"/>
            <a:ext cx="1646128" cy="492560"/>
            <a:chOff x="1587500" y="2743200"/>
            <a:chExt cx="1447800" cy="548620"/>
          </a:xfrm>
        </p:grpSpPr>
        <p:sp>
          <p:nvSpPr>
            <p:cNvPr id="5" name="Rectangle 5"/>
            <p:cNvSpPr txBox="1">
              <a:spLocks noChangeArrowheads="1"/>
            </p:cNvSpPr>
            <p:nvPr/>
          </p:nvSpPr>
          <p:spPr bwMode="auto">
            <a:xfrm>
              <a:off x="1676400" y="2743200"/>
              <a:ext cx="12573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b" anchorCtr="0" compatLnSpc="1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2003~05</a:t>
              </a:r>
              <a:endParaRPr kumimoji="0" lang="en-US" altLang="zh-CN" sz="2800" b="0" i="0" u="none" strike="noStrike" kern="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587500" y="2768600"/>
              <a:ext cx="1447800" cy="52322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spAutoFit/>
            </a:bodyPr>
            <a:lstStyle/>
            <a:p>
              <a:pPr>
                <a:spcBef>
                  <a:spcPts val="0"/>
                </a:spcBef>
                <a:defRPr/>
              </a:pPr>
              <a:endParaRPr lang="zh-CN" altLang="en-US" sz="28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 smtClean="0"/>
              <a:t>从</a:t>
            </a:r>
            <a:r>
              <a:rPr lang="en-US" altLang="zh-CN" dirty="0" err="1" smtClean="0"/>
              <a:t>htmldlg</a:t>
            </a:r>
            <a:r>
              <a:rPr lang="zh-CN" altLang="en-US" dirty="0" smtClean="0"/>
              <a:t>到现在</a:t>
            </a:r>
            <a:r>
              <a:rPr lang="en-US" altLang="zh-CN" dirty="0" smtClean="0"/>
              <a:t>(3)</a:t>
            </a:r>
            <a:endParaRPr lang="zh-CN" altLang="en-US" dirty="0" smtClean="0"/>
          </a:p>
        </p:txBody>
      </p:sp>
      <p:pic>
        <p:nvPicPr>
          <p:cNvPr id="1026" name="Picture 2" descr="E:\Tao\JavaScript + Delphi + ErLang\03. MSN Group\sp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2654" y="1524000"/>
            <a:ext cx="8835146" cy="472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 smtClean="0"/>
              <a:t>我们的问题</a:t>
            </a:r>
            <a:r>
              <a:rPr lang="en-US" altLang="zh-CN" dirty="0" smtClean="0"/>
              <a:t>(1)</a:t>
            </a:r>
            <a:endParaRPr lang="zh-CN" alt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212105"/>
            <a:ext cx="8153400" cy="51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2800" kern="0" dirty="0" smtClean="0">
                <a:solidFill>
                  <a:srgbClr val="333333"/>
                </a:solidFill>
                <a:latin typeface="+mn-lt"/>
              </a:rPr>
              <a:t>让</a:t>
            </a:r>
            <a:r>
              <a:rPr lang="en-US" altLang="zh-CN" sz="2800" kern="0" dirty="0" smtClean="0">
                <a:solidFill>
                  <a:srgbClr val="333333"/>
                </a:solidFill>
                <a:latin typeface="+mn-lt"/>
              </a:rPr>
              <a:t>IE</a:t>
            </a:r>
            <a:r>
              <a:rPr lang="zh-CN" altLang="en-US" sz="2800" kern="0" dirty="0" smtClean="0">
                <a:solidFill>
                  <a:srgbClr val="333333"/>
                </a:solidFill>
                <a:latin typeface="+mn-lt"/>
              </a:rPr>
              <a:t>中的</a:t>
            </a:r>
            <a:r>
              <a:rPr lang="en-US" altLang="zh-CN" sz="2800" kern="0" dirty="0" smtClean="0">
                <a:solidFill>
                  <a:srgbClr val="333333"/>
                </a:solidFill>
                <a:latin typeface="+mn-lt"/>
              </a:rPr>
              <a:t>JS</a:t>
            </a:r>
            <a:r>
              <a:rPr lang="zh-CN" altLang="en-US" sz="2800" kern="0" dirty="0" smtClean="0">
                <a:solidFill>
                  <a:srgbClr val="333333"/>
                </a:solidFill>
                <a:latin typeface="+mn-lt"/>
              </a:rPr>
              <a:t>访问到</a:t>
            </a:r>
            <a:r>
              <a:rPr lang="en-US" altLang="zh-CN" sz="2800" kern="0" dirty="0" smtClean="0">
                <a:solidFill>
                  <a:srgbClr val="333333"/>
                </a:solidFill>
                <a:latin typeface="+mn-lt"/>
              </a:rPr>
              <a:t>Host App. (</a:t>
            </a:r>
            <a:r>
              <a:rPr lang="en-US" altLang="zh-CN" sz="2800" kern="0" dirty="0" err="1" smtClean="0">
                <a:solidFill>
                  <a:srgbClr val="333333"/>
                </a:solidFill>
                <a:latin typeface="+mn-lt"/>
              </a:rPr>
              <a:t>window.external</a:t>
            </a:r>
            <a:r>
              <a:rPr lang="en-US" altLang="zh-CN" sz="2800" kern="0" dirty="0" smtClean="0">
                <a:solidFill>
                  <a:srgbClr val="333333"/>
                </a:solidFill>
                <a:latin typeface="+mn-lt"/>
              </a:rPr>
              <a:t>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3072804"/>
            <a:ext cx="8153400" cy="51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让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Delphi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代码访问到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DOM / Doc. </a:t>
            </a:r>
            <a:r>
              <a:rPr lang="en-US" altLang="zh-CN" sz="2800" kern="0" dirty="0" smtClean="0">
                <a:solidFill>
                  <a:srgbClr val="333333"/>
                </a:solidFill>
                <a:latin typeface="+mn-lt"/>
              </a:rPr>
              <a:t>(</a:t>
            </a:r>
            <a:r>
              <a:rPr lang="en-US" altLang="zh-CN" sz="2800" kern="0" dirty="0" err="1" smtClean="0">
                <a:solidFill>
                  <a:srgbClr val="333333"/>
                </a:solidFill>
                <a:latin typeface="+mn-lt"/>
              </a:rPr>
              <a:t>WB.Document</a:t>
            </a:r>
            <a:r>
              <a:rPr lang="en-US" altLang="zh-CN" sz="2800" kern="0" noProof="0" dirty="0" smtClean="0">
                <a:solidFill>
                  <a:srgbClr val="333333"/>
                </a:solidFill>
                <a:latin typeface="+mn-lt"/>
              </a:rPr>
              <a:t>)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4519870"/>
            <a:ext cx="8229600" cy="51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让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Delphi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代码访问到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JS.</a:t>
            </a:r>
          </a:p>
        </p:txBody>
      </p:sp>
      <p:sp>
        <p:nvSpPr>
          <p:cNvPr id="12" name="矩形 11"/>
          <p:cNvSpPr/>
          <p:nvPr/>
        </p:nvSpPr>
        <p:spPr>
          <a:xfrm>
            <a:off x="1066800" y="1745505"/>
            <a:ext cx="739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535FCD"/>
                </a:solidFill>
              </a:rPr>
              <a:t>How to call Delphi code from scripts running in a </a:t>
            </a:r>
            <a:r>
              <a:rPr lang="en-US" b="1" dirty="0" err="1" smtClean="0">
                <a:solidFill>
                  <a:srgbClr val="535FCD"/>
                </a:solidFill>
              </a:rPr>
              <a:t>TWebBrowser</a:t>
            </a:r>
            <a:r>
              <a:rPr lang="en-US" b="1" dirty="0" smtClean="0">
                <a:solidFill>
                  <a:srgbClr val="535FCD"/>
                </a:solidFill>
              </a:rPr>
              <a:t> .</a:t>
            </a:r>
            <a:endParaRPr lang="en-US" altLang="zh-CN" dirty="0" smtClean="0">
              <a:solidFill>
                <a:srgbClr val="535FCD"/>
              </a:solidFill>
            </a:endParaRPr>
          </a:p>
          <a:p>
            <a:r>
              <a:rPr lang="en-US" altLang="zh-CN" b="1" dirty="0" err="1" smtClean="0">
                <a:solidFill>
                  <a:srgbClr val="535FCD"/>
                </a:solidFill>
                <a:hlinkClick r:id="rId4"/>
              </a:rPr>
              <a:t>http://www.delphidabbler.com/articles.php?article=22</a:t>
            </a:r>
            <a:endParaRPr lang="en-US" altLang="zh-CN" b="1" dirty="0" smtClean="0">
              <a:solidFill>
                <a:srgbClr val="535FCD"/>
              </a:solidFill>
            </a:endParaRPr>
          </a:p>
          <a:p>
            <a:r>
              <a:rPr lang="en-US" altLang="zh-CN" b="1" dirty="0" smtClean="0">
                <a:solidFill>
                  <a:srgbClr val="535FCD"/>
                </a:solidFill>
              </a:rPr>
              <a:t>How to use </a:t>
            </a:r>
            <a:r>
              <a:rPr lang="en-US" b="1" dirty="0" err="1" smtClean="0">
                <a:solidFill>
                  <a:srgbClr val="535FCD"/>
                </a:solidFill>
              </a:rPr>
              <a:t>OnGetExternal</a:t>
            </a:r>
            <a:r>
              <a:rPr lang="en-US" b="1" dirty="0" smtClean="0">
                <a:solidFill>
                  <a:srgbClr val="535FCD"/>
                </a:solidFill>
              </a:rPr>
              <a:t> In a </a:t>
            </a:r>
            <a:r>
              <a:rPr lang="en-US" b="1" dirty="0" err="1" smtClean="0">
                <a:solidFill>
                  <a:srgbClr val="535FCD"/>
                </a:solidFill>
              </a:rPr>
              <a:t>TEmbeddedWB</a:t>
            </a:r>
            <a:r>
              <a:rPr lang="en-US" b="1" dirty="0" smtClean="0">
                <a:solidFill>
                  <a:srgbClr val="535FCD"/>
                </a:solidFill>
              </a:rPr>
              <a:t> .</a:t>
            </a:r>
            <a:endParaRPr lang="en-US" altLang="zh-CN" b="1" dirty="0" smtClean="0">
              <a:solidFill>
                <a:srgbClr val="535FCD"/>
              </a:solidFill>
            </a:endParaRPr>
          </a:p>
          <a:p>
            <a:r>
              <a:rPr lang="en-US" altLang="zh-CN" dirty="0" err="1" smtClean="0">
                <a:solidFill>
                  <a:srgbClr val="535FCD"/>
                </a:solidFill>
                <a:hlinkClick r:id="rId5"/>
              </a:rPr>
              <a:t>http://www.bsalsa.com/ewb_on_get_ext.html</a:t>
            </a:r>
            <a:endParaRPr lang="zh-CN" altLang="en-US" dirty="0">
              <a:solidFill>
                <a:srgbClr val="535FCD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09600" y="5431466"/>
            <a:ext cx="8229600" cy="51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打包成</a:t>
            </a:r>
            <a:r>
              <a:rPr lang="zh-CN" altLang="en-US" sz="2800" kern="0" dirty="0" smtClean="0">
                <a:solidFill>
                  <a:srgbClr val="333333"/>
                </a:solidFill>
                <a:latin typeface="+mn-lt"/>
              </a:rPr>
              <a:t>资源</a:t>
            </a:r>
            <a:r>
              <a:rPr lang="en-US" altLang="zh-CN" sz="2800" kern="0" dirty="0" smtClean="0">
                <a:solidFill>
                  <a:srgbClr val="333333"/>
                </a:solidFill>
                <a:latin typeface="+mn-lt"/>
              </a:rPr>
              <a:t>(</a:t>
            </a:r>
            <a:r>
              <a:rPr lang="en-US" altLang="en-US" sz="2800" kern="0" dirty="0" smtClean="0">
                <a:solidFill>
                  <a:srgbClr val="333333"/>
                </a:solidFill>
                <a:latin typeface="+mn-lt"/>
              </a:rPr>
              <a:t>HTML Resource Compiler Project</a:t>
            </a:r>
            <a:r>
              <a:rPr lang="en-US" altLang="zh-CN" sz="2800" kern="0" dirty="0" smtClean="0">
                <a:solidFill>
                  <a:srgbClr val="333333"/>
                </a:solidFill>
                <a:latin typeface="+mn-lt"/>
              </a:rPr>
              <a:t>)</a:t>
            </a:r>
          </a:p>
        </p:txBody>
      </p:sp>
      <p:sp>
        <p:nvSpPr>
          <p:cNvPr id="14" name="矩形 13"/>
          <p:cNvSpPr/>
          <p:nvPr/>
        </p:nvSpPr>
        <p:spPr>
          <a:xfrm>
            <a:off x="1066800" y="5888666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535FCD"/>
                </a:solidFill>
                <a:hlinkClick r:id="rId6"/>
              </a:rPr>
              <a:t>http://www.delphidabbler.com/software/htmlres?mid=2</a:t>
            </a:r>
            <a:endParaRPr lang="zh-CN" altLang="en-US" dirty="0">
              <a:solidFill>
                <a:srgbClr val="535FCD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66800" y="4977070"/>
            <a:ext cx="6269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535FCD"/>
                </a:solidFill>
              </a:rPr>
              <a:t>Scripting := (</a:t>
            </a:r>
            <a:r>
              <a:rPr lang="en-US" altLang="zh-CN" b="1" dirty="0" err="1" smtClean="0">
                <a:solidFill>
                  <a:srgbClr val="535FCD"/>
                </a:solidFill>
              </a:rPr>
              <a:t>WB.Document</a:t>
            </a:r>
            <a:r>
              <a:rPr lang="en-US" altLang="zh-CN" b="1" dirty="0" smtClean="0">
                <a:solidFill>
                  <a:srgbClr val="535FCD"/>
                </a:solidFill>
              </a:rPr>
              <a:t> as </a:t>
            </a:r>
            <a:r>
              <a:rPr lang="en-US" altLang="zh-CN" b="1" dirty="0" err="1" smtClean="0">
                <a:solidFill>
                  <a:srgbClr val="535FCD"/>
                </a:solidFill>
              </a:rPr>
              <a:t>IHTMLDocument</a:t>
            </a:r>
            <a:r>
              <a:rPr lang="en-US" altLang="zh-CN" b="1" dirty="0" smtClean="0">
                <a:solidFill>
                  <a:srgbClr val="535FCD"/>
                </a:solidFill>
              </a:rPr>
              <a:t>).Script;</a:t>
            </a:r>
            <a:endParaRPr lang="zh-CN" altLang="en-US" b="1" dirty="0" smtClean="0">
              <a:solidFill>
                <a:srgbClr val="535FCD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66800" y="3530004"/>
            <a:ext cx="54168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>
                <a:solidFill>
                  <a:srgbClr val="535FCD"/>
                </a:solidFill>
              </a:rPr>
              <a:t>Doc := </a:t>
            </a:r>
            <a:r>
              <a:rPr lang="en-US" altLang="zh-CN" b="1" dirty="0" smtClean="0">
                <a:solidFill>
                  <a:srgbClr val="535FCD"/>
                </a:solidFill>
              </a:rPr>
              <a:t>(</a:t>
            </a:r>
            <a:r>
              <a:rPr lang="en-US" altLang="zh-CN" b="1" dirty="0" err="1" smtClean="0">
                <a:solidFill>
                  <a:srgbClr val="535FCD"/>
                </a:solidFill>
              </a:rPr>
              <a:t>WB.Document</a:t>
            </a:r>
            <a:r>
              <a:rPr lang="en-US" altLang="zh-CN" b="1" dirty="0" smtClean="0">
                <a:solidFill>
                  <a:srgbClr val="535FCD"/>
                </a:solidFill>
              </a:rPr>
              <a:t> as </a:t>
            </a:r>
            <a:r>
              <a:rPr lang="en-US" altLang="zh-CN" b="1" dirty="0" err="1" smtClean="0">
                <a:solidFill>
                  <a:srgbClr val="535FCD"/>
                </a:solidFill>
              </a:rPr>
              <a:t>IHTMLDocument</a:t>
            </a:r>
            <a:r>
              <a:rPr lang="en-US" altLang="zh-CN" b="1" dirty="0" smtClean="0">
                <a:solidFill>
                  <a:srgbClr val="535FCD"/>
                </a:solidFill>
              </a:rPr>
              <a:t>);</a:t>
            </a:r>
          </a:p>
          <a:p>
            <a:r>
              <a:rPr lang="en-US" altLang="zh-CN" b="1" err="1" smtClean="0">
                <a:solidFill>
                  <a:srgbClr val="535FCD"/>
                </a:solidFill>
              </a:rPr>
              <a:t>Doc2</a:t>
            </a:r>
            <a:r>
              <a:rPr lang="en-US" altLang="zh-CN" b="1" smtClean="0">
                <a:solidFill>
                  <a:srgbClr val="535FCD"/>
                </a:solidFill>
              </a:rPr>
              <a:t> := </a:t>
            </a:r>
            <a:r>
              <a:rPr lang="en-US" altLang="zh-CN" b="1" dirty="0" smtClean="0">
                <a:solidFill>
                  <a:srgbClr val="535FCD"/>
                </a:solidFill>
              </a:rPr>
              <a:t>(</a:t>
            </a:r>
            <a:r>
              <a:rPr lang="en-US" altLang="zh-CN" b="1" dirty="0" err="1" smtClean="0">
                <a:solidFill>
                  <a:srgbClr val="535FCD"/>
                </a:solidFill>
              </a:rPr>
              <a:t>WB.Document</a:t>
            </a:r>
            <a:r>
              <a:rPr lang="en-US" altLang="zh-CN" b="1" dirty="0" smtClean="0">
                <a:solidFill>
                  <a:srgbClr val="535FCD"/>
                </a:solidFill>
              </a:rPr>
              <a:t> as </a:t>
            </a:r>
            <a:r>
              <a:rPr lang="en-US" altLang="zh-CN" b="1" dirty="0" err="1" smtClean="0">
                <a:solidFill>
                  <a:srgbClr val="535FCD"/>
                </a:solidFill>
              </a:rPr>
              <a:t>IHTMLDocument2</a:t>
            </a:r>
            <a:r>
              <a:rPr lang="en-US" altLang="zh-CN" b="1" dirty="0" smtClean="0">
                <a:solidFill>
                  <a:srgbClr val="535FCD"/>
                </a:solidFill>
              </a:rPr>
              <a:t>);</a:t>
            </a:r>
          </a:p>
          <a:p>
            <a:r>
              <a:rPr lang="en-US" altLang="zh-CN" b="1" dirty="0" err="1" smtClean="0">
                <a:solidFill>
                  <a:srgbClr val="E6687A"/>
                </a:solidFill>
              </a:rPr>
              <a:t>Doc3</a:t>
            </a:r>
            <a:r>
              <a:rPr lang="en-US" altLang="zh-CN" b="1" dirty="0" smtClean="0">
                <a:solidFill>
                  <a:srgbClr val="E6687A"/>
                </a:solidFill>
              </a:rPr>
              <a:t>..., </a:t>
            </a:r>
            <a:r>
              <a:rPr lang="en-US" altLang="zh-CN" b="1" dirty="0" err="1" smtClean="0">
                <a:solidFill>
                  <a:srgbClr val="E6687A"/>
                </a:solidFill>
              </a:rPr>
              <a:t>Doc4</a:t>
            </a:r>
            <a:r>
              <a:rPr lang="en-US" altLang="zh-CN" b="1" dirty="0" smtClean="0">
                <a:solidFill>
                  <a:srgbClr val="E6687A"/>
                </a:solidFill>
              </a:rPr>
              <a:t>..., </a:t>
            </a:r>
            <a:r>
              <a:rPr lang="en-US" altLang="zh-CN" b="1" dirty="0" err="1" smtClean="0">
                <a:solidFill>
                  <a:srgbClr val="E6687A"/>
                </a:solidFill>
              </a:rPr>
              <a:t>Doc5</a:t>
            </a:r>
            <a:r>
              <a:rPr lang="en-US" altLang="zh-CN" b="1" dirty="0" smtClean="0">
                <a:solidFill>
                  <a:srgbClr val="E6687A"/>
                </a:solidFill>
              </a:rPr>
              <a:t>..., or as </a:t>
            </a:r>
            <a:r>
              <a:rPr lang="en-US" altLang="zh-CN" b="1" dirty="0" err="1" smtClean="0">
                <a:solidFill>
                  <a:srgbClr val="E6687A"/>
                </a:solidFill>
              </a:rPr>
              <a:t>IHTMLDOMNode</a:t>
            </a:r>
            <a:endParaRPr lang="zh-CN" altLang="en-US" b="1" dirty="0" smtClean="0">
              <a:solidFill>
                <a:srgbClr val="E6687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 smtClean="0"/>
              <a:t>我们的问题</a:t>
            </a:r>
            <a:r>
              <a:rPr lang="en-US" altLang="zh-CN" dirty="0" smtClean="0"/>
              <a:t>(2)</a:t>
            </a:r>
            <a:endParaRPr lang="zh-CN" alt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1295400"/>
            <a:ext cx="8229600" cy="51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让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Delphi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代码</a:t>
            </a:r>
            <a:r>
              <a:rPr lang="zh-CN" altLang="en-US" sz="2800" kern="0" dirty="0" smtClean="0">
                <a:solidFill>
                  <a:srgbClr val="333333"/>
                </a:solidFill>
                <a:latin typeface="+mn-lt"/>
              </a:rPr>
              <a:t>调用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JS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函数（接受传入与传出）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2558142"/>
            <a:ext cx="8229600" cy="51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通过简单的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Delphi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与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IE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交互来控制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09600" y="3189513"/>
            <a:ext cx="8229600" cy="51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安装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Delphi</a:t>
            </a:r>
            <a:r>
              <a:rPr lang="zh-CN" altLang="en-US" sz="2800" kern="0" dirty="0" smtClean="0">
                <a:solidFill>
                  <a:srgbClr val="333333"/>
                </a:solidFill>
                <a:latin typeface="+mn-lt"/>
              </a:rPr>
              <a:t>控件以扩展</a:t>
            </a:r>
            <a:r>
              <a:rPr lang="en-US" altLang="zh-CN" sz="2800" kern="0" dirty="0" smtClean="0">
                <a:solidFill>
                  <a:srgbClr val="333333"/>
                </a:solidFill>
                <a:latin typeface="+mn-lt"/>
              </a:rPr>
              <a:t>IE</a:t>
            </a:r>
            <a:r>
              <a:rPr lang="zh-CN" altLang="en-US" sz="2800" kern="0" dirty="0" smtClean="0">
                <a:solidFill>
                  <a:srgbClr val="333333"/>
                </a:solidFill>
                <a:latin typeface="+mn-lt"/>
              </a:rPr>
              <a:t>界面表现能力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09600" y="1926771"/>
            <a:ext cx="8229600" cy="51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2800" kern="0" dirty="0" smtClean="0">
                <a:solidFill>
                  <a:srgbClr val="333333"/>
                </a:solidFill>
                <a:latin typeface="+mn-lt"/>
              </a:rPr>
              <a:t>让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Delphi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访问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IE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上的</a:t>
            </a:r>
            <a:r>
              <a:rPr lang="zh-CN" altLang="en-US" sz="2800" kern="0" dirty="0" smtClean="0">
                <a:solidFill>
                  <a:srgbClr val="333333"/>
                </a:solidFill>
                <a:latin typeface="+mn-lt"/>
              </a:rPr>
              <a:t>控件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09600" y="3820887"/>
            <a:ext cx="8229600" cy="51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处理安全警告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 rot="2306865">
            <a:off x="7022298" y="4423676"/>
            <a:ext cx="2005670" cy="492560"/>
            <a:chOff x="1587500" y="2743200"/>
            <a:chExt cx="1447800" cy="548620"/>
          </a:xfrm>
        </p:grpSpPr>
        <p:sp>
          <p:nvSpPr>
            <p:cNvPr id="14" name="Rectangle 5"/>
            <p:cNvSpPr txBox="1">
              <a:spLocks noChangeArrowheads="1"/>
            </p:cNvSpPr>
            <p:nvPr/>
          </p:nvSpPr>
          <p:spPr bwMode="auto">
            <a:xfrm>
              <a:off x="1676400" y="2743200"/>
              <a:ext cx="12573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b" anchorCtr="0" compatLnSpc="1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itchFamily="2" charset="-122"/>
                  <a:ea typeface="黑体" pitchFamily="2" charset="-122"/>
                  <a:cs typeface="+mn-cs"/>
                </a:rPr>
                <a:t>FULL DEMO.</a:t>
              </a:r>
              <a:endParaRPr kumimoji="0" lang="en-US" altLang="zh-CN" sz="2800" b="0" i="0" u="none" strike="noStrike" kern="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587500" y="2768600"/>
              <a:ext cx="1447800" cy="52322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spAutoFit/>
            </a:bodyPr>
            <a:lstStyle/>
            <a:p>
              <a:pPr>
                <a:spcBef>
                  <a:spcPts val="0"/>
                </a:spcBef>
                <a:defRPr/>
              </a:pPr>
              <a:endParaRPr lang="zh-CN" altLang="en-US" sz="28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 smtClean="0"/>
              <a:t>我们的问题</a:t>
            </a:r>
            <a:r>
              <a:rPr lang="en-US" altLang="zh-CN" dirty="0" smtClean="0"/>
              <a:t>(3)</a:t>
            </a:r>
            <a:endParaRPr lang="zh-CN" alt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1295400"/>
            <a:ext cx="82296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800">
                <a:solidFill>
                  <a:srgbClr val="FF0000"/>
                </a:solidFill>
              </a:rPr>
              <a:t>像</a:t>
            </a:r>
            <a:r>
              <a:rPr lang="en-US" altLang="zh-CN" sz="2800">
                <a:solidFill>
                  <a:srgbClr val="FF0000"/>
                </a:solidFill>
              </a:rPr>
              <a:t>JS</a:t>
            </a:r>
            <a:r>
              <a:rPr lang="zh-CN" altLang="en-US" sz="2800">
                <a:solidFill>
                  <a:srgbClr val="FF0000"/>
                </a:solidFill>
              </a:rPr>
              <a:t>一样写</a:t>
            </a:r>
            <a:r>
              <a:rPr lang="en-US" altLang="zh-CN" sz="2800">
                <a:solidFill>
                  <a:srgbClr val="FF0000"/>
                </a:solidFill>
              </a:rPr>
              <a:t>Delphi</a:t>
            </a:r>
            <a:r>
              <a:rPr lang="zh-CN" altLang="en-US" sz="2800">
                <a:solidFill>
                  <a:srgbClr val="FF0000"/>
                </a:solidFill>
              </a:rPr>
              <a:t>代码－原型继承的</a:t>
            </a:r>
            <a:r>
              <a:rPr lang="en-US" altLang="zh-CN" sz="2800">
                <a:solidFill>
                  <a:srgbClr val="FF0000"/>
                </a:solidFill>
              </a:rPr>
              <a:t>OOP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09600" y="1905000"/>
            <a:ext cx="82296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800">
                <a:solidFill>
                  <a:srgbClr val="FF0000"/>
                </a:solidFill>
              </a:rPr>
              <a:t>像</a:t>
            </a:r>
            <a:r>
              <a:rPr lang="en-US" altLang="zh-CN" sz="2800">
                <a:solidFill>
                  <a:srgbClr val="FF0000"/>
                </a:solidFill>
              </a:rPr>
              <a:t>JS</a:t>
            </a:r>
            <a:r>
              <a:rPr lang="zh-CN" altLang="en-US" sz="2800">
                <a:solidFill>
                  <a:srgbClr val="FF0000"/>
                </a:solidFill>
              </a:rPr>
              <a:t>一样写</a:t>
            </a:r>
            <a:r>
              <a:rPr lang="en-US" altLang="zh-CN" sz="2800">
                <a:solidFill>
                  <a:srgbClr val="FF0000"/>
                </a:solidFill>
              </a:rPr>
              <a:t>Delphi</a:t>
            </a:r>
            <a:r>
              <a:rPr lang="zh-CN" altLang="en-US" sz="2800">
                <a:solidFill>
                  <a:srgbClr val="FF0000"/>
                </a:solidFill>
              </a:rPr>
              <a:t>代码</a:t>
            </a:r>
            <a:r>
              <a:rPr lang="en-US" altLang="zh-CN" sz="2800">
                <a:solidFill>
                  <a:srgbClr val="FF0000"/>
                </a:solidFill>
              </a:rPr>
              <a:t> – </a:t>
            </a:r>
            <a:r>
              <a:rPr lang="zh-CN" altLang="en-US" sz="2800">
                <a:solidFill>
                  <a:srgbClr val="FF0000"/>
                </a:solidFill>
              </a:rPr>
              <a:t>闭包</a:t>
            </a:r>
            <a:r>
              <a:rPr lang="en-US" altLang="zh-CN" sz="2800">
                <a:solidFill>
                  <a:srgbClr val="FF0000"/>
                </a:solidFill>
              </a:rPr>
              <a:t>(D2009)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09600" y="2514600"/>
            <a:ext cx="82296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kern="0" dirty="0">
                <a:solidFill>
                  <a:srgbClr val="333333"/>
                </a:solidFill>
              </a:rPr>
              <a:t>像</a:t>
            </a:r>
            <a:r>
              <a:rPr lang="en-US" altLang="zh-CN" sz="2800" kern="0" dirty="0">
                <a:solidFill>
                  <a:srgbClr val="333333"/>
                </a:solidFill>
              </a:rPr>
              <a:t>JS</a:t>
            </a:r>
            <a:r>
              <a:rPr lang="zh-CN" altLang="en-US" sz="2800" kern="0" dirty="0">
                <a:solidFill>
                  <a:srgbClr val="333333"/>
                </a:solidFill>
              </a:rPr>
              <a:t>一样写</a:t>
            </a:r>
            <a:r>
              <a:rPr lang="en-US" altLang="zh-CN" sz="2800" kern="0" dirty="0">
                <a:solidFill>
                  <a:srgbClr val="333333"/>
                </a:solidFill>
              </a:rPr>
              <a:t>Delphi</a:t>
            </a:r>
            <a:r>
              <a:rPr lang="zh-CN" altLang="en-US" sz="2800" kern="0" dirty="0">
                <a:solidFill>
                  <a:srgbClr val="333333"/>
                </a:solidFill>
              </a:rPr>
              <a:t>代码</a:t>
            </a:r>
            <a:r>
              <a:rPr lang="en-US" altLang="zh-CN" sz="2800" kern="0" dirty="0">
                <a:solidFill>
                  <a:srgbClr val="333333"/>
                </a:solidFill>
                <a:latin typeface="+mn-lt"/>
              </a:rPr>
              <a:t> – </a:t>
            </a:r>
            <a:r>
              <a:rPr lang="zh-CN" altLang="en-US" sz="2800" kern="0" dirty="0">
                <a:solidFill>
                  <a:srgbClr val="333333"/>
                </a:solidFill>
                <a:latin typeface="+mn-lt"/>
              </a:rPr>
              <a:t>脚本化</a:t>
            </a:r>
            <a:r>
              <a:rPr lang="en-US" altLang="zh-CN" sz="2800" kern="0" dirty="0">
                <a:solidFill>
                  <a:srgbClr val="333333"/>
                </a:solidFill>
                <a:latin typeface="+mn-lt"/>
              </a:rPr>
              <a:t>Delphi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 smtClean="0"/>
              <a:t>我们的问题</a:t>
            </a:r>
            <a:r>
              <a:rPr lang="en-US" altLang="zh-CN" dirty="0" smtClean="0"/>
              <a:t>(3)</a:t>
            </a:r>
            <a:endParaRPr lang="zh-CN" altLang="en-US" dirty="0" smtClean="0"/>
          </a:p>
        </p:txBody>
      </p:sp>
      <p:sp>
        <p:nvSpPr>
          <p:cNvPr id="6" name="矩形 5"/>
          <p:cNvSpPr/>
          <p:nvPr/>
        </p:nvSpPr>
        <p:spPr>
          <a:xfrm>
            <a:off x="152400" y="1143000"/>
            <a:ext cx="8839200" cy="55975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53000" y="1238250"/>
            <a:ext cx="3733800" cy="54784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uses</a:t>
            </a:r>
          </a:p>
          <a:p>
            <a:pPr>
              <a:defRPr/>
            </a:pP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400" dirty="0" err="1">
                <a:latin typeface="Courier New" pitchFamily="49" charset="0"/>
                <a:cs typeface="Courier New" pitchFamily="49" charset="0"/>
              </a:rPr>
              <a:t>SysUtils</a:t>
            </a: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defRPr/>
            </a:pP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400" dirty="0" err="1">
                <a:latin typeface="Courier New" pitchFamily="49" charset="0"/>
                <a:cs typeface="Courier New" pitchFamily="49" charset="0"/>
              </a:rPr>
              <a:t>CustomObj</a:t>
            </a: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1400" dirty="0" err="1">
                <a:latin typeface="Courier New" pitchFamily="49" charset="0"/>
                <a:cs typeface="Courier New" pitchFamily="49" charset="0"/>
              </a:rPr>
              <a:t>VUndefined</a:t>
            </a: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altLang="zh-CN" sz="14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zh-CN" sz="1400" dirty="0" err="1">
                <a:latin typeface="Courier New" pitchFamily="49" charset="0"/>
                <a:cs typeface="Courier New" pitchFamily="49" charset="0"/>
              </a:rPr>
              <a:t>var</a:t>
            </a:r>
            <a:endParaRPr lang="en-US" altLang="zh-CN" sz="14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400" dirty="0" err="1">
                <a:latin typeface="Courier New" pitchFamily="49" charset="0"/>
                <a:cs typeface="Courier New" pitchFamily="49" charset="0"/>
              </a:rPr>
              <a:t>V1</a:t>
            </a: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1400" dirty="0" err="1">
                <a:latin typeface="Courier New" pitchFamily="49" charset="0"/>
                <a:cs typeface="Courier New" pitchFamily="49" charset="0"/>
              </a:rPr>
              <a:t>V2</a:t>
            </a: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1400" dirty="0" err="1">
                <a:latin typeface="Courier New" pitchFamily="49" charset="0"/>
                <a:cs typeface="Courier New" pitchFamily="49" charset="0"/>
              </a:rPr>
              <a:t>V3</a:t>
            </a: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 : Variant;</a:t>
            </a:r>
          </a:p>
          <a:p>
            <a:pPr>
              <a:defRPr/>
            </a:pPr>
            <a:endParaRPr lang="en-US" altLang="zh-CN" sz="14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>
              <a:defRPr/>
            </a:pP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400" dirty="0" err="1">
                <a:latin typeface="Courier New" pitchFamily="49" charset="0"/>
                <a:cs typeface="Courier New" pitchFamily="49" charset="0"/>
              </a:rPr>
              <a:t>V1</a:t>
            </a: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altLang="zh-CN" sz="1400" dirty="0" err="1">
                <a:latin typeface="Courier New" pitchFamily="49" charset="0"/>
                <a:cs typeface="Courier New" pitchFamily="49" charset="0"/>
              </a:rPr>
              <a:t>VarCustomObjCreate</a:t>
            </a: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400" dirty="0" err="1">
                <a:latin typeface="Courier New" pitchFamily="49" charset="0"/>
                <a:cs typeface="Courier New" pitchFamily="49" charset="0"/>
              </a:rPr>
              <a:t>V1.message</a:t>
            </a: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 := 'hello';</a:t>
            </a:r>
          </a:p>
          <a:p>
            <a:pPr>
              <a:defRPr/>
            </a:pPr>
            <a:endParaRPr lang="en-US" altLang="zh-CN" sz="14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400" dirty="0" err="1">
                <a:latin typeface="Courier New" pitchFamily="49" charset="0"/>
                <a:cs typeface="Courier New" pitchFamily="49" charset="0"/>
              </a:rPr>
              <a:t>V2</a:t>
            </a: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altLang="zh-CN" sz="1400" dirty="0" err="1">
                <a:latin typeface="Courier New" pitchFamily="49" charset="0"/>
                <a:cs typeface="Courier New" pitchFamily="49" charset="0"/>
              </a:rPr>
              <a:t>VarCustomObjCreate</a:t>
            </a: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400" dirty="0" err="1">
                <a:latin typeface="Courier New" pitchFamily="49" charset="0"/>
                <a:cs typeface="Courier New" pitchFamily="49" charset="0"/>
              </a:rPr>
              <a:t>V2.prototype</a:t>
            </a: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altLang="zh-CN" sz="1400" dirty="0" err="1">
                <a:latin typeface="Courier New" pitchFamily="49" charset="0"/>
                <a:cs typeface="Courier New" pitchFamily="49" charset="0"/>
              </a:rPr>
              <a:t>V1</a:t>
            </a: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400" dirty="0" err="1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400" dirty="0" err="1">
                <a:latin typeface="Courier New" pitchFamily="49" charset="0"/>
                <a:cs typeface="Courier New" pitchFamily="49" charset="0"/>
              </a:rPr>
              <a:t>V2.message</a:t>
            </a: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endParaRPr lang="en-US" altLang="zh-CN" sz="14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altLang="zh-CN" sz="14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400" dirty="0" err="1">
                <a:latin typeface="Courier New" pitchFamily="49" charset="0"/>
                <a:cs typeface="Courier New" pitchFamily="49" charset="0"/>
              </a:rPr>
              <a:t>V3</a:t>
            </a: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altLang="zh-CN" sz="1400" dirty="0" err="1">
                <a:latin typeface="Courier New" pitchFamily="49" charset="0"/>
                <a:cs typeface="Courier New" pitchFamily="49" charset="0"/>
              </a:rPr>
              <a:t>VarCustomObjCreate</a:t>
            </a: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400" dirty="0" err="1">
                <a:latin typeface="Courier New" pitchFamily="49" charset="0"/>
                <a:cs typeface="Courier New" pitchFamily="49" charset="0"/>
              </a:rPr>
              <a:t>V3.prototype</a:t>
            </a: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altLang="zh-CN" sz="1400" dirty="0" err="1">
                <a:latin typeface="Courier New" pitchFamily="49" charset="0"/>
                <a:cs typeface="Courier New" pitchFamily="49" charset="0"/>
              </a:rPr>
              <a:t>V2</a:t>
            </a: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400" dirty="0" err="1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400" dirty="0" err="1">
                <a:latin typeface="Courier New" pitchFamily="49" charset="0"/>
                <a:cs typeface="Courier New" pitchFamily="49" charset="0"/>
              </a:rPr>
              <a:t>V3.message</a:t>
            </a: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endParaRPr lang="en-US" altLang="zh-CN" sz="14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altLang="zh-CN" sz="1400" dirty="0" err="1">
                <a:latin typeface="Courier New" pitchFamily="49" charset="0"/>
                <a:cs typeface="Courier New" pitchFamily="49" charset="0"/>
              </a:rPr>
              <a:t>V3.hi</a:t>
            </a: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 = Undefined then</a:t>
            </a:r>
          </a:p>
          <a:p>
            <a:pPr>
              <a:defRPr/>
            </a:pP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400" dirty="0" err="1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altLang="zh-CN" sz="1400" dirty="0" err="1">
                <a:latin typeface="Courier New" pitchFamily="49" charset="0"/>
                <a:cs typeface="Courier New" pitchFamily="49" charset="0"/>
              </a:rPr>
              <a:t>it''s</a:t>
            </a: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dirty="0" err="1">
                <a:latin typeface="Courier New" pitchFamily="49" charset="0"/>
                <a:cs typeface="Courier New" pitchFamily="49" charset="0"/>
              </a:rPr>
              <a:t>undef</a:t>
            </a: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.')</a:t>
            </a:r>
          </a:p>
          <a:p>
            <a:pPr>
              <a:defRPr/>
            </a:pP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  else</a:t>
            </a:r>
          </a:p>
          <a:p>
            <a:pPr>
              <a:defRPr/>
            </a:pP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400" dirty="0" err="1">
                <a:latin typeface="Courier New" pitchFamily="49" charset="0"/>
                <a:cs typeface="Courier New" pitchFamily="49" charset="0"/>
              </a:rPr>
              <a:t>writeln</a:t>
            </a: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1400" dirty="0" err="1">
                <a:latin typeface="Courier New" pitchFamily="49" charset="0"/>
                <a:cs typeface="Courier New" pitchFamily="49" charset="0"/>
              </a:rPr>
              <a:t>V3.hi</a:t>
            </a: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end.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2588" y="2530475"/>
            <a:ext cx="3581400" cy="37179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MyObject = function() { };  // 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V1 = new Object();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V1.message = 'hello';</a:t>
            </a:r>
          </a:p>
          <a:p>
            <a:endParaRPr lang="en-US" altLang="zh-CN" sz="140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MyObject.prototype = V1;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V2 = new MyObject();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alert(V2.message);  </a:t>
            </a:r>
            <a:r>
              <a:rPr lang="en-US" altLang="zh-CN" sz="1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// ‘hello’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MyObject2 = function(){ };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MyObject2.prototype = V2;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V3 = new MyObject2;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alert(V3.message);  </a:t>
            </a:r>
            <a:r>
              <a:rPr lang="en-US" altLang="zh-CN" sz="1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// ‘hello’</a:t>
            </a:r>
          </a:p>
          <a:p>
            <a:endParaRPr lang="en-US" altLang="zh-CN" sz="140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if (V3.hi == undefined)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alert('it\'s undefined.')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else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alert(V3.hi); </a:t>
            </a:r>
            <a:endParaRPr lang="en-US" altLang="zh-CN" sz="1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228600" y="3403600"/>
            <a:ext cx="282257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 V2.hi = ‘hi, here’;</a:t>
            </a:r>
          </a:p>
          <a:p>
            <a:endParaRPr lang="en-US" altLang="zh-CN" sz="1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sz="1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sz="1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sz="1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sz="1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sz="1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sz="1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sz="1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sz="1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sz="1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sz="1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altLang="zh-CN" sz="1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             // ‘hi, here’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306388" y="1579563"/>
            <a:ext cx="31194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u="sng">
                <a:solidFill>
                  <a:srgbClr val="FF0000"/>
                </a:solidFill>
              </a:rPr>
              <a:t>原型继承的</a:t>
            </a:r>
            <a:r>
              <a:rPr lang="en-US" altLang="zh-CN" sz="3200" u="sng">
                <a:solidFill>
                  <a:srgbClr val="FF0000"/>
                </a:solidFill>
              </a:rPr>
              <a:t>OOP</a:t>
            </a:r>
            <a:endParaRPr lang="zh-CN" altLang="en-US" sz="3200" u="sng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46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 idx="4294967295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>
                <a:latin typeface="黑体" pitchFamily="2" charset="-122"/>
                <a:ea typeface="黑体" pitchFamily="2" charset="-122"/>
              </a:rPr>
              <a:t>我们的问题</a:t>
            </a:r>
            <a:r>
              <a:rPr lang="en-US" altLang="zh-CN" smtClean="0">
                <a:latin typeface="黑体" pitchFamily="2" charset="-122"/>
                <a:ea typeface="黑体" pitchFamily="2" charset="-122"/>
              </a:rPr>
              <a:t>(3)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1295400"/>
            <a:ext cx="82296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kern="0" dirty="0">
                <a:solidFill>
                  <a:srgbClr val="333333"/>
                </a:solidFill>
                <a:latin typeface="+mn-lt"/>
              </a:rPr>
              <a:t>像</a:t>
            </a:r>
            <a:r>
              <a:rPr lang="en-US" altLang="zh-CN" sz="2800" kern="0" dirty="0">
                <a:solidFill>
                  <a:srgbClr val="333333"/>
                </a:solidFill>
                <a:latin typeface="+mn-lt"/>
              </a:rPr>
              <a:t>JS</a:t>
            </a:r>
            <a:r>
              <a:rPr lang="zh-CN" altLang="en-US" sz="2800" kern="0" dirty="0">
                <a:solidFill>
                  <a:srgbClr val="333333"/>
                </a:solidFill>
                <a:latin typeface="+mn-lt"/>
              </a:rPr>
              <a:t>一样写</a:t>
            </a:r>
            <a:r>
              <a:rPr lang="en-US" altLang="zh-CN" sz="2800" kern="0" dirty="0">
                <a:solidFill>
                  <a:srgbClr val="333333"/>
                </a:solidFill>
                <a:latin typeface="+mn-lt"/>
              </a:rPr>
              <a:t>Delphi</a:t>
            </a:r>
            <a:r>
              <a:rPr lang="zh-CN" altLang="en-US" sz="2800" kern="0" dirty="0">
                <a:solidFill>
                  <a:srgbClr val="333333"/>
                </a:solidFill>
                <a:latin typeface="+mn-lt"/>
              </a:rPr>
              <a:t>代码－</a:t>
            </a:r>
            <a:r>
              <a:rPr lang="en-US" altLang="zh-CN" sz="2800" kern="0" dirty="0">
                <a:solidFill>
                  <a:srgbClr val="333333"/>
                </a:solidFill>
                <a:latin typeface="+mn-lt"/>
              </a:rPr>
              <a:t>OOP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09600" y="1905000"/>
            <a:ext cx="82296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kern="0" dirty="0">
                <a:solidFill>
                  <a:srgbClr val="333333"/>
                </a:solidFill>
              </a:rPr>
              <a:t>像</a:t>
            </a:r>
            <a:r>
              <a:rPr lang="en-US" altLang="zh-CN" sz="2800" kern="0" dirty="0">
                <a:solidFill>
                  <a:srgbClr val="333333"/>
                </a:solidFill>
              </a:rPr>
              <a:t>JS</a:t>
            </a:r>
            <a:r>
              <a:rPr lang="zh-CN" altLang="en-US" sz="2800" kern="0" dirty="0">
                <a:solidFill>
                  <a:srgbClr val="333333"/>
                </a:solidFill>
              </a:rPr>
              <a:t>一样写</a:t>
            </a:r>
            <a:r>
              <a:rPr lang="en-US" altLang="zh-CN" sz="2800" kern="0" dirty="0">
                <a:solidFill>
                  <a:srgbClr val="333333"/>
                </a:solidFill>
              </a:rPr>
              <a:t>Delphi</a:t>
            </a:r>
            <a:r>
              <a:rPr lang="zh-CN" altLang="en-US" sz="2800" kern="0" dirty="0">
                <a:solidFill>
                  <a:srgbClr val="333333"/>
                </a:solidFill>
              </a:rPr>
              <a:t>代码</a:t>
            </a:r>
            <a:r>
              <a:rPr lang="en-US" altLang="zh-CN" sz="2800" kern="0" dirty="0">
                <a:solidFill>
                  <a:srgbClr val="333333"/>
                </a:solidFill>
                <a:latin typeface="+mn-lt"/>
              </a:rPr>
              <a:t> – </a:t>
            </a:r>
            <a:r>
              <a:rPr lang="zh-CN" altLang="en-US" sz="2800" kern="0" dirty="0">
                <a:solidFill>
                  <a:srgbClr val="333333"/>
                </a:solidFill>
                <a:latin typeface="+mn-lt"/>
              </a:rPr>
              <a:t>闭包</a:t>
            </a:r>
            <a:r>
              <a:rPr lang="en-US" altLang="zh-CN" sz="2800" kern="0" dirty="0">
                <a:solidFill>
                  <a:srgbClr val="333333"/>
                </a:solidFill>
                <a:latin typeface="+mn-lt"/>
              </a:rPr>
              <a:t>(</a:t>
            </a:r>
            <a:r>
              <a:rPr lang="en-US" altLang="zh-CN" sz="2800" kern="0" dirty="0" err="1">
                <a:solidFill>
                  <a:srgbClr val="333333"/>
                </a:solidFill>
              </a:rPr>
              <a:t>D2009</a:t>
            </a:r>
            <a:r>
              <a:rPr lang="en-US" altLang="zh-CN" sz="2800" kern="0" dirty="0">
                <a:solidFill>
                  <a:srgbClr val="333333"/>
                </a:solidFill>
              </a:rPr>
              <a:t>)</a:t>
            </a:r>
            <a:endParaRPr lang="en-US" altLang="zh-CN" sz="2800" kern="0" dirty="0">
              <a:solidFill>
                <a:srgbClr val="333333"/>
              </a:solidFill>
              <a:latin typeface="+mn-lt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09600" y="2514600"/>
            <a:ext cx="82296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kern="0" dirty="0">
                <a:solidFill>
                  <a:srgbClr val="333333"/>
                </a:solidFill>
              </a:rPr>
              <a:t>像</a:t>
            </a:r>
            <a:r>
              <a:rPr lang="en-US" altLang="zh-CN" sz="2800" kern="0" dirty="0">
                <a:solidFill>
                  <a:srgbClr val="333333"/>
                </a:solidFill>
              </a:rPr>
              <a:t>JS</a:t>
            </a:r>
            <a:r>
              <a:rPr lang="zh-CN" altLang="en-US" sz="2800" kern="0" dirty="0">
                <a:solidFill>
                  <a:srgbClr val="333333"/>
                </a:solidFill>
              </a:rPr>
              <a:t>一样写</a:t>
            </a:r>
            <a:r>
              <a:rPr lang="en-US" altLang="zh-CN" sz="2800" kern="0" dirty="0">
                <a:solidFill>
                  <a:srgbClr val="333333"/>
                </a:solidFill>
              </a:rPr>
              <a:t>Delphi</a:t>
            </a:r>
            <a:r>
              <a:rPr lang="zh-CN" altLang="en-US" sz="2800" kern="0" dirty="0">
                <a:solidFill>
                  <a:srgbClr val="333333"/>
                </a:solidFill>
              </a:rPr>
              <a:t>代码</a:t>
            </a:r>
            <a:r>
              <a:rPr lang="en-US" altLang="zh-CN" sz="2800" kern="0" dirty="0">
                <a:solidFill>
                  <a:srgbClr val="333333"/>
                </a:solidFill>
                <a:latin typeface="+mn-lt"/>
              </a:rPr>
              <a:t> – </a:t>
            </a:r>
            <a:r>
              <a:rPr lang="zh-CN" altLang="en-US" sz="2800" kern="0" dirty="0">
                <a:solidFill>
                  <a:srgbClr val="333333"/>
                </a:solidFill>
                <a:latin typeface="+mn-lt"/>
              </a:rPr>
              <a:t>脚本化</a:t>
            </a:r>
            <a:r>
              <a:rPr lang="en-US" altLang="zh-CN" sz="2800" kern="0" dirty="0">
                <a:solidFill>
                  <a:srgbClr val="333333"/>
                </a:solidFill>
                <a:latin typeface="+mn-lt"/>
              </a:rPr>
              <a:t>Delphi</a:t>
            </a:r>
          </a:p>
        </p:txBody>
      </p:sp>
      <p:sp>
        <p:nvSpPr>
          <p:cNvPr id="6" name="矩形 5"/>
          <p:cNvSpPr/>
          <p:nvPr/>
        </p:nvSpPr>
        <p:spPr>
          <a:xfrm>
            <a:off x="152400" y="1143000"/>
            <a:ext cx="8839200" cy="55975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48200" y="1600200"/>
            <a:ext cx="4267200" cy="50475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type</a:t>
            </a:r>
          </a:p>
          <a:p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lang="en-US" altLang="zh-CN" sz="14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TProc</a:t>
            </a: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= reference to</a:t>
            </a:r>
          </a:p>
          <a:p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procedure(s: string);</a:t>
            </a:r>
            <a:endParaRPr lang="en-US" altLang="zh-CN" sz="1400" dirty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endParaRPr lang="en-US" altLang="zh-CN" sz="1400" dirty="0" smtClean="0">
              <a:solidFill>
                <a:schemeClr val="tx1"/>
              </a:solidFill>
              <a:latin typeface="Courier New" pitchFamily="49" charset="0"/>
              <a:ea typeface="宋体" pitchFamily="2" charset="-122"/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procedure </a:t>
            </a: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Cook(</a:t>
            </a:r>
            <a:r>
              <a:rPr lang="en-US" altLang="zh-CN" sz="14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s1,s2:string</a:t>
            </a: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; </a:t>
            </a:r>
            <a:r>
              <a:rPr lang="en-US" altLang="zh-CN" sz="14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p:TProc</a:t>
            </a: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);</a:t>
            </a:r>
          </a:p>
          <a:p>
            <a:r>
              <a:rPr lang="en-US" altLang="zh-CN" sz="14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Begin</a:t>
            </a:r>
            <a:endParaRPr lang="en-US" altLang="zh-CN" sz="1400" dirty="0">
              <a:solidFill>
                <a:schemeClr val="tx1"/>
              </a:solidFill>
              <a:latin typeface="Courier New" pitchFamily="49" charset="0"/>
              <a:ea typeface="宋体" pitchFamily="2" charset="-122"/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p(</a:t>
            </a:r>
            <a:r>
              <a:rPr lang="en-US" altLang="zh-CN" sz="14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s1</a:t>
            </a: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);</a:t>
            </a:r>
          </a:p>
          <a:p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p(</a:t>
            </a:r>
            <a:r>
              <a:rPr lang="en-US" altLang="zh-CN" sz="14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s2</a:t>
            </a: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);</a:t>
            </a:r>
          </a:p>
          <a:p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end;</a:t>
            </a:r>
          </a:p>
          <a:p>
            <a:endParaRPr lang="en-US" altLang="zh-CN" sz="1400" dirty="0">
              <a:solidFill>
                <a:schemeClr val="tx1"/>
              </a:solidFill>
              <a:latin typeface="Courier New" pitchFamily="49" charset="0"/>
              <a:ea typeface="宋体" pitchFamily="2" charset="-122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begin</a:t>
            </a:r>
          </a:p>
          <a:p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Cook('lobster', 'water',</a:t>
            </a:r>
          </a:p>
          <a:p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    procedure(s: string)</a:t>
            </a:r>
          </a:p>
          <a:p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    begin</a:t>
            </a:r>
          </a:p>
          <a:p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      </a:t>
            </a:r>
            <a:r>
              <a:rPr lang="en-US" altLang="zh-CN" sz="14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writeln</a:t>
            </a: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('pot ' + s);</a:t>
            </a:r>
          </a:p>
          <a:p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    end);</a:t>
            </a:r>
          </a:p>
          <a:p>
            <a:endParaRPr lang="en-US" altLang="zh-CN" sz="1400" dirty="0">
              <a:solidFill>
                <a:schemeClr val="tx1"/>
              </a:solidFill>
              <a:latin typeface="Courier New" pitchFamily="49" charset="0"/>
              <a:ea typeface="宋体" pitchFamily="2" charset="-122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Cook('chicken', 'coconut',</a:t>
            </a:r>
          </a:p>
          <a:p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    procedure (s: string)</a:t>
            </a:r>
          </a:p>
          <a:p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    begin</a:t>
            </a:r>
          </a:p>
          <a:p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      </a:t>
            </a:r>
            <a:r>
              <a:rPr lang="en-US" altLang="zh-CN" sz="1400" dirty="0" err="1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writeln</a:t>
            </a:r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('boom ' + s);</a:t>
            </a:r>
          </a:p>
          <a:p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        end);</a:t>
            </a:r>
          </a:p>
          <a:p>
            <a:r>
              <a:rPr lang="en-US" altLang="zh-CN" sz="1400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</a:rPr>
              <a:t>end.</a:t>
            </a:r>
          </a:p>
        </p:txBody>
      </p:sp>
      <p:sp>
        <p:nvSpPr>
          <p:cNvPr id="9" name="矩形 8"/>
          <p:cNvSpPr/>
          <p:nvPr/>
        </p:nvSpPr>
        <p:spPr>
          <a:xfrm>
            <a:off x="304800" y="2530475"/>
            <a:ext cx="4038600" cy="9255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b="1">
                <a:solidFill>
                  <a:srgbClr val="6B6BCF"/>
                </a:solidFill>
                <a:ea typeface="宋体" pitchFamily="2" charset="-122"/>
              </a:rPr>
              <a:t>Joel Spolsky:</a:t>
            </a:r>
          </a:p>
          <a:p>
            <a:r>
              <a:rPr lang="en-US" altLang="zh-CN" b="1">
                <a:solidFill>
                  <a:schemeClr val="tx1"/>
                </a:solidFill>
                <a:ea typeface="宋体" pitchFamily="2" charset="-122"/>
              </a:rPr>
              <a:t>Can Your Programming Language Do This?</a:t>
            </a:r>
          </a:p>
        </p:txBody>
      </p:sp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304800" y="3671888"/>
            <a:ext cx="4332288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Courier New" pitchFamily="49" charset="0"/>
              </a:rPr>
              <a:t>function Cook(</a:t>
            </a:r>
            <a:r>
              <a:rPr lang="en-US" altLang="zh-CN" sz="1400" dirty="0" err="1">
                <a:latin typeface="Courier New" pitchFamily="49" charset="0"/>
              </a:rPr>
              <a:t>s1,s2</a:t>
            </a:r>
            <a:r>
              <a:rPr lang="en-US" altLang="zh-CN" sz="1400" dirty="0">
                <a:latin typeface="Courier New" pitchFamily="49" charset="0"/>
              </a:rPr>
              <a:t>, p) {</a:t>
            </a:r>
          </a:p>
          <a:p>
            <a:r>
              <a:rPr lang="en-US" altLang="zh-CN" sz="1400" dirty="0">
                <a:latin typeface="Courier New" pitchFamily="49" charset="0"/>
              </a:rPr>
              <a:t>  p(</a:t>
            </a:r>
            <a:r>
              <a:rPr lang="en-US" altLang="zh-CN" sz="1400" dirty="0" err="1">
                <a:latin typeface="Courier New" pitchFamily="49" charset="0"/>
              </a:rPr>
              <a:t>s1</a:t>
            </a:r>
            <a:r>
              <a:rPr lang="en-US" altLang="zh-CN" sz="1400" dirty="0">
                <a:latin typeface="Courier New" pitchFamily="49" charset="0"/>
              </a:rPr>
              <a:t>);</a:t>
            </a:r>
          </a:p>
          <a:p>
            <a:r>
              <a:rPr lang="en-US" altLang="zh-CN" sz="1400" dirty="0">
                <a:latin typeface="Courier New" pitchFamily="49" charset="0"/>
              </a:rPr>
              <a:t>  p(</a:t>
            </a:r>
            <a:r>
              <a:rPr lang="en-US" altLang="zh-CN" sz="1400" dirty="0" err="1">
                <a:latin typeface="Courier New" pitchFamily="49" charset="0"/>
              </a:rPr>
              <a:t>s2</a:t>
            </a:r>
            <a:r>
              <a:rPr lang="en-US" altLang="zh-CN" sz="1400" dirty="0">
                <a:latin typeface="Courier New" pitchFamily="49" charset="0"/>
              </a:rPr>
              <a:t>);</a:t>
            </a:r>
          </a:p>
          <a:p>
            <a:r>
              <a:rPr lang="en-US" altLang="zh-CN" sz="1400" dirty="0">
                <a:latin typeface="Courier New" pitchFamily="49" charset="0"/>
              </a:rPr>
              <a:t>}</a:t>
            </a:r>
          </a:p>
          <a:p>
            <a:r>
              <a:rPr lang="en-US" altLang="zh-CN" sz="1400" dirty="0">
                <a:latin typeface="Courier New" pitchFamily="49" charset="0"/>
              </a:rPr>
              <a:t/>
            </a:r>
            <a:br>
              <a:rPr lang="en-US" altLang="zh-CN" sz="1400" dirty="0">
                <a:latin typeface="Courier New" pitchFamily="49" charset="0"/>
              </a:rPr>
            </a:br>
            <a:r>
              <a:rPr lang="en-US" altLang="zh-CN" sz="1400" dirty="0">
                <a:latin typeface="Courier New" pitchFamily="49" charset="0"/>
              </a:rPr>
              <a:t>Cook(‘lobster’, ‘water’, function(s) {</a:t>
            </a:r>
          </a:p>
          <a:p>
            <a:r>
              <a:rPr lang="en-US" altLang="zh-CN" dirty="0">
                <a:latin typeface="Courier New" pitchFamily="49" charset="0"/>
              </a:rPr>
              <a:t>  </a:t>
            </a:r>
            <a:r>
              <a:rPr lang="en-US" altLang="zh-CN" dirty="0" err="1">
                <a:solidFill>
                  <a:srgbClr val="6B6BCF"/>
                </a:solidFill>
                <a:latin typeface="Courier New" pitchFamily="49" charset="0"/>
              </a:rPr>
              <a:t>document.writeln</a:t>
            </a:r>
            <a:r>
              <a:rPr lang="en-US" altLang="zh-CN" dirty="0">
                <a:solidFill>
                  <a:srgbClr val="6B6BCF"/>
                </a:solidFill>
                <a:latin typeface="Courier New" pitchFamily="49" charset="0"/>
              </a:rPr>
              <a:t>(‘-&gt;’, s);</a:t>
            </a:r>
          </a:p>
          <a:p>
            <a:r>
              <a:rPr lang="en-US" altLang="zh-CN" sz="1400" dirty="0">
                <a:latin typeface="Courier New" pitchFamily="49" charset="0"/>
              </a:rPr>
              <a:t>});</a:t>
            </a:r>
          </a:p>
          <a:p>
            <a:endParaRPr lang="en-US" altLang="zh-CN" sz="1400" dirty="0">
              <a:latin typeface="Courier New" pitchFamily="49" charset="0"/>
            </a:endParaRPr>
          </a:p>
          <a:p>
            <a:r>
              <a:rPr lang="en-US" altLang="zh-CN" sz="1400" dirty="0">
                <a:latin typeface="Courier New" pitchFamily="49" charset="0"/>
              </a:rPr>
              <a:t>Cook(‘chicken’, ‘coconut’, function() {</a:t>
            </a:r>
          </a:p>
          <a:p>
            <a:r>
              <a:rPr lang="en-US" altLang="zh-CN" dirty="0">
                <a:latin typeface="Courier New" pitchFamily="49" charset="0"/>
              </a:rPr>
              <a:t>  </a:t>
            </a:r>
            <a:r>
              <a:rPr lang="en-US" altLang="zh-CN" dirty="0" err="1">
                <a:solidFill>
                  <a:srgbClr val="6B6BCF"/>
                </a:solidFill>
                <a:latin typeface="Courier New" pitchFamily="49" charset="0"/>
              </a:rPr>
              <a:t>document.writeln</a:t>
            </a:r>
            <a:r>
              <a:rPr lang="en-US" altLang="zh-CN" dirty="0">
                <a:solidFill>
                  <a:srgbClr val="6B6BCF"/>
                </a:solidFill>
                <a:latin typeface="Courier New" pitchFamily="49" charset="0"/>
              </a:rPr>
              <a:t>(‘::’, s);</a:t>
            </a:r>
          </a:p>
          <a:p>
            <a:r>
              <a:rPr lang="en-US" altLang="zh-CN" sz="1400" dirty="0">
                <a:latin typeface="Courier New" pitchFamily="49" charset="0"/>
              </a:rPr>
              <a:t>});</a:t>
            </a:r>
          </a:p>
        </p:txBody>
      </p:sp>
      <p:sp>
        <p:nvSpPr>
          <p:cNvPr id="90122" name="Rectangle 10"/>
          <p:cNvSpPr>
            <a:spLocks noChangeArrowheads="1"/>
          </p:cNvSpPr>
          <p:nvPr/>
        </p:nvSpPr>
        <p:spPr bwMode="auto">
          <a:xfrm>
            <a:off x="228600" y="1555750"/>
            <a:ext cx="1809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u="sng">
                <a:solidFill>
                  <a:srgbClr val="FF0000"/>
                </a:solidFill>
              </a:rPr>
              <a:t>匿名函数</a:t>
            </a:r>
          </a:p>
        </p:txBody>
      </p:sp>
      <p:sp>
        <p:nvSpPr>
          <p:cNvPr id="90123" name="Rectangle 11"/>
          <p:cNvSpPr>
            <a:spLocks noChangeArrowheads="1"/>
          </p:cNvSpPr>
          <p:nvPr/>
        </p:nvSpPr>
        <p:spPr bwMode="auto">
          <a:xfrm>
            <a:off x="4572000" y="1167920"/>
            <a:ext cx="3695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6B6BCF"/>
                </a:solidFill>
              </a:rPr>
              <a:t>pawel.glowacki@codegear.com</a:t>
            </a:r>
            <a:r>
              <a:rPr lang="en-US" altLang="zh-CN" b="1" dirty="0">
                <a:solidFill>
                  <a:srgbClr val="6B6BCF"/>
                </a:solidFill>
              </a:rPr>
              <a:t>:</a:t>
            </a:r>
            <a:endParaRPr lang="zh-CN" altLang="en-US" b="1" dirty="0">
              <a:solidFill>
                <a:srgbClr val="6B6BC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01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关于我</a:t>
            </a:r>
            <a:endParaRPr lang="en-US" altLang="zh-CN" dirty="0" smtClean="0"/>
          </a:p>
        </p:txBody>
      </p:sp>
      <p:pic>
        <p:nvPicPr>
          <p:cNvPr id="4099" name="Picture 3" descr="D:\My Documents\Aiming's Work\书\book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99" y="1447800"/>
            <a:ext cx="2287040" cy="288471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4100" name="Picture 4" descr="D:\My Documents\Aiming's Work\书\book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599" y="3962400"/>
            <a:ext cx="1393951" cy="198618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48200" y="1295400"/>
            <a:ext cx="4114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defRPr/>
            </a:pPr>
            <a:endParaRPr lang="en-US" altLang="zh-CN" sz="2800" kern="0" dirty="0">
              <a:solidFill>
                <a:srgbClr val="333333"/>
              </a:solidFill>
              <a:latin typeface="+mn-lt"/>
              <a:ea typeface="宋体" charset="-122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zh-CN" altLang="en-US" sz="3200" kern="0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周爱民</a:t>
            </a:r>
            <a:r>
              <a:rPr lang="en-US" altLang="zh-CN" sz="3200" kern="0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3200" kern="0" dirty="0" err="1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aimingoo</a:t>
            </a:r>
            <a:r>
              <a:rPr lang="en-US" altLang="zh-CN" sz="3200" kern="0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)</a:t>
            </a:r>
          </a:p>
          <a:p>
            <a:pPr marL="800100" lvl="1" indent="-342900" algn="r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zh-CN" sz="2400" kern="0" dirty="0">
              <a:solidFill>
                <a:srgbClr val="333333"/>
              </a:solidFill>
              <a:latin typeface="黑体" pitchFamily="2" charset="-122"/>
              <a:ea typeface="黑体" pitchFamily="2" charset="-122"/>
            </a:endParaRPr>
          </a:p>
          <a:p>
            <a:pPr marL="800100" lvl="1" indent="-342900" algn="r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kern="0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软件工程</a:t>
            </a:r>
            <a:endParaRPr lang="en-US" altLang="zh-CN" sz="2400" kern="0" dirty="0">
              <a:solidFill>
                <a:srgbClr val="333333"/>
              </a:solidFill>
              <a:latin typeface="黑体" pitchFamily="2" charset="-122"/>
              <a:ea typeface="黑体" pitchFamily="2" charset="-122"/>
            </a:endParaRPr>
          </a:p>
          <a:p>
            <a:pPr marL="800100" lvl="1" indent="-342900" algn="r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kern="0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平台架构</a:t>
            </a:r>
            <a:endParaRPr lang="en-US" altLang="zh-CN" sz="2400" kern="0" dirty="0">
              <a:solidFill>
                <a:srgbClr val="333333"/>
              </a:solidFill>
              <a:latin typeface="黑体" pitchFamily="2" charset="-122"/>
              <a:ea typeface="黑体" pitchFamily="2" charset="-122"/>
            </a:endParaRPr>
          </a:p>
          <a:p>
            <a:pPr marL="800100" lvl="1" indent="-342900" algn="r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kern="0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开发语言</a:t>
            </a:r>
            <a:endParaRPr lang="en-US" altLang="zh-CN" sz="2000" kern="0" dirty="0">
              <a:solidFill>
                <a:srgbClr val="333333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altLang="zh-CN" sz="2800" kern="0" dirty="0">
              <a:solidFill>
                <a:srgbClr val="333333"/>
              </a:solidFill>
              <a:latin typeface="+mn-lt"/>
              <a:ea typeface="宋体" charset="-122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altLang="zh-CN" sz="2800" kern="0" dirty="0">
              <a:solidFill>
                <a:srgbClr val="333333"/>
              </a:solidFill>
              <a:latin typeface="+mn-lt"/>
              <a:ea typeface="宋体" charset="-122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altLang="zh-CN" sz="2400" kern="0" dirty="0" err="1">
                <a:solidFill>
                  <a:srgbClr val="333333"/>
                </a:solidFill>
                <a:latin typeface="+mn-lt"/>
                <a:ea typeface="宋体" charset="-122"/>
              </a:rPr>
              <a:t>www.doany.net</a:t>
            </a:r>
            <a:endParaRPr lang="en-US" altLang="zh-CN" sz="2400" kern="0" dirty="0">
              <a:solidFill>
                <a:srgbClr val="333333"/>
              </a:solidFill>
              <a:latin typeface="+mn-lt"/>
              <a:ea typeface="宋体" charset="-122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altLang="zh-CN" sz="2400" kern="0" dirty="0" err="1">
                <a:solidFill>
                  <a:srgbClr val="333333"/>
                </a:solidFill>
                <a:latin typeface="+mn-lt"/>
                <a:ea typeface="宋体" charset="-122"/>
              </a:rPr>
              <a:t>aiming@gmail.com</a:t>
            </a:r>
            <a:endParaRPr lang="en-US" altLang="zh-CN" sz="2400" kern="0" dirty="0">
              <a:solidFill>
                <a:srgbClr val="333333"/>
              </a:solidFill>
              <a:latin typeface="+mn-lt"/>
              <a:ea typeface="宋体" charset="-122"/>
            </a:endParaRPr>
          </a:p>
        </p:txBody>
      </p:sp>
      <p:pic>
        <p:nvPicPr>
          <p:cNvPr id="2" name="Picture 2" descr="D:\My Documents\Aiming's Work\书\book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4600" y="3810000"/>
            <a:ext cx="1600200" cy="199136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1"/>
          <p:cNvSpPr>
            <a:spLocks noGrp="1"/>
          </p:cNvSpPr>
          <p:nvPr>
            <p:ph type="title" idx="4294967295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我们的问题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(3)</a:t>
            </a:r>
          </a:p>
        </p:txBody>
      </p:sp>
      <p:sp>
        <p:nvSpPr>
          <p:cNvPr id="6" name="矩形 5"/>
          <p:cNvSpPr/>
          <p:nvPr/>
        </p:nvSpPr>
        <p:spPr>
          <a:xfrm>
            <a:off x="115888" y="1143000"/>
            <a:ext cx="8875712" cy="55975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68288" y="2009775"/>
            <a:ext cx="5183187" cy="4772025"/>
            <a:chOff x="169" y="1104"/>
            <a:chExt cx="3265" cy="3006"/>
          </a:xfrm>
        </p:grpSpPr>
        <p:sp>
          <p:nvSpPr>
            <p:cNvPr id="92169" name="Rectangle 9"/>
            <p:cNvSpPr>
              <a:spLocks noChangeArrowheads="1"/>
            </p:cNvSpPr>
            <p:nvPr/>
          </p:nvSpPr>
          <p:spPr bwMode="auto">
            <a:xfrm>
              <a:off x="169" y="1104"/>
              <a:ext cx="3265" cy="30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Courier New" pitchFamily="49" charset="0"/>
                </a:rPr>
                <a:t>type TFuncRef = reference to function: Integer;</a:t>
              </a:r>
            </a:p>
            <a:p>
              <a:endParaRPr lang="en-US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function getFunc(V: Integer): TFuncRef;</a:t>
              </a:r>
            </a:p>
            <a:p>
              <a:r>
                <a:rPr lang="en-US" altLang="zh-CN" sz="1400">
                  <a:latin typeface="Courier New" pitchFamily="49" charset="0"/>
                </a:rPr>
                <a:t>var</a:t>
              </a:r>
            </a:p>
            <a:p>
              <a:r>
                <a:rPr lang="en-US" altLang="zh-CN" sz="1400">
                  <a:latin typeface="Courier New" pitchFamily="49" charset="0"/>
                </a:rPr>
                <a:t>  Old: Integer;</a:t>
              </a:r>
            </a:p>
            <a:p>
              <a:r>
                <a:rPr lang="en-US" altLang="zh-CN" sz="1400">
                  <a:latin typeface="Courier New" pitchFamily="49" charset="0"/>
                </a:rPr>
                <a:t>begin</a:t>
              </a:r>
            </a:p>
            <a:p>
              <a:r>
                <a:rPr lang="en-US" altLang="zh-CN" sz="1400">
                  <a:latin typeface="Courier New" pitchFamily="49" charset="0"/>
                </a:rPr>
                <a:t>  Old := 100;</a:t>
              </a:r>
            </a:p>
            <a:p>
              <a:r>
                <a:rPr lang="en-US" altLang="zh-CN" sz="1400">
                  <a:latin typeface="Courier New" pitchFamily="49" charset="0"/>
                </a:rPr>
                <a:t>  Result := </a:t>
              </a:r>
              <a:r>
                <a:rPr lang="en-US" altLang="zh-CN" sz="1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function:Integer</a:t>
              </a:r>
            </a:p>
            <a:p>
              <a:r>
                <a:rPr lang="en-US" altLang="zh-CN" sz="1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  begin</a:t>
              </a:r>
            </a:p>
            <a:p>
              <a:r>
                <a:rPr lang="en-US" altLang="zh-CN" sz="1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    Result := Old; </a:t>
              </a:r>
            </a:p>
            <a:p>
              <a:r>
                <a:rPr lang="en-US" altLang="zh-CN" sz="1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    Old := Old + V;</a:t>
              </a:r>
            </a:p>
            <a:p>
              <a:r>
                <a:rPr lang="en-US" altLang="zh-CN" sz="1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rPr>
                <a:t>  end;</a:t>
              </a:r>
            </a:p>
            <a:p>
              <a:r>
                <a:rPr lang="en-US" altLang="zh-CN" sz="1400">
                  <a:latin typeface="Courier New" pitchFamily="49" charset="0"/>
                </a:rPr>
                <a:t>end;</a:t>
              </a:r>
            </a:p>
            <a:p>
              <a:endParaRPr lang="en-US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var F1, F2 : TFuncRef;</a:t>
              </a:r>
            </a:p>
            <a:p>
              <a:endParaRPr lang="en-US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begin</a:t>
              </a:r>
            </a:p>
            <a:p>
              <a:r>
                <a:rPr lang="en-US" altLang="zh-CN" sz="1400">
                  <a:latin typeface="Courier New" pitchFamily="49" charset="0"/>
                </a:rPr>
                <a:t>  F1 := getFunc(100);</a:t>
              </a:r>
            </a:p>
            <a:p>
              <a:r>
                <a:rPr lang="en-US" altLang="zh-CN" sz="1400">
                  <a:latin typeface="Courier New" pitchFamily="49" charset="0"/>
                </a:rPr>
                <a:t>  F2 := getFunc(1);</a:t>
              </a:r>
            </a:p>
            <a:p>
              <a:r>
                <a:rPr lang="en-US" altLang="zh-CN" sz="1400">
                  <a:latin typeface="Courier New" pitchFamily="49" charset="0"/>
                </a:rPr>
                <a:t>  writeln(F1, ' | ', F1, ' | ', F1, ' | ', F1);</a:t>
              </a:r>
            </a:p>
            <a:p>
              <a:r>
                <a:rPr lang="en-US" altLang="zh-CN" sz="1400">
                  <a:latin typeface="Courier New" pitchFamily="49" charset="0"/>
                </a:rPr>
                <a:t>  writeln(F2, ' | ', F2, ' | ', F2, ' | ', F2);</a:t>
              </a:r>
            </a:p>
            <a:p>
              <a:r>
                <a:rPr lang="en-US" altLang="zh-CN" sz="1400">
                  <a:latin typeface="Courier New" pitchFamily="49" charset="0"/>
                </a:rPr>
                <a:t>end.</a:t>
              </a:r>
            </a:p>
          </p:txBody>
        </p:sp>
        <p:cxnSp>
          <p:nvCxnSpPr>
            <p:cNvPr id="92172" name="AutoShape 12"/>
            <p:cNvCxnSpPr>
              <a:cxnSpLocks noChangeShapeType="1"/>
            </p:cNvCxnSpPr>
            <p:nvPr/>
          </p:nvCxnSpPr>
          <p:spPr bwMode="auto">
            <a:xfrm>
              <a:off x="628" y="1786"/>
              <a:ext cx="640" cy="555"/>
            </a:xfrm>
            <a:prstGeom prst="curvedConnector3">
              <a:avLst>
                <a:gd name="adj1" fmla="val 85468"/>
              </a:avLst>
            </a:prstGeom>
            <a:noFill/>
            <a:ln w="19050">
              <a:solidFill>
                <a:srgbClr val="535FCD"/>
              </a:solidFill>
              <a:prstDash val="dash"/>
              <a:round/>
              <a:headEnd type="triangle" w="med" len="med"/>
              <a:tailEnd/>
            </a:ln>
            <a:effectLst/>
          </p:spPr>
        </p:cxnSp>
      </p:grpSp>
      <p:pic>
        <p:nvPicPr>
          <p:cNvPr id="92175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3344863"/>
            <a:ext cx="4648200" cy="252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177" name="Rectangle 17"/>
          <p:cNvSpPr>
            <a:spLocks noChangeArrowheads="1"/>
          </p:cNvSpPr>
          <p:nvPr/>
        </p:nvSpPr>
        <p:spPr bwMode="auto">
          <a:xfrm>
            <a:off x="228600" y="1295400"/>
            <a:ext cx="996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u="sng">
                <a:solidFill>
                  <a:srgbClr val="FF0000"/>
                </a:solidFill>
              </a:rPr>
              <a:t>闭包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 smtClean="0"/>
              <a:t>扩展方案</a:t>
            </a:r>
            <a:r>
              <a:rPr lang="en-US" altLang="zh-CN" dirty="0" smtClean="0"/>
              <a:t>(1)</a:t>
            </a:r>
            <a:endParaRPr lang="zh-CN" alt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66800" y="1828800"/>
            <a:ext cx="6553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zh-CN" sz="2800" kern="0" dirty="0" err="1" smtClean="0">
                <a:solidFill>
                  <a:srgbClr val="333333"/>
                </a:solidFill>
                <a:latin typeface="+mn-lt"/>
              </a:rPr>
              <a:t>FreePascal</a:t>
            </a:r>
            <a:r>
              <a:rPr lang="en-US" altLang="zh-CN" sz="2800" kern="0" dirty="0" smtClean="0">
                <a:solidFill>
                  <a:srgbClr val="333333"/>
                </a:solidFill>
                <a:latin typeface="+mn-lt"/>
              </a:rPr>
              <a:t> + Gecko</a:t>
            </a:r>
            <a:r>
              <a:rPr lang="zh-CN" altLang="en-US" sz="2800" kern="0" dirty="0" smtClean="0">
                <a:solidFill>
                  <a:srgbClr val="333333"/>
                </a:solidFill>
                <a:latin typeface="+mn-lt"/>
              </a:rPr>
              <a:t>的基本应用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66800" y="2514600"/>
            <a:ext cx="6553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Delphi .NET +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PocketIE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914400" y="1524000"/>
            <a:ext cx="2819400" cy="2286000"/>
          </a:xfrm>
          <a:prstGeom prst="wedgeRoundRectCallout">
            <a:avLst>
              <a:gd name="adj1" fmla="val 59549"/>
              <a:gd name="adj2" fmla="val 85569"/>
              <a:gd name="adj3" fmla="val 16667"/>
            </a:avLst>
          </a:prstGeom>
          <a:gradFill flip="none" rotWithShape="1">
            <a:gsLst>
              <a:gs pos="0">
                <a:schemeClr val="accent3">
                  <a:lumMod val="65000"/>
                  <a:alpha val="0"/>
                </a:schemeClr>
              </a:gs>
              <a:gs pos="100000">
                <a:schemeClr val="accent2">
                  <a:shade val="93000"/>
                  <a:satMod val="130000"/>
                  <a:alpha val="26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4800600"/>
            <a:ext cx="335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3600" kern="0" dirty="0" smtClean="0">
                <a:solidFill>
                  <a:srgbClr val="333333"/>
                </a:solidFill>
                <a:latin typeface="+mn-lt"/>
              </a:rPr>
              <a:t>Delphi – </a:t>
            </a:r>
            <a:r>
              <a:rPr lang="en-US" altLang="zh-CN" sz="3600" kern="0" dirty="0" err="1" smtClean="0">
                <a:solidFill>
                  <a:srgbClr val="333333"/>
                </a:solidFill>
                <a:latin typeface="+mn-lt"/>
              </a:rPr>
              <a:t>VCL</a:t>
            </a:r>
            <a:r>
              <a:rPr lang="en-US" altLang="zh-CN" sz="3600" kern="0" dirty="0" smtClean="0">
                <a:solidFill>
                  <a:srgbClr val="333333"/>
                </a:solidFill>
                <a:latin typeface="+mn-lt"/>
              </a:rPr>
              <a:t> =</a:t>
            </a: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28800" y="5410200"/>
            <a:ext cx="5638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Arial"/>
              </a:rPr>
              <a:t>公共的</a:t>
            </a:r>
            <a:r>
              <a:rPr lang="en-US" altLang="zh-CN" sz="44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Arial"/>
              </a:rPr>
              <a:t>Pascal</a:t>
            </a:r>
            <a:r>
              <a:rPr lang="zh-CN" altLang="en-US" sz="44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Arial"/>
              </a:rPr>
              <a:t>特性！</a:t>
            </a:r>
            <a:endParaRPr lang="zh-CN" alt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4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66800" y="3200400"/>
            <a:ext cx="6553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Kylix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.NET (/any) +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Mono2</a:t>
            </a:r>
            <a:r>
              <a:rPr lang="en-US" altLang="zh-CN" sz="2800" kern="0" dirty="0" smtClean="0">
                <a:solidFill>
                  <a:srgbClr val="333333"/>
                </a:solidFill>
                <a:latin typeface="+mn-lt"/>
              </a:rPr>
              <a:t> + </a:t>
            </a:r>
            <a:r>
              <a:rPr lang="en-US" altLang="zh-CN" sz="2800" kern="0" dirty="0" err="1" smtClean="0">
                <a:solidFill>
                  <a:srgbClr val="333333"/>
                </a:solidFill>
                <a:latin typeface="+mn-lt"/>
              </a:rPr>
              <a:t>firefox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 smtClean="0"/>
              <a:t>扩展方案</a:t>
            </a:r>
            <a:r>
              <a:rPr lang="en-US" altLang="zh-CN" dirty="0" smtClean="0"/>
              <a:t>(2)</a:t>
            </a:r>
            <a:endParaRPr lang="zh-CN" altLang="en-US" dirty="0" smtClean="0"/>
          </a:p>
        </p:txBody>
      </p:sp>
      <p:sp>
        <p:nvSpPr>
          <p:cNvPr id="9" name="矩形 8"/>
          <p:cNvSpPr/>
          <p:nvPr/>
        </p:nvSpPr>
        <p:spPr>
          <a:xfrm>
            <a:off x="838200" y="1447800"/>
            <a:ext cx="411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Sciter</a:t>
            </a:r>
            <a:r>
              <a:rPr lang="en-US" dirty="0" smtClean="0"/>
              <a:t> SDK:</a:t>
            </a:r>
          </a:p>
          <a:p>
            <a:pPr lvl="1"/>
            <a:r>
              <a:rPr lang="en-US" dirty="0" err="1" smtClean="0">
                <a:hlinkClick r:id="rId4" action="ppaction://hlinkfile"/>
              </a:rPr>
              <a:t>Sciter</a:t>
            </a:r>
            <a:r>
              <a:rPr lang="en-US" dirty="0" smtClean="0">
                <a:hlinkClick r:id="rId4" action="ppaction://hlinkfile"/>
              </a:rPr>
              <a:t> SDK for Windows Desktop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hlinkClick r:id="rId5" action="ppaction://hlinkfile"/>
              </a:rPr>
              <a:t>Sciter</a:t>
            </a:r>
            <a:r>
              <a:rPr lang="en-US" dirty="0" smtClean="0">
                <a:hlinkClick r:id="rId5" action="ppaction://hlinkfile"/>
              </a:rPr>
              <a:t> SDK for Windows Mobile</a:t>
            </a:r>
            <a:r>
              <a:rPr lang="en-US" dirty="0" smtClean="0"/>
              <a:t> </a:t>
            </a:r>
            <a:endParaRPr lang="zh-CN" altLang="en-US" dirty="0"/>
          </a:p>
        </p:txBody>
      </p:sp>
      <p:pic>
        <p:nvPicPr>
          <p:cNvPr id="2054" name="Picture 6" descr="http://terrainformatica.com/htmlayout/images/clock/clock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00600" y="2351892"/>
            <a:ext cx="3362325" cy="4325538"/>
          </a:xfrm>
          <a:prstGeom prst="rect">
            <a:avLst/>
          </a:prstGeom>
          <a:noFill/>
        </p:spPr>
      </p:pic>
      <p:pic>
        <p:nvPicPr>
          <p:cNvPr id="2056" name="Picture 8" descr="http://terrainformatica.com/htmlayout/images/clockce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95400" y="3554322"/>
            <a:ext cx="2381249" cy="3148760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838200" y="2410599"/>
            <a:ext cx="365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HtmlLayout</a:t>
            </a:r>
            <a:r>
              <a:rPr lang="en-US" altLang="zh-CN" dirty="0" smtClean="0"/>
              <a:t> + </a:t>
            </a:r>
            <a:r>
              <a:rPr lang="en-US" dirty="0" err="1" smtClean="0"/>
              <a:t>TiScript</a:t>
            </a:r>
            <a:r>
              <a:rPr lang="en-US" dirty="0" smtClean="0"/>
              <a:t>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200" y="2819400"/>
            <a:ext cx="365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Direct UI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608400" y="228600"/>
            <a:ext cx="8078400" cy="9445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 smtClean="0"/>
              <a:t>其它</a:t>
            </a:r>
          </a:p>
        </p:txBody>
      </p:sp>
      <p:sp>
        <p:nvSpPr>
          <p:cNvPr id="9" name="矩形 8"/>
          <p:cNvSpPr/>
          <p:nvPr/>
        </p:nvSpPr>
        <p:spPr>
          <a:xfrm>
            <a:off x="838200" y="1326600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 U/C</a:t>
            </a:r>
            <a:r>
              <a:rPr lang="zh-CN" altLang="en-US" dirty="0" smtClean="0"/>
              <a:t>接口上不应当出现</a:t>
            </a:r>
            <a:r>
              <a:rPr lang="en-US" altLang="zh-CN" dirty="0" smtClean="0"/>
              <a:t>Delphi</a:t>
            </a:r>
            <a:r>
              <a:rPr lang="zh-CN" altLang="en-US" dirty="0" smtClean="0"/>
              <a:t>组件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及其</a:t>
            </a:r>
            <a:r>
              <a:rPr lang="en-US" altLang="zh-CN" dirty="0" smtClean="0"/>
              <a:t>Variant/</a:t>
            </a:r>
            <a:r>
              <a:rPr lang="en-US" altLang="zh-CN" dirty="0" err="1" smtClean="0"/>
              <a:t>OleControl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Idispatch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38200" y="1783800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2. U</a:t>
            </a:r>
            <a:r>
              <a:rPr lang="zh-CN" altLang="en-US" dirty="0" smtClean="0"/>
              <a:t>端尽可能使用</a:t>
            </a:r>
            <a:r>
              <a:rPr lang="en-US" altLang="zh-CN" dirty="0" err="1" smtClean="0"/>
              <a:t>W3C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ECMA</a:t>
            </a:r>
            <a:r>
              <a:rPr lang="zh-CN" altLang="en-US" dirty="0" smtClean="0"/>
              <a:t>规范下的</a:t>
            </a:r>
            <a:r>
              <a:rPr lang="en-US" altLang="zh-CN" dirty="0" err="1" smtClean="0"/>
              <a:t>DOM+JS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38200" y="2241000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3. U</a:t>
            </a:r>
            <a:r>
              <a:rPr lang="zh-CN" altLang="en-US" dirty="0" smtClean="0"/>
              <a:t>端使用</a:t>
            </a:r>
            <a:r>
              <a:rPr lang="en-US" altLang="zh-CN" dirty="0" smtClean="0"/>
              <a:t>Flash/</a:t>
            </a:r>
            <a:r>
              <a:rPr lang="en-US" altLang="zh-CN" dirty="0" err="1" smtClean="0"/>
              <a:t>SilverLight</a:t>
            </a:r>
            <a:r>
              <a:rPr lang="zh-CN" altLang="en-US" dirty="0" smtClean="0"/>
              <a:t>方案时，人力成本是第一考虑因素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38200" y="2698200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4. C</a:t>
            </a:r>
            <a:r>
              <a:rPr lang="zh-CN" altLang="en-US" dirty="0" smtClean="0"/>
              <a:t>端是否使用</a:t>
            </a:r>
            <a:r>
              <a:rPr lang="en-US" altLang="zh-CN" dirty="0" smtClean="0"/>
              <a:t>Delphi</a:t>
            </a:r>
            <a:r>
              <a:rPr lang="zh-CN" altLang="en-US" dirty="0" smtClean="0"/>
              <a:t>不是关键。事实上，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端可以使用</a:t>
            </a:r>
            <a:r>
              <a:rPr lang="en-US" altLang="zh-CN" dirty="0" err="1" smtClean="0"/>
              <a:t>MSHTA.EXE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38200" y="3155400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5.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IE</a:t>
            </a:r>
            <a:r>
              <a:rPr lang="zh-CN" altLang="en-US" dirty="0" smtClean="0"/>
              <a:t>时，可以使用</a:t>
            </a:r>
            <a:r>
              <a:rPr lang="en-US" altLang="zh-CN" dirty="0" smtClean="0"/>
              <a:t>ActiveX</a:t>
            </a:r>
            <a:r>
              <a:rPr lang="zh-CN" altLang="en-US" dirty="0" smtClean="0"/>
              <a:t>扩展，以及</a:t>
            </a:r>
            <a:r>
              <a:rPr lang="en-US" altLang="zh-CN" dirty="0" smtClean="0"/>
              <a:t>VBScript</a:t>
            </a:r>
            <a:r>
              <a:rPr lang="zh-CN" altLang="en-US" dirty="0" smtClean="0"/>
              <a:t>来增强性能</a:t>
            </a:r>
            <a:r>
              <a:rPr lang="en-US" altLang="zh-CN" dirty="0" smtClean="0"/>
              <a:t>(</a:t>
            </a:r>
            <a:r>
              <a:rPr lang="zh-CN" altLang="en-US" dirty="0" smtClean="0"/>
              <a:t>例</a:t>
            </a:r>
            <a:r>
              <a:rPr lang="en-US" altLang="zh-CN" dirty="0" err="1" smtClean="0"/>
              <a:t>ssdown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05000" y="3688800"/>
            <a:ext cx="6324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ssdownload.hta</a:t>
            </a:r>
            <a:r>
              <a:rPr lang="en-US" sz="1600" dirty="0" smtClean="0"/>
              <a:t>  -&gt;</a:t>
            </a:r>
          </a:p>
          <a:p>
            <a:r>
              <a:rPr lang="en-US" altLang="zh-CN" sz="1600" dirty="0" smtClean="0"/>
              <a:t>  Http Analyzer </a:t>
            </a:r>
            <a:r>
              <a:rPr lang="en-US" altLang="zh-CN" sz="1600" dirty="0" err="1" smtClean="0"/>
              <a:t>V2</a:t>
            </a:r>
            <a:r>
              <a:rPr lang="en-US" altLang="zh-CN" sz="1600" dirty="0" smtClean="0">
                <a:solidFill>
                  <a:srgbClr val="00B0F0"/>
                </a:solidFill>
              </a:rPr>
              <a:t>, monitor for IE, from </a:t>
            </a:r>
            <a:r>
              <a:rPr lang="en-US" altLang="zh-CN" sz="1600" dirty="0" err="1" smtClean="0">
                <a:solidFill>
                  <a:srgbClr val="00B0F0"/>
                </a:solidFill>
              </a:rPr>
              <a:t>http://www.ieinspector.com/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r>
              <a:rPr lang="en-US" altLang="zh-CN" sz="1600" dirty="0" smtClean="0"/>
              <a:t>  Fiddler Web Debugger </a:t>
            </a:r>
            <a:r>
              <a:rPr lang="en-US" altLang="zh-CN" sz="1600" dirty="0" err="1" smtClean="0"/>
              <a:t>V2</a:t>
            </a:r>
            <a:r>
              <a:rPr lang="en-US" altLang="zh-CN" sz="1600" dirty="0" smtClean="0"/>
              <a:t> </a:t>
            </a:r>
            <a:r>
              <a:rPr lang="en-US" altLang="zh-CN" sz="1600" dirty="0" smtClean="0">
                <a:solidFill>
                  <a:srgbClr val="00B0F0"/>
                </a:solidFill>
              </a:rPr>
              <a:t>- redirect, set </a:t>
            </a:r>
            <a:r>
              <a:rPr lang="en-US" altLang="zh-CN" sz="1600" dirty="0" err="1" smtClean="0">
                <a:solidFill>
                  <a:srgbClr val="00B0F0"/>
                </a:solidFill>
              </a:rPr>
              <a:t>referer</a:t>
            </a:r>
            <a:r>
              <a:rPr lang="en-US" altLang="zh-CN" sz="1600" dirty="0" smtClean="0">
                <a:solidFill>
                  <a:srgbClr val="00B0F0"/>
                </a:solidFill>
              </a:rPr>
              <a:t> or custom analyzer</a:t>
            </a:r>
          </a:p>
          <a:p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SSReader</a:t>
            </a:r>
            <a:r>
              <a:rPr lang="en-US" altLang="zh-CN" sz="1600" dirty="0" smtClean="0"/>
              <a:t> 4.0 </a:t>
            </a:r>
            <a:r>
              <a:rPr lang="en-US" altLang="zh-CN" sz="1600" dirty="0" smtClean="0">
                <a:solidFill>
                  <a:srgbClr val="00B0F0"/>
                </a:solidFill>
              </a:rPr>
              <a:t>- open </a:t>
            </a:r>
            <a:r>
              <a:rPr lang="en-US" altLang="zh-CN" sz="1600" dirty="0" err="1" smtClean="0">
                <a:solidFill>
                  <a:srgbClr val="00B0F0"/>
                </a:solidFill>
              </a:rPr>
              <a:t>firstpage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AutoIt</a:t>
            </a:r>
            <a:r>
              <a:rPr lang="en-US" altLang="zh-CN" sz="1600" dirty="0" smtClean="0"/>
              <a:t> ActiveX </a:t>
            </a:r>
            <a:r>
              <a:rPr lang="en-US" altLang="zh-CN" sz="1600" dirty="0" smtClean="0">
                <a:solidFill>
                  <a:srgbClr val="00B0F0"/>
                </a:solidFill>
              </a:rPr>
              <a:t>- </a:t>
            </a:r>
            <a:r>
              <a:rPr lang="en-US" altLang="zh-CN" sz="1600" dirty="0" err="1" smtClean="0">
                <a:solidFill>
                  <a:srgbClr val="00B0F0"/>
                </a:solidFill>
              </a:rPr>
              <a:t>AutoItX3.Control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r>
              <a:rPr lang="en-US" altLang="zh-CN" sz="1600" dirty="0" smtClean="0"/>
              <a:t>  VBScript </a:t>
            </a:r>
            <a:r>
              <a:rPr lang="en-US" altLang="zh-CN" sz="1600" dirty="0" smtClean="0">
                <a:solidFill>
                  <a:srgbClr val="00B0F0"/>
                </a:solidFill>
              </a:rPr>
              <a:t>– decode, byte-array reader</a:t>
            </a:r>
          </a:p>
          <a:p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MSXML2.ServerXMLHTTP.5.0</a:t>
            </a:r>
            <a:r>
              <a:rPr lang="en-US" altLang="zh-CN" sz="1600" dirty="0" smtClean="0"/>
              <a:t> </a:t>
            </a:r>
            <a:r>
              <a:rPr lang="en-US" altLang="zh-CN" sz="1600" dirty="0" smtClean="0">
                <a:solidFill>
                  <a:srgbClr val="00B0F0"/>
                </a:solidFill>
              </a:rPr>
              <a:t>- </a:t>
            </a:r>
            <a:r>
              <a:rPr lang="en-US" altLang="zh-CN" sz="1600" dirty="0" err="1" smtClean="0">
                <a:solidFill>
                  <a:srgbClr val="00B0F0"/>
                </a:solidFill>
              </a:rPr>
              <a:t>XMLHTTP</a:t>
            </a:r>
            <a:r>
              <a:rPr lang="en-US" altLang="zh-CN" sz="1600" dirty="0" smtClean="0">
                <a:solidFill>
                  <a:srgbClr val="00B0F0"/>
                </a:solidFill>
              </a:rPr>
              <a:t> with proxy support</a:t>
            </a:r>
          </a:p>
          <a:p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FSO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Scripting.FileSystemObject</a:t>
            </a:r>
            <a:r>
              <a:rPr lang="en-US" altLang="zh-CN" sz="1600" dirty="0" smtClean="0"/>
              <a:t>) </a:t>
            </a:r>
            <a:r>
              <a:rPr lang="en-US" altLang="zh-CN" sz="1600" dirty="0" smtClean="0">
                <a:solidFill>
                  <a:srgbClr val="00B0F0"/>
                </a:solidFill>
              </a:rPr>
              <a:t>- file/directory exist, </a:t>
            </a:r>
            <a:r>
              <a:rPr lang="en-US" altLang="zh-CN" sz="1600" dirty="0" err="1" smtClean="0">
                <a:solidFill>
                  <a:srgbClr val="00B0F0"/>
                </a:solidFill>
              </a:rPr>
              <a:t>enum</a:t>
            </a:r>
            <a:r>
              <a:rPr lang="en-US" altLang="zh-CN" sz="1600" dirty="0" smtClean="0">
                <a:solidFill>
                  <a:srgbClr val="00B0F0"/>
                </a:solidFill>
              </a:rPr>
              <a:t>, ...</a:t>
            </a:r>
          </a:p>
          <a:p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ADODB.Stream</a:t>
            </a:r>
            <a:r>
              <a:rPr lang="en-US" altLang="zh-CN" sz="1600" dirty="0" smtClean="0"/>
              <a:t> </a:t>
            </a:r>
            <a:r>
              <a:rPr lang="en-US" altLang="zh-CN" sz="1600" dirty="0" smtClean="0">
                <a:solidFill>
                  <a:srgbClr val="00B0F0"/>
                </a:solidFill>
              </a:rPr>
              <a:t>- binary file read/write with byte seek</a:t>
            </a:r>
          </a:p>
          <a:p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zlibIF.zlibIF.1</a:t>
            </a:r>
            <a:r>
              <a:rPr lang="en-US" altLang="zh-CN" sz="1600" dirty="0" smtClean="0"/>
              <a:t> </a:t>
            </a:r>
            <a:r>
              <a:rPr lang="en-US" altLang="zh-CN" sz="1600" dirty="0" smtClean="0">
                <a:solidFill>
                  <a:srgbClr val="00B0F0"/>
                </a:solidFill>
              </a:rPr>
              <a:t>- zip stream decode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pic>
        <p:nvPicPr>
          <p:cNvPr id="1028" name="Picture 4" descr="C:\Documents and Settings\Administrator\桌面\ssdownload副本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336000"/>
            <a:ext cx="7772400" cy="632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" fill="hold"/>
                                        <p:tgtEl>
                                          <p:spTgt spid="1028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166 0.36088 L -0.00833 0.00532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" y="-17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1028"/>
                                        </p:tgtEl>
                                      </p:cBhvr>
                                      <p:by x="375000" y="3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990600" y="2743200"/>
            <a:ext cx="7467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Erlang</a:t>
            </a:r>
            <a:r>
              <a:rPr kumimoji="0" lang="zh-CN" alt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：分布</a:t>
            </a:r>
            <a:r>
              <a:rPr kumimoji="0" lang="en-US" altLang="zh-CN" sz="4400" b="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+</a:t>
            </a:r>
            <a:r>
              <a:rPr kumimoji="0" lang="zh-CN" alt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并发</a:t>
            </a:r>
            <a:r>
              <a:rPr kumimoji="0" lang="en-US" altLang="zh-CN" sz="4400" b="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+</a:t>
            </a:r>
            <a:r>
              <a:rPr kumimoji="0" lang="zh-CN" alt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高负载 </a:t>
            </a:r>
            <a:endParaRPr kumimoji="0" lang="en-US" altLang="zh-CN" sz="44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457200" y="1371600"/>
            <a:ext cx="304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2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令人鼓舞的服务器端技术</a:t>
            </a:r>
            <a:endParaRPr lang="en-US" altLang="zh-CN" sz="3200" kern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62000" y="1295400"/>
            <a:ext cx="7620000" cy="3962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noAutofit/>
          </a:bodyPr>
          <a:lstStyle/>
          <a:p>
            <a:endParaRPr lang="en-US" altLang="zh-CN" sz="1400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 smtClean="0"/>
              <a:t>服务器？当然，</a:t>
            </a:r>
            <a:r>
              <a:rPr lang="en-US" altLang="zh-CN" dirty="0" smtClean="0"/>
              <a:t>Delphi</a:t>
            </a:r>
            <a:r>
              <a:rPr lang="zh-CN" altLang="en-US" dirty="0" smtClean="0"/>
              <a:t>也可以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609600" y="5334000"/>
            <a:ext cx="80772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Arial" pitchFamily="34" charset="0"/>
              <a:buChar char="•"/>
              <a:defRPr/>
            </a:pPr>
            <a:r>
              <a:rPr lang="zh-CN" altLang="en-US" sz="4000" kern="0" dirty="0">
                <a:solidFill>
                  <a:srgbClr val="333333"/>
                </a:solidFill>
                <a:latin typeface="+mj-lt"/>
                <a:cs typeface="+mj-cs"/>
              </a:rPr>
              <a:t>所以，</a:t>
            </a:r>
            <a:r>
              <a:rPr lang="en-US" altLang="zh-CN" sz="4000" kern="0" dirty="0">
                <a:solidFill>
                  <a:srgbClr val="333333"/>
                </a:solidFill>
                <a:latin typeface="+mj-lt"/>
                <a:cs typeface="+mj-cs"/>
              </a:rPr>
              <a:t>Delphi</a:t>
            </a:r>
            <a:r>
              <a:rPr lang="zh-CN" altLang="en-US" sz="4000" kern="0" dirty="0">
                <a:solidFill>
                  <a:srgbClr val="333333"/>
                </a:solidFill>
                <a:latin typeface="+mj-lt"/>
                <a:cs typeface="+mj-cs"/>
              </a:rPr>
              <a:t>不是适当的</a:t>
            </a:r>
            <a:r>
              <a:rPr lang="en-US" altLang="zh-CN" sz="4000" kern="0" dirty="0">
                <a:solidFill>
                  <a:srgbClr val="333333"/>
                </a:solidFill>
                <a:latin typeface="+mj-lt"/>
                <a:cs typeface="+mj-cs"/>
              </a:rPr>
              <a:t>S</a:t>
            </a:r>
            <a:r>
              <a:rPr lang="zh-CN" altLang="en-US" sz="4000" kern="0" dirty="0">
                <a:solidFill>
                  <a:srgbClr val="333333"/>
                </a:solidFill>
                <a:latin typeface="+mj-lt"/>
                <a:cs typeface="+mj-cs"/>
              </a:rPr>
              <a:t>端方案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762000" y="1466850"/>
            <a:ext cx="5781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latin typeface="Courier New" pitchFamily="49" charset="0"/>
              </a:rPr>
              <a:t>TinyWeb</a:t>
            </a:r>
            <a:r>
              <a:rPr lang="en-US" altLang="zh-CN" b="1" dirty="0" smtClean="0">
                <a:latin typeface="Courier New" pitchFamily="49" charset="0"/>
              </a:rPr>
              <a:t> Copyright (C) 2000 </a:t>
            </a:r>
            <a:r>
              <a:rPr lang="en-US" altLang="zh-CN" b="1" dirty="0" err="1" smtClean="0">
                <a:latin typeface="Courier New" pitchFamily="49" charset="0"/>
              </a:rPr>
              <a:t>RITLABS</a:t>
            </a:r>
            <a:r>
              <a:rPr lang="en-US" altLang="zh-CN" b="1" dirty="0" smtClean="0">
                <a:latin typeface="Courier New" pitchFamily="49" charset="0"/>
              </a:rPr>
              <a:t> </a:t>
            </a:r>
            <a:r>
              <a:rPr lang="en-US" altLang="zh-CN" b="1" dirty="0" err="1" smtClean="0">
                <a:latin typeface="Courier New" pitchFamily="49" charset="0"/>
              </a:rPr>
              <a:t>S.R.L.</a:t>
            </a:r>
            <a:endParaRPr lang="en-US" altLang="zh-CN" b="1" dirty="0">
              <a:latin typeface="Courier New" pitchFamily="49" charset="0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762000" y="2076450"/>
            <a:ext cx="4737100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itchFamily="49" charset="0"/>
              </a:rPr>
              <a:t>2257 + 3066 + 63 = 5386</a:t>
            </a:r>
            <a:r>
              <a:rPr lang="zh-CN" altLang="en-US" b="1">
                <a:latin typeface="Courier New" pitchFamily="49" charset="0"/>
              </a:rPr>
              <a:t>行</a:t>
            </a:r>
          </a:p>
          <a:p>
            <a:r>
              <a:rPr lang="en-US" altLang="zh-CN" b="1">
                <a:latin typeface="Courier New" pitchFamily="49" charset="0"/>
              </a:rPr>
              <a:t>145K Bytes</a:t>
            </a:r>
          </a:p>
          <a:p>
            <a:endParaRPr lang="en-US" altLang="zh-CN" b="1">
              <a:latin typeface="Courier New" pitchFamily="49" charset="0"/>
            </a:endParaRPr>
          </a:p>
          <a:p>
            <a:r>
              <a:rPr lang="zh-CN" altLang="en-US" b="1">
                <a:latin typeface="Courier New" pitchFamily="49" charset="0"/>
              </a:rPr>
              <a:t>引用：</a:t>
            </a:r>
          </a:p>
          <a:p>
            <a:r>
              <a:rPr lang="en-US" altLang="zh-CN" b="1">
                <a:latin typeface="Courier New" pitchFamily="49" charset="0"/>
              </a:rPr>
              <a:t>winsock.pas</a:t>
            </a:r>
          </a:p>
          <a:p>
            <a:r>
              <a:rPr lang="en-US" altLang="zh-CN" b="1">
                <a:latin typeface="Courier New" pitchFamily="49" charset="0"/>
              </a:rPr>
              <a:t>OdbcAuth.pas</a:t>
            </a:r>
          </a:p>
          <a:p>
            <a:r>
              <a:rPr lang="en-US" altLang="zh-CN" b="1">
                <a:latin typeface="Courier New" pitchFamily="49" charset="0"/>
              </a:rPr>
              <a:t>xBase.pas</a:t>
            </a:r>
          </a:p>
          <a:p>
            <a:endParaRPr lang="zh-CN" altLang="en-US" b="1">
              <a:latin typeface="Courier New" pitchFamily="49" charset="0"/>
            </a:endParaRPr>
          </a:p>
          <a:p>
            <a:r>
              <a:rPr lang="zh-CN" altLang="en-US" b="1">
                <a:latin typeface="Courier New" pitchFamily="49" charset="0"/>
              </a:rPr>
              <a:t>问题：</a:t>
            </a:r>
          </a:p>
          <a:p>
            <a:r>
              <a:rPr lang="zh-CN" altLang="en-US" b="1">
                <a:latin typeface="Courier New" pitchFamily="49" charset="0"/>
              </a:rPr>
              <a:t>没有必要的服务器端特性。</a:t>
            </a:r>
          </a:p>
          <a:p>
            <a:r>
              <a:rPr lang="en-US" altLang="zh-CN" b="1">
                <a:latin typeface="Courier New" pitchFamily="49" charset="0"/>
              </a:rPr>
              <a:t>(</a:t>
            </a:r>
            <a:r>
              <a:rPr lang="zh-CN" altLang="en-US" b="1">
                <a:latin typeface="Courier New" pitchFamily="49" charset="0"/>
              </a:rPr>
              <a:t>分布、并发、负载、热部署，平台无关</a:t>
            </a:r>
            <a:r>
              <a:rPr lang="en-US" altLang="zh-CN" b="1">
                <a:latin typeface="Courier New" pitchFamily="49" charset="0"/>
              </a:rPr>
              <a:t>……</a:t>
            </a:r>
            <a:r>
              <a:rPr lang="zh-CN" altLang="en-US" b="1">
                <a:latin typeface="Courier New" pitchFamily="49" charset="0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62000" y="1295400"/>
            <a:ext cx="7620000" cy="3962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noAutofit/>
          </a:bodyPr>
          <a:lstStyle/>
          <a:p>
            <a:endParaRPr lang="en-US" altLang="zh-CN" sz="1400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 smtClean="0"/>
              <a:t>不过</a:t>
            </a:r>
            <a:r>
              <a:rPr lang="en-US" altLang="zh-CN" dirty="0" err="1" smtClean="0"/>
              <a:t>erlang</a:t>
            </a:r>
            <a:r>
              <a:rPr lang="zh-CN" altLang="en-US" dirty="0" smtClean="0"/>
              <a:t>更便捷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609600" y="5181600"/>
            <a:ext cx="8077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Arial" pitchFamily="34" charset="0"/>
              <a:buChar char="•"/>
            </a:pPr>
            <a:r>
              <a:rPr lang="zh-CN" altLang="en-US" sz="3600" dirty="0">
                <a:solidFill>
                  <a:srgbClr val="333333"/>
                </a:solidFill>
                <a:latin typeface="Times New Roman" pitchFamily="18" charset="0"/>
              </a:rPr>
              <a:t>如果加入</a:t>
            </a:r>
            <a:r>
              <a:rPr lang="en-US" altLang="zh-CN" sz="3600" dirty="0" err="1">
                <a:solidFill>
                  <a:srgbClr val="333333"/>
                </a:solidFill>
                <a:latin typeface="Times New Roman" pitchFamily="18" charset="0"/>
              </a:rPr>
              <a:t>OTP</a:t>
            </a:r>
            <a:r>
              <a:rPr lang="zh-CN" altLang="en-US" sz="3600" dirty="0">
                <a:solidFill>
                  <a:srgbClr val="333333"/>
                </a:solidFill>
                <a:latin typeface="Times New Roman" pitchFamily="18" charset="0"/>
              </a:rPr>
              <a:t>？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3600" dirty="0" err="1" smtClean="0">
                <a:solidFill>
                  <a:srgbClr val="333333"/>
                </a:solidFill>
                <a:latin typeface="Times New Roman" pitchFamily="18" charset="0"/>
              </a:rPr>
              <a:t>OTP</a:t>
            </a:r>
            <a:r>
              <a:rPr lang="en-US" altLang="zh-CN" sz="3600" dirty="0" smtClean="0">
                <a:solidFill>
                  <a:srgbClr val="333333"/>
                </a:solidFill>
                <a:latin typeface="Times New Roman" pitchFamily="18" charset="0"/>
              </a:rPr>
              <a:t> Base Server Framework &lt; </a:t>
            </a:r>
            <a:r>
              <a:rPr lang="en-US" altLang="zh-CN" sz="3600" dirty="0" err="1" smtClean="0">
                <a:solidFill>
                  <a:srgbClr val="333333"/>
                </a:solidFill>
                <a:latin typeface="Times New Roman" pitchFamily="18" charset="0"/>
              </a:rPr>
              <a:t>1k</a:t>
            </a:r>
            <a:endParaRPr lang="zh-CN" altLang="en-US" sz="3600" dirty="0">
              <a:solidFill>
                <a:srgbClr val="333333"/>
              </a:solidFill>
              <a:latin typeface="Times New Roman" pitchFamily="18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762000" y="1463675"/>
            <a:ext cx="4232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/>
              <a:t>rserver by 'gregoire.lejeune@free.fr'</a:t>
            </a:r>
            <a:r>
              <a:rPr lang="en-US" altLang="zh-CN" b="1">
                <a:latin typeface="Courier New" pitchFamily="49" charset="0"/>
              </a:rPr>
              <a:t>.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762000" y="2076450"/>
            <a:ext cx="3922869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ourier New" pitchFamily="49" charset="0"/>
              </a:rPr>
              <a:t>&lt; 100</a:t>
            </a:r>
            <a:r>
              <a:rPr lang="zh-CN" altLang="en-US" b="1" dirty="0">
                <a:latin typeface="Courier New" pitchFamily="49" charset="0"/>
              </a:rPr>
              <a:t>行</a:t>
            </a:r>
          </a:p>
          <a:p>
            <a:r>
              <a:rPr lang="en-US" altLang="zh-CN" b="1" dirty="0">
                <a:latin typeface="Courier New" pitchFamily="49" charset="0"/>
              </a:rPr>
              <a:t>&lt; </a:t>
            </a:r>
            <a:r>
              <a:rPr lang="en-US" altLang="zh-CN" b="1" dirty="0" err="1">
                <a:latin typeface="Courier New" pitchFamily="49" charset="0"/>
              </a:rPr>
              <a:t>3K</a:t>
            </a:r>
            <a:r>
              <a:rPr lang="en-US" altLang="zh-CN" b="1" dirty="0">
                <a:latin typeface="Courier New" pitchFamily="49" charset="0"/>
              </a:rPr>
              <a:t> Bytes</a:t>
            </a:r>
          </a:p>
          <a:p>
            <a:endParaRPr lang="en-US" altLang="zh-CN" b="1" dirty="0">
              <a:latin typeface="Courier New" pitchFamily="49" charset="0"/>
            </a:endParaRPr>
          </a:p>
          <a:p>
            <a:r>
              <a:rPr lang="zh-CN" altLang="en-US" b="1" dirty="0">
                <a:latin typeface="Courier New" pitchFamily="49" charset="0"/>
              </a:rPr>
              <a:t>引用：</a:t>
            </a:r>
          </a:p>
          <a:p>
            <a:r>
              <a:rPr lang="en-US" altLang="zh-CN" b="1" dirty="0">
                <a:latin typeface="Courier New" pitchFamily="49" charset="0"/>
              </a:rPr>
              <a:t>(</a:t>
            </a:r>
            <a:r>
              <a:rPr lang="zh-CN" altLang="en-US" b="1" dirty="0">
                <a:latin typeface="Courier New" pitchFamily="49" charset="0"/>
              </a:rPr>
              <a:t>无</a:t>
            </a:r>
            <a:r>
              <a:rPr lang="en-US" altLang="zh-CN" b="1" dirty="0">
                <a:latin typeface="Courier New" pitchFamily="49" charset="0"/>
              </a:rPr>
              <a:t>)</a:t>
            </a:r>
          </a:p>
          <a:p>
            <a:endParaRPr lang="zh-CN" altLang="en-US" b="1" dirty="0">
              <a:latin typeface="Courier New" pitchFamily="49" charset="0"/>
            </a:endParaRPr>
          </a:p>
          <a:p>
            <a:r>
              <a:rPr lang="zh-CN" altLang="en-US" b="1" dirty="0">
                <a:latin typeface="Courier New" pitchFamily="49" charset="0"/>
              </a:rPr>
              <a:t>问题：</a:t>
            </a:r>
          </a:p>
          <a:p>
            <a:r>
              <a:rPr lang="zh-CN" altLang="en-US" b="1" dirty="0">
                <a:latin typeface="Courier New" pitchFamily="49" charset="0"/>
              </a:rPr>
              <a:t>只包括基本的</a:t>
            </a:r>
            <a:r>
              <a:rPr lang="en-US" altLang="zh-CN" b="1" dirty="0">
                <a:latin typeface="Courier New" pitchFamily="49" charset="0"/>
              </a:rPr>
              <a:t>HTTP</a:t>
            </a:r>
            <a:r>
              <a:rPr lang="zh-CN" altLang="en-US" b="1" dirty="0">
                <a:latin typeface="Courier New" pitchFamily="49" charset="0"/>
              </a:rPr>
              <a:t>特性。</a:t>
            </a:r>
          </a:p>
          <a:p>
            <a:r>
              <a:rPr lang="en-US" altLang="zh-CN" b="1" dirty="0">
                <a:latin typeface="Courier New" pitchFamily="49" charset="0"/>
              </a:rPr>
              <a:t>(yaws</a:t>
            </a:r>
            <a:r>
              <a:rPr lang="zh-CN" altLang="en-US" b="1" dirty="0" smtClean="0">
                <a:latin typeface="Courier New" pitchFamily="49" charset="0"/>
              </a:rPr>
              <a:t>项目关键代码</a:t>
            </a:r>
            <a:r>
              <a:rPr lang="en-US" altLang="zh-CN" b="1" dirty="0" smtClean="0">
                <a:latin typeface="Courier New" pitchFamily="49" charset="0"/>
              </a:rPr>
              <a:t>&lt;</a:t>
            </a:r>
            <a:r>
              <a:rPr lang="en-US" altLang="zh-CN" b="1" dirty="0" err="1" smtClean="0">
                <a:latin typeface="Courier New" pitchFamily="49" charset="0"/>
              </a:rPr>
              <a:t>400k</a:t>
            </a:r>
            <a:r>
              <a:rPr lang="en-US" altLang="zh-CN" b="1" dirty="0" smtClean="0">
                <a:latin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</a:rPr>
              <a:t>Bytes)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62000" y="1295400"/>
            <a:ext cx="7620000" cy="3962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noAutofit/>
          </a:bodyPr>
          <a:lstStyle/>
          <a:p>
            <a:endParaRPr lang="en-US" altLang="zh-CN" sz="1400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100362" name="Text Box 10"/>
          <p:cNvSpPr txBox="1">
            <a:spLocks noChangeArrowheads="1"/>
          </p:cNvSpPr>
          <p:nvPr/>
        </p:nvSpPr>
        <p:spPr bwMode="auto">
          <a:xfrm>
            <a:off x="838200" y="5257800"/>
            <a:ext cx="7315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zh-CN" altLang="en-US" sz="3600" dirty="0" smtClean="0">
                <a:solidFill>
                  <a:srgbClr val="333333"/>
                </a:solidFill>
              </a:rPr>
              <a:t>你显然需要考虑：在服务器</a:t>
            </a:r>
            <a:r>
              <a:rPr lang="zh-CN" altLang="en-US" sz="3600" dirty="0">
                <a:solidFill>
                  <a:srgbClr val="333333"/>
                </a:solidFill>
              </a:rPr>
              <a:t>开发</a:t>
            </a:r>
            <a:r>
              <a:rPr lang="zh-CN" altLang="en-US" sz="3600" dirty="0" smtClean="0">
                <a:solidFill>
                  <a:srgbClr val="333333"/>
                </a:solidFill>
              </a:rPr>
              <a:t>中哪些因素是更为</a:t>
            </a:r>
            <a:r>
              <a:rPr lang="zh-CN" altLang="en-US" sz="3600" dirty="0">
                <a:solidFill>
                  <a:srgbClr val="333333"/>
                </a:solidFill>
              </a:rPr>
              <a:t>重要的。</a:t>
            </a:r>
            <a:endParaRPr lang="en-US" altLang="zh-CN" sz="3600" dirty="0"/>
          </a:p>
        </p:txBody>
      </p:sp>
      <p:sp>
        <p:nvSpPr>
          <p:cNvPr id="100364" name="Rectangle 12"/>
          <p:cNvSpPr>
            <a:spLocks noChangeArrowheads="1"/>
          </p:cNvSpPr>
          <p:nvPr/>
        </p:nvSpPr>
        <p:spPr bwMode="auto">
          <a:xfrm>
            <a:off x="838200" y="1676400"/>
            <a:ext cx="73152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zh-CN" sz="2800" dirty="0" err="1">
                <a:solidFill>
                  <a:srgbClr val="333333"/>
                </a:solidFill>
              </a:rPr>
              <a:t>ErLang</a:t>
            </a:r>
            <a:r>
              <a:rPr lang="zh-CN" altLang="en-US" sz="2800" dirty="0">
                <a:solidFill>
                  <a:srgbClr val="333333"/>
                </a:solidFill>
              </a:rPr>
              <a:t>：我为什么要写界面？</a:t>
            </a:r>
          </a:p>
          <a:p>
            <a:pPr lvl="1">
              <a:buFontTx/>
              <a:buChar char="•"/>
            </a:pPr>
            <a:r>
              <a:rPr lang="zh-CN" altLang="en-US" sz="2800" dirty="0">
                <a:solidFill>
                  <a:srgbClr val="333333"/>
                </a:solidFill>
              </a:rPr>
              <a:t>界面需要“分布</a:t>
            </a:r>
            <a:r>
              <a:rPr lang="en-US" altLang="zh-CN" sz="2800" dirty="0">
                <a:solidFill>
                  <a:srgbClr val="333333"/>
                </a:solidFill>
              </a:rPr>
              <a:t>+</a:t>
            </a:r>
            <a:r>
              <a:rPr lang="zh-CN" altLang="en-US" sz="2800" dirty="0">
                <a:solidFill>
                  <a:srgbClr val="333333"/>
                </a:solidFill>
              </a:rPr>
              <a:t>并发</a:t>
            </a:r>
            <a:r>
              <a:rPr lang="en-US" altLang="zh-CN" sz="2800" dirty="0">
                <a:solidFill>
                  <a:srgbClr val="333333"/>
                </a:solidFill>
              </a:rPr>
              <a:t>+</a:t>
            </a:r>
            <a:r>
              <a:rPr lang="zh-CN" altLang="en-US" sz="2800" dirty="0">
                <a:solidFill>
                  <a:srgbClr val="333333"/>
                </a:solidFill>
              </a:rPr>
              <a:t>高负载”吗？</a:t>
            </a:r>
          </a:p>
          <a:p>
            <a:pPr lvl="1">
              <a:buFontTx/>
              <a:buChar char="•"/>
            </a:pPr>
            <a:r>
              <a:rPr lang="zh-CN" altLang="en-US" sz="2800" dirty="0">
                <a:solidFill>
                  <a:srgbClr val="333333"/>
                </a:solidFill>
              </a:rPr>
              <a:t>既然不需要，为什么要用</a:t>
            </a:r>
            <a:r>
              <a:rPr lang="en-US" altLang="zh-CN" sz="2800" dirty="0" err="1">
                <a:solidFill>
                  <a:srgbClr val="333333"/>
                </a:solidFill>
              </a:rPr>
              <a:t>ErLang</a:t>
            </a:r>
            <a:r>
              <a:rPr lang="zh-CN" altLang="en-US" sz="2800" dirty="0">
                <a:solidFill>
                  <a:srgbClr val="333333"/>
                </a:solidFill>
              </a:rPr>
              <a:t>写界面？</a:t>
            </a:r>
          </a:p>
          <a:p>
            <a:pPr lvl="1">
              <a:buFontTx/>
              <a:buChar char="•"/>
            </a:pPr>
            <a:r>
              <a:rPr lang="zh-CN" altLang="en-US" sz="2800" dirty="0">
                <a:solidFill>
                  <a:srgbClr val="333333"/>
                </a:solidFill>
              </a:rPr>
              <a:t>当然，你可以用</a:t>
            </a:r>
            <a:r>
              <a:rPr lang="en-US" altLang="zh-CN" sz="2800" dirty="0">
                <a:solidFill>
                  <a:srgbClr val="333333"/>
                </a:solidFill>
              </a:rPr>
              <a:t>Delphi</a:t>
            </a:r>
            <a:r>
              <a:rPr lang="zh-CN" altLang="en-US" sz="2800" dirty="0">
                <a:solidFill>
                  <a:srgbClr val="333333"/>
                </a:solidFill>
              </a:rPr>
              <a:t>写界面。</a:t>
            </a:r>
          </a:p>
          <a:p>
            <a:pPr lvl="1">
              <a:buFontTx/>
              <a:buChar char="•"/>
            </a:pPr>
            <a:r>
              <a:rPr lang="zh-CN" altLang="en-US" sz="2800" dirty="0">
                <a:solidFill>
                  <a:srgbClr val="333333"/>
                </a:solidFill>
              </a:rPr>
              <a:t>或者别的什么</a:t>
            </a:r>
            <a:r>
              <a:rPr lang="en-US" altLang="zh-CN" sz="2800" dirty="0">
                <a:solidFill>
                  <a:srgbClr val="333333"/>
                </a:solidFill>
              </a:rPr>
              <a:t>……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608400" y="197400"/>
            <a:ext cx="80784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4400" dirty="0" err="1" smtClean="0">
                <a:solidFill>
                  <a:srgbClr val="333333"/>
                </a:solidFill>
                <a:latin typeface="黑体" pitchFamily="2" charset="-122"/>
                <a:ea typeface="黑体" pitchFamily="2" charset="-122"/>
                <a:cs typeface="+mj-cs"/>
              </a:rPr>
              <a:t>ErLang</a:t>
            </a:r>
            <a:r>
              <a:rPr lang="en-US" altLang="zh-CN" sz="4400" dirty="0" smtClean="0">
                <a:solidFill>
                  <a:srgbClr val="333333"/>
                </a:solidFill>
                <a:latin typeface="黑体" pitchFamily="2" charset="-122"/>
                <a:ea typeface="黑体" pitchFamily="2" charset="-122"/>
                <a:cs typeface="+mj-cs"/>
              </a:rPr>
              <a:t>–</a:t>
            </a:r>
            <a:r>
              <a:rPr lang="zh-CN" altLang="en-US" sz="4400" dirty="0" smtClean="0">
                <a:solidFill>
                  <a:srgbClr val="333333"/>
                </a:solidFill>
                <a:latin typeface="黑体" pitchFamily="2" charset="-122"/>
                <a:ea typeface="黑体" pitchFamily="2" charset="-122"/>
                <a:cs typeface="+mj-cs"/>
              </a:rPr>
              <a:t>不单单是语言的选择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2743200"/>
            <a:ext cx="74676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Erlang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+ Delphi C-Node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457200" y="1371600"/>
            <a:ext cx="304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完整的后端方案</a:t>
            </a:r>
            <a:endParaRPr kumimoji="0" lang="en-US" altLang="zh-CN" sz="3200" i="0" u="none" strike="noStrike" kern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 smtClean="0"/>
              <a:t>ErLang</a:t>
            </a:r>
            <a:r>
              <a:rPr lang="zh-CN" altLang="en-US" dirty="0" smtClean="0"/>
              <a:t>的扩展</a:t>
            </a:r>
          </a:p>
        </p:txBody>
      </p:sp>
      <p:pic>
        <p:nvPicPr>
          <p:cNvPr id="62466" name="Picture 2" descr="Integrating Java and Erla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1524000"/>
            <a:ext cx="5619750" cy="857251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762000" y="2438400"/>
            <a:ext cx="7315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u="sng" dirty="0" smtClean="0"/>
              <a:t>http://www.theserverside.com/tt/articles/article.tss?l=IntegratingJavaandErlang</a:t>
            </a:r>
            <a:endParaRPr lang="zh-CN" altLang="en-US" sz="1400" u="sng" dirty="0"/>
          </a:p>
        </p:txBody>
      </p:sp>
      <p:pic>
        <p:nvPicPr>
          <p:cNvPr id="62468" name="Picture 4" descr="http://www.devmobile.net/nleghari/erlangdotne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3124200"/>
            <a:ext cx="3200400" cy="769620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762000" y="3962400"/>
            <a:ext cx="784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u="sng" dirty="0"/>
              <a:t>http://</a:t>
            </a:r>
            <a:r>
              <a:rPr lang="en-US" altLang="zh-CN" sz="1400" u="sng" dirty="0" err="1"/>
              <a:t>weblogs.asp.net</a:t>
            </a:r>
            <a:r>
              <a:rPr lang="en-US" altLang="zh-CN" sz="1400" u="sng" dirty="0"/>
              <a:t>/</a:t>
            </a:r>
            <a:r>
              <a:rPr lang="en-US" altLang="zh-CN" sz="1400" u="sng" dirty="0" err="1"/>
              <a:t>nleghari</a:t>
            </a:r>
            <a:r>
              <a:rPr lang="en-US" altLang="zh-CN" sz="1400" u="sng" dirty="0"/>
              <a:t>/archive/2008/01/08/integrating-net-and-</a:t>
            </a:r>
            <a:r>
              <a:rPr lang="en-US" altLang="zh-CN" sz="1400" u="sng" dirty="0" err="1"/>
              <a:t>erlang</a:t>
            </a:r>
            <a:r>
              <a:rPr lang="en-US" altLang="zh-CN" sz="1400" u="sng" dirty="0"/>
              <a:t>-using-</a:t>
            </a:r>
            <a:r>
              <a:rPr lang="en-US" altLang="zh-CN" sz="1400" u="sng" dirty="0" err="1"/>
              <a:t>otp</a:t>
            </a:r>
            <a:r>
              <a:rPr lang="en-US" altLang="zh-CN" sz="1400" u="sng" dirty="0"/>
              <a:t>-</a:t>
            </a:r>
            <a:r>
              <a:rPr lang="en-US" altLang="zh-CN" sz="1400" u="sng" dirty="0" err="1"/>
              <a:t>net.aspx</a:t>
            </a:r>
            <a:endParaRPr lang="zh-CN" altLang="en-US" sz="1400" u="sng" dirty="0"/>
          </a:p>
        </p:txBody>
      </p:sp>
      <p:pic>
        <p:nvPicPr>
          <p:cNvPr id="62470" name="Picture 6" descr="http://www.ericsson.com/technology/opensource/images/erlanglogo1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8200" y="4724400"/>
            <a:ext cx="914400" cy="643234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762000" y="5410200"/>
            <a:ext cx="784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u="sng" dirty="0" err="1" smtClean="0"/>
              <a:t>http://erlang.org/doc/tutorial/cnode.html</a:t>
            </a:r>
            <a:endParaRPr lang="zh-CN" altLang="en-US" sz="14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 smtClean="0"/>
              <a:t>问题</a:t>
            </a:r>
            <a:endParaRPr lang="en-US" altLang="zh-CN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01000" cy="6096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sz="4000" dirty="0" smtClean="0">
                <a:ea typeface="宋体" pitchFamily="2" charset="-122"/>
              </a:rPr>
              <a:t>JavaScript + Delphi + </a:t>
            </a:r>
            <a:r>
              <a:rPr lang="en-US" altLang="zh-CN" sz="4000" dirty="0" err="1" smtClean="0">
                <a:ea typeface="宋体" pitchFamily="2" charset="-122"/>
              </a:rPr>
              <a:t>ErLang</a:t>
            </a:r>
            <a:r>
              <a:rPr lang="en-US" altLang="zh-CN" sz="4000" dirty="0" smtClean="0">
                <a:ea typeface="宋体" pitchFamily="2" charset="-122"/>
              </a:rPr>
              <a:t> = 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0" y="2743200"/>
            <a:ext cx="403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“？”是什么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0" y="3429000"/>
            <a:ext cx="6553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我们为什么不用单一方案来解决它？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000" y="4114800"/>
            <a:ext cx="6553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混合语言开发的成本是否更高？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 smtClean="0"/>
              <a:t>基本原理</a:t>
            </a:r>
          </a:p>
        </p:txBody>
      </p:sp>
      <p:pic>
        <p:nvPicPr>
          <p:cNvPr id="77826" name="Picture 2" descr="Erlang/OTP architectu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328346"/>
            <a:ext cx="7362879" cy="3429000"/>
          </a:xfrm>
          <a:prstGeom prst="rect">
            <a:avLst/>
          </a:prstGeom>
          <a:noFill/>
        </p:spPr>
      </p:pic>
      <p:cxnSp>
        <p:nvCxnSpPr>
          <p:cNvPr id="13" name="直接连接符 12"/>
          <p:cNvCxnSpPr/>
          <p:nvPr/>
        </p:nvCxnSpPr>
        <p:spPr>
          <a:xfrm rot="5400000">
            <a:off x="800100" y="3966646"/>
            <a:ext cx="3886200" cy="1588"/>
          </a:xfrm>
          <a:prstGeom prst="line">
            <a:avLst/>
          </a:prstGeom>
          <a:ln>
            <a:prstDash val="lgDashDot"/>
            <a:headEnd type="stealth" w="med" len="med"/>
            <a:tailEnd type="stealth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981200" y="5867400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 node/driver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027540" y="1600200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Socket Port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3276600" y="1230217"/>
            <a:ext cx="4681433" cy="1077218"/>
            <a:chOff x="3276600" y="1230217"/>
            <a:chExt cx="4681433" cy="1077218"/>
          </a:xfrm>
        </p:grpSpPr>
        <p:sp>
          <p:nvSpPr>
            <p:cNvPr id="19" name="矩形 18"/>
            <p:cNvSpPr/>
            <p:nvPr/>
          </p:nvSpPr>
          <p:spPr>
            <a:xfrm>
              <a:off x="3733800" y="1230217"/>
              <a:ext cx="4224233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 smtClean="0">
                  <a:latin typeface="宋体" pitchFamily="2" charset="-122"/>
                </a:rPr>
                <a:t>Erlang</a:t>
              </a:r>
              <a:r>
                <a:rPr lang="zh-CN" altLang="en-US" dirty="0" smtClean="0">
                  <a:latin typeface="宋体" pitchFamily="2" charset="-122"/>
                </a:rPr>
                <a:t>与</a:t>
              </a:r>
              <a:r>
                <a:rPr lang="en-US" altLang="zh-CN" dirty="0" smtClean="0">
                  <a:latin typeface="宋体" pitchFamily="2" charset="-122"/>
                </a:rPr>
                <a:t>Python</a:t>
              </a:r>
              <a:r>
                <a:rPr lang="zh-CN" altLang="en-US" dirty="0" smtClean="0">
                  <a:latin typeface="宋体" pitchFamily="2" charset="-122"/>
                </a:rPr>
                <a:t>间的</a:t>
              </a:r>
              <a:r>
                <a:rPr lang="en-US" altLang="zh-CN" dirty="0" smtClean="0">
                  <a:latin typeface="宋体" pitchFamily="2" charset="-122"/>
                </a:rPr>
                <a:t>socket</a:t>
              </a:r>
              <a:r>
                <a:rPr lang="zh-CN" altLang="en-US" dirty="0" smtClean="0">
                  <a:latin typeface="宋体" pitchFamily="2" charset="-122"/>
                </a:rPr>
                <a:t>通讯</a:t>
              </a:r>
              <a:endParaRPr lang="en-US" altLang="zh-CN" sz="1600" dirty="0" smtClean="0">
                <a:latin typeface="宋体" pitchFamily="2" charset="-122"/>
              </a:endParaRPr>
            </a:p>
            <a:p>
              <a:r>
                <a:rPr lang="en-US" altLang="zh-CN" sz="1400" u="sng" dirty="0" err="1" smtClean="0">
                  <a:latin typeface="宋体" pitchFamily="2" charset="-122"/>
                </a:rPr>
                <a:t>http://publish.itpub.net/zt/erlang/index.html</a:t>
              </a:r>
              <a:r>
                <a:rPr lang="en-US" altLang="zh-CN" sz="1600" u="sng" dirty="0" smtClean="0">
                  <a:latin typeface="宋体" pitchFamily="2" charset="-122"/>
                </a:rPr>
                <a:t/>
              </a:r>
              <a:br>
                <a:rPr lang="en-US" altLang="zh-CN" sz="1600" u="sng" dirty="0" smtClean="0">
                  <a:latin typeface="宋体" pitchFamily="2" charset="-122"/>
                </a:rPr>
              </a:br>
              <a:r>
                <a:rPr lang="en-US" altLang="zh-CN" dirty="0" smtClean="0">
                  <a:latin typeface="宋体" pitchFamily="2" charset="-122"/>
                </a:rPr>
                <a:t>Ruby? </a:t>
              </a:r>
              <a:r>
                <a:rPr lang="en-US" altLang="zh-CN" dirty="0" err="1" smtClean="0">
                  <a:latin typeface="宋体" pitchFamily="2" charset="-122"/>
                </a:rPr>
                <a:t>ActionScript</a:t>
              </a:r>
              <a:r>
                <a:rPr lang="en-US" altLang="zh-CN" dirty="0" smtClean="0">
                  <a:latin typeface="宋体" pitchFamily="2" charset="-122"/>
                </a:rPr>
                <a:t>? ...</a:t>
              </a:r>
              <a:endParaRPr lang="en-US" altLang="zh-CN" sz="1600" dirty="0" smtClean="0">
                <a:latin typeface="宋体" pitchFamily="2" charset="-122"/>
              </a:endParaRPr>
            </a:p>
            <a:p>
              <a:r>
                <a:rPr lang="en-US" altLang="zh-CN" sz="1400" u="sng" dirty="0" err="1" smtClean="0">
                  <a:latin typeface="宋体" pitchFamily="2" charset="-122"/>
                </a:rPr>
                <a:t>http://hideto.javaeye.com/category/24824</a:t>
              </a:r>
              <a:endParaRPr lang="zh-CN" altLang="en-US" sz="1600" u="sng" dirty="0">
                <a:latin typeface="宋体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276600" y="1600200"/>
              <a:ext cx="49244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&lt;&lt;=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8400" y="198000"/>
            <a:ext cx="8078400" cy="943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User List Service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0" y="4974265"/>
            <a:ext cx="6705600" cy="664535"/>
          </a:xfrm>
          <a:prstGeom prst="rect">
            <a:avLst/>
          </a:prstGeom>
          <a:noFill/>
          <a:ln w="34925">
            <a:solidFill>
              <a:srgbClr val="FFFFFF"/>
            </a:solidFill>
            <a:miter lim="800000"/>
            <a:headEnd/>
            <a:tailEnd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4400" kern="0" dirty="0" err="1" smtClean="0">
                <a:solidFill>
                  <a:srgbClr val="333333"/>
                </a:solidFill>
                <a:latin typeface="+mj-lt"/>
                <a:cs typeface="+mj-cs"/>
              </a:rPr>
              <a:t>erlang demo</a:t>
            </a:r>
            <a:endParaRPr lang="zh-CN" altLang="en-US" sz="4400" kern="0" dirty="0" err="1" smtClean="0">
              <a:solidFill>
                <a:srgbClr val="333333"/>
              </a:solidFill>
              <a:latin typeface="+mj-lt"/>
              <a:cs typeface="+mj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05200" y="2514600"/>
            <a:ext cx="24384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657599" y="2590800"/>
            <a:ext cx="2038350" cy="36927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 err="1" smtClean="0"/>
              <a:t>server_node</a:t>
            </a:r>
            <a:r>
              <a:rPr lang="en-US" altLang="zh-CN" sz="1400" dirty="0" smtClean="0"/>
              <a:t>()</a:t>
            </a:r>
            <a:endParaRPr lang="zh-CN" altLang="en-US" sz="1400" dirty="0"/>
          </a:p>
        </p:txBody>
      </p:sp>
      <p:sp>
        <p:nvSpPr>
          <p:cNvPr id="12" name="圆角矩形 11"/>
          <p:cNvSpPr/>
          <p:nvPr/>
        </p:nvSpPr>
        <p:spPr>
          <a:xfrm>
            <a:off x="3657599" y="3200400"/>
            <a:ext cx="2038350" cy="36927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 err="1" smtClean="0"/>
              <a:t>start_server</a:t>
            </a:r>
            <a:r>
              <a:rPr lang="en-US" altLang="zh-CN" sz="1400" dirty="0" smtClean="0"/>
              <a:t> ()</a:t>
            </a:r>
          </a:p>
          <a:p>
            <a:r>
              <a:rPr lang="en-US" altLang="zh-CN" sz="1400" dirty="0" smtClean="0"/>
              <a:t>...</a:t>
            </a:r>
            <a:endParaRPr lang="zh-CN" altLang="en-US" sz="1400" dirty="0"/>
          </a:p>
        </p:txBody>
      </p:sp>
      <p:sp>
        <p:nvSpPr>
          <p:cNvPr id="13" name="圆角矩形 12"/>
          <p:cNvSpPr/>
          <p:nvPr/>
        </p:nvSpPr>
        <p:spPr>
          <a:xfrm>
            <a:off x="3657599" y="3733800"/>
            <a:ext cx="203835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 smtClean="0"/>
              <a:t>logon(Name), </a:t>
            </a:r>
          </a:p>
          <a:p>
            <a:r>
              <a:rPr lang="en-US" altLang="zh-CN" sz="1400" dirty="0" smtClean="0"/>
              <a:t>logoff(),</a:t>
            </a:r>
          </a:p>
          <a:p>
            <a:r>
              <a:rPr lang="en-US" altLang="zh-CN" sz="1400" dirty="0" smtClean="0"/>
              <a:t>message(</a:t>
            </a:r>
            <a:r>
              <a:rPr lang="en-US" altLang="zh-CN" sz="1400" dirty="0" err="1" smtClean="0"/>
              <a:t>To,Msg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609600" y="2514600"/>
            <a:ext cx="2514600" cy="838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dirty="0" smtClean="0"/>
              <a:t>&gt; </a:t>
            </a:r>
            <a:r>
              <a:rPr lang="en-US" altLang="zh-CN" sz="1400" dirty="0" err="1" smtClean="0"/>
              <a:t>messenger:start_server</a:t>
            </a:r>
            <a:r>
              <a:rPr lang="en-US" altLang="zh-CN" sz="1400" dirty="0" smtClean="0"/>
              <a:t>().</a:t>
            </a:r>
          </a:p>
          <a:p>
            <a:r>
              <a:rPr lang="en-US" altLang="zh-CN" sz="1400" dirty="0" smtClean="0"/>
              <a:t>  ok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6248400" y="2514600"/>
            <a:ext cx="25146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dirty="0" smtClean="0"/>
              <a:t>&gt;</a:t>
            </a:r>
            <a:r>
              <a:rPr lang="en-US" altLang="zh-CN" sz="1400" dirty="0" err="1" smtClean="0"/>
              <a:t>messenger:logon</a:t>
            </a:r>
            <a:r>
              <a:rPr lang="en-US" altLang="zh-CN" sz="1400" dirty="0" smtClean="0"/>
              <a:t>(“aiming”).</a:t>
            </a:r>
          </a:p>
          <a:p>
            <a:r>
              <a:rPr lang="en-US" altLang="zh-CN" sz="1400" dirty="0" smtClean="0"/>
              <a:t>  ok</a:t>
            </a:r>
          </a:p>
          <a:p>
            <a:r>
              <a:rPr lang="en-US" altLang="zh-CN" sz="1400" dirty="0" smtClean="0"/>
              <a:t>&gt;message(“cat”, “hello”).</a:t>
            </a:r>
            <a:endParaRPr lang="zh-CN" altLang="en-US" sz="1400" dirty="0" smtClean="0"/>
          </a:p>
        </p:txBody>
      </p:sp>
      <p:sp>
        <p:nvSpPr>
          <p:cNvPr id="16" name="矩形 15"/>
          <p:cNvSpPr/>
          <p:nvPr/>
        </p:nvSpPr>
        <p:spPr>
          <a:xfrm>
            <a:off x="6248400" y="3429000"/>
            <a:ext cx="25146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dirty="0" smtClean="0"/>
              <a:t>&gt;</a:t>
            </a:r>
            <a:r>
              <a:rPr lang="en-US" altLang="zh-CN" sz="1400" dirty="0" err="1" smtClean="0"/>
              <a:t>messnger:logon</a:t>
            </a:r>
            <a:r>
              <a:rPr lang="en-US" altLang="zh-CN" sz="1400" dirty="0" smtClean="0"/>
              <a:t>(“cat”).</a:t>
            </a:r>
          </a:p>
          <a:p>
            <a:r>
              <a:rPr lang="en-US" altLang="zh-CN" sz="1400" dirty="0" smtClean="0"/>
              <a:t>  ok</a:t>
            </a:r>
            <a:endParaRPr lang="zh-CN" altLang="en-US" sz="1400" dirty="0" smtClean="0"/>
          </a:p>
        </p:txBody>
      </p:sp>
      <p:sp>
        <p:nvSpPr>
          <p:cNvPr id="17" name="矩形 16"/>
          <p:cNvSpPr/>
          <p:nvPr/>
        </p:nvSpPr>
        <p:spPr>
          <a:xfrm>
            <a:off x="6248400" y="1905000"/>
            <a:ext cx="274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solidFill>
                  <a:srgbClr val="000000"/>
                </a:solidFill>
                <a:latin typeface="Arial"/>
                <a:ea typeface="+mn-ea"/>
              </a:rPr>
              <a:t>server_node</a:t>
            </a:r>
            <a:r>
              <a:rPr lang="en-US" altLang="zh-CN" sz="1400" dirty="0" smtClean="0">
                <a:solidFill>
                  <a:srgbClr val="000000"/>
                </a:solidFill>
                <a:latin typeface="Arial"/>
                <a:ea typeface="+mn-ea"/>
              </a:rPr>
              <a:t>() -&gt;</a:t>
            </a:r>
          </a:p>
          <a:p>
            <a:r>
              <a:rPr lang="en-US" altLang="zh-CN" sz="1400" dirty="0" smtClean="0"/>
              <a:t>  </a:t>
            </a:r>
            <a:r>
              <a:rPr lang="en-US" altLang="zh-CN" sz="1400" dirty="0" err="1" smtClean="0"/>
              <a:t>messenger@localhost</a:t>
            </a:r>
            <a:r>
              <a:rPr lang="en-US" altLang="zh-CN" sz="1400" dirty="0" smtClean="0"/>
              <a:t>.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609600" y="2133600"/>
            <a:ext cx="1468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solidFill>
                  <a:srgbClr val="000000"/>
                </a:solidFill>
              </a:rPr>
              <a:t>PID</a:t>
            </a:r>
            <a:r>
              <a:rPr lang="en-US" altLang="zh-CN" sz="1400" dirty="0" smtClean="0">
                <a:solidFill>
                  <a:srgbClr val="000000"/>
                </a:solidFill>
              </a:rPr>
              <a:t>: messenger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3657599" y="4724400"/>
            <a:ext cx="203835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 err="1" smtClean="0"/>
              <a:t>server_transfer</a:t>
            </a:r>
            <a:r>
              <a:rPr lang="en-US" altLang="zh-CN" sz="1400" dirty="0" smtClean="0"/>
              <a:t>()</a:t>
            </a:r>
          </a:p>
          <a:p>
            <a:r>
              <a:rPr lang="en-US" altLang="zh-CN" sz="1400" dirty="0" err="1" smtClean="0"/>
              <a:t>server_logon</a:t>
            </a:r>
            <a:r>
              <a:rPr lang="en-US" altLang="zh-CN" sz="1400" dirty="0" smtClean="0"/>
              <a:t>()</a:t>
            </a:r>
          </a:p>
          <a:p>
            <a:r>
              <a:rPr lang="en-US" altLang="zh-CN" sz="1400" dirty="0" err="1" smtClean="0"/>
              <a:t>server_logoff</a:t>
            </a:r>
            <a:r>
              <a:rPr lang="en-US" altLang="zh-CN" sz="1400" dirty="0" smtClean="0"/>
              <a:t>()</a:t>
            </a:r>
            <a:endParaRPr lang="zh-CN" altLang="en-US" sz="1400" dirty="0"/>
          </a:p>
        </p:txBody>
      </p:sp>
      <p:cxnSp>
        <p:nvCxnSpPr>
          <p:cNvPr id="21" name="曲线连接符 20"/>
          <p:cNvCxnSpPr>
            <a:stCxn id="14" idx="3"/>
            <a:endCxn id="12" idx="1"/>
          </p:cNvCxnSpPr>
          <p:nvPr/>
        </p:nvCxnSpPr>
        <p:spPr>
          <a:xfrm>
            <a:off x="3124200" y="2933700"/>
            <a:ext cx="533399" cy="45133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15" idx="1"/>
            <a:endCxn id="13" idx="3"/>
          </p:cNvCxnSpPr>
          <p:nvPr/>
        </p:nvCxnSpPr>
        <p:spPr>
          <a:xfrm rot="10800000" flipV="1">
            <a:off x="5695950" y="2895600"/>
            <a:ext cx="552451" cy="11811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19" idx="1"/>
            <a:endCxn id="13" idx="1"/>
          </p:cNvCxnSpPr>
          <p:nvPr/>
        </p:nvCxnSpPr>
        <p:spPr>
          <a:xfrm rot="10800000">
            <a:off x="3657599" y="4076700"/>
            <a:ext cx="1588" cy="990600"/>
          </a:xfrm>
          <a:prstGeom prst="curvedConnector3">
            <a:avLst>
              <a:gd name="adj1" fmla="val 14395466"/>
            </a:avLst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19" idx="3"/>
            <a:endCxn id="16" idx="1"/>
          </p:cNvCxnSpPr>
          <p:nvPr/>
        </p:nvCxnSpPr>
        <p:spPr>
          <a:xfrm flipV="1">
            <a:off x="5695949" y="3810000"/>
            <a:ext cx="552451" cy="12573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335233" y="3875567"/>
            <a:ext cx="21739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dirty="0" smtClean="0">
                <a:solidFill>
                  <a:srgbClr val="FFFFFF"/>
                </a:solidFill>
                <a:latin typeface="Arial"/>
                <a:ea typeface="+mn-ea"/>
              </a:rPr>
              <a:t>from ‘</a:t>
            </a:r>
            <a:r>
              <a:rPr lang="en-US" altLang="zh-CN" sz="1400" dirty="0" smtClean="0">
                <a:solidFill>
                  <a:srgbClr val="FF0000"/>
                </a:solidFill>
                <a:latin typeface="Arial"/>
                <a:ea typeface="+mn-ea"/>
              </a:rPr>
              <a:t>aiming</a:t>
            </a:r>
            <a:r>
              <a:rPr lang="en-US" altLang="zh-CN" sz="1400" dirty="0" smtClean="0">
                <a:solidFill>
                  <a:srgbClr val="FFFFFF"/>
                </a:solidFill>
                <a:latin typeface="Arial"/>
                <a:ea typeface="+mn-ea"/>
              </a:rPr>
              <a:t>’, say “</a:t>
            </a:r>
            <a:r>
              <a:rPr lang="en-US" altLang="zh-CN" sz="1400" dirty="0" smtClean="0">
                <a:solidFill>
                  <a:srgbClr val="FF0000"/>
                </a:solidFill>
                <a:latin typeface="Arial"/>
                <a:ea typeface="+mn-ea"/>
              </a:rPr>
              <a:t>hello</a:t>
            </a:r>
            <a:r>
              <a:rPr lang="en-US" altLang="zh-CN" sz="1400" dirty="0" smtClean="0">
                <a:solidFill>
                  <a:srgbClr val="FFFFFF"/>
                </a:solidFill>
                <a:latin typeface="Arial"/>
                <a:ea typeface="+mn-ea"/>
              </a:rPr>
              <a:t>”.</a:t>
            </a:r>
            <a:endParaRPr lang="zh-CN" altLang="en-US" sz="1400" dirty="0" smtClea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55" name="上下箭头 54"/>
          <p:cNvSpPr/>
          <p:nvPr/>
        </p:nvSpPr>
        <p:spPr>
          <a:xfrm>
            <a:off x="5181600" y="4419600"/>
            <a:ext cx="152400" cy="304800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4"/>
          <p:cNvSpPr txBox="1">
            <a:spLocks noChangeArrowheads="1"/>
          </p:cNvSpPr>
          <p:nvPr/>
        </p:nvSpPr>
        <p:spPr bwMode="auto">
          <a:xfrm>
            <a:off x="609600" y="990600"/>
            <a:ext cx="2209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示例项目</a:t>
            </a:r>
            <a:endParaRPr kumimoji="0" lang="en-US" altLang="zh-CN" sz="3200" i="0" u="none" strike="noStrike" kern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096000" y="3733800"/>
            <a:ext cx="2438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dirty="0" err="1" smtClean="0">
                <a:solidFill>
                  <a:srgbClr val="00B050"/>
                </a:solidFill>
              </a:rPr>
              <a:t>messenger_cli.erl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09600" y="2286000"/>
            <a:ext cx="2438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dirty="0" err="1" smtClean="0">
                <a:solidFill>
                  <a:srgbClr val="00B050"/>
                </a:solidFill>
              </a:rPr>
              <a:t>messenger.erl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0" y="4974265"/>
            <a:ext cx="6705600" cy="664535"/>
          </a:xfrm>
          <a:prstGeom prst="rect">
            <a:avLst/>
          </a:prstGeom>
          <a:noFill/>
          <a:ln w="34925">
            <a:solidFill>
              <a:srgbClr val="FFFFFF"/>
            </a:solidFill>
            <a:miter lim="800000"/>
            <a:headEnd/>
            <a:tailEnd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4400" kern="0" dirty="0" err="1" smtClean="0">
                <a:solidFill>
                  <a:srgbClr val="333333"/>
                </a:solidFill>
                <a:latin typeface="+mj-lt"/>
                <a:cs typeface="+mj-cs"/>
              </a:rPr>
              <a:t>erlang</a:t>
            </a:r>
            <a:r>
              <a:rPr lang="en-US" altLang="zh-CN" sz="4400" kern="0" dirty="0" smtClean="0">
                <a:solidFill>
                  <a:srgbClr val="333333"/>
                </a:solidFill>
                <a:latin typeface="+mj-lt"/>
                <a:cs typeface="+mj-cs"/>
              </a:rPr>
              <a:t> demo + hot update</a:t>
            </a:r>
            <a:endParaRPr lang="zh-CN" altLang="en-US" sz="4400" kern="0" dirty="0" err="1" smtClean="0">
              <a:solidFill>
                <a:srgbClr val="333333"/>
              </a:solidFill>
              <a:latin typeface="+mj-lt"/>
              <a:cs typeface="+mj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05200" y="1066800"/>
            <a:ext cx="2438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dirty="0" err="1" smtClean="0">
                <a:solidFill>
                  <a:srgbClr val="00B050"/>
                </a:solidFill>
              </a:rPr>
              <a:t>messenger_app.erl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657600" y="1447800"/>
            <a:ext cx="2038350" cy="36927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 smtClean="0"/>
              <a:t>start/</a:t>
            </a:r>
            <a:r>
              <a:rPr lang="en-US" altLang="zh-CN" sz="1400" dirty="0" err="1" smtClean="0"/>
              <a:t>stop_server</a:t>
            </a:r>
            <a:r>
              <a:rPr lang="en-US" altLang="zh-CN" sz="1400" dirty="0" smtClean="0"/>
              <a:t>()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3657599" y="1905000"/>
            <a:ext cx="2038350" cy="36927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 err="1" smtClean="0"/>
              <a:t>update_server</a:t>
            </a:r>
            <a:r>
              <a:rPr lang="en-US" altLang="zh-CN" sz="1400" dirty="0" smtClean="0"/>
              <a:t>()</a:t>
            </a:r>
            <a:endParaRPr lang="zh-CN" altLang="en-US" sz="1400" dirty="0" smtClean="0"/>
          </a:p>
        </p:txBody>
      </p:sp>
      <p:sp>
        <p:nvSpPr>
          <p:cNvPr id="15" name="圆角矩形 14"/>
          <p:cNvSpPr/>
          <p:nvPr/>
        </p:nvSpPr>
        <p:spPr>
          <a:xfrm>
            <a:off x="6248400" y="4267200"/>
            <a:ext cx="203835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 smtClean="0"/>
              <a:t>logon(Name), </a:t>
            </a:r>
          </a:p>
          <a:p>
            <a:r>
              <a:rPr lang="en-US" altLang="zh-CN" sz="1400" dirty="0" smtClean="0"/>
              <a:t>logoff(),</a:t>
            </a:r>
          </a:p>
          <a:p>
            <a:r>
              <a:rPr lang="en-US" altLang="zh-CN" sz="1400" dirty="0" smtClean="0"/>
              <a:t>message(</a:t>
            </a:r>
            <a:r>
              <a:rPr lang="en-US" altLang="zh-CN" sz="1400" dirty="0" err="1" smtClean="0"/>
              <a:t>To,Msg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609600" y="1219200"/>
            <a:ext cx="2514600" cy="838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200" dirty="0" smtClean="0"/>
              <a:t>&gt; </a:t>
            </a:r>
            <a:r>
              <a:rPr lang="en-US" altLang="zh-CN" sz="1200" dirty="0" err="1" smtClean="0"/>
              <a:t>messenger_app:start_server</a:t>
            </a:r>
            <a:r>
              <a:rPr lang="en-US" altLang="zh-CN" sz="1200" dirty="0" smtClean="0"/>
              <a:t>().</a:t>
            </a:r>
          </a:p>
          <a:p>
            <a:r>
              <a:rPr lang="en-US" altLang="zh-CN" sz="1200" dirty="0" smtClean="0"/>
              <a:t>  ok</a:t>
            </a:r>
          </a:p>
          <a:p>
            <a:r>
              <a:rPr lang="en-US" altLang="zh-CN" sz="1200" dirty="0" smtClean="0"/>
              <a:t>&gt; </a:t>
            </a:r>
            <a:r>
              <a:rPr lang="en-US" altLang="zh-CN" sz="1200" dirty="0" err="1" smtClean="0"/>
              <a:t>messenger_app:update_serv</a:t>
            </a:r>
            <a:r>
              <a:rPr lang="en-US" altLang="zh-CN" sz="1200" dirty="0" smtClean="0"/>
              <a:t>...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6248400" y="1219200"/>
            <a:ext cx="25146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dirty="0" smtClean="0"/>
              <a:t>&gt;</a:t>
            </a:r>
            <a:r>
              <a:rPr lang="en-US" altLang="zh-CN" sz="1400" dirty="0" err="1" smtClean="0"/>
              <a:t>messenger:logon</a:t>
            </a:r>
            <a:r>
              <a:rPr lang="en-US" altLang="zh-CN" sz="1400" dirty="0" smtClean="0"/>
              <a:t>(“aiming”).</a:t>
            </a:r>
          </a:p>
          <a:p>
            <a:r>
              <a:rPr lang="en-US" altLang="zh-CN" sz="1400" dirty="0" smtClean="0"/>
              <a:t>  ok</a:t>
            </a:r>
          </a:p>
          <a:p>
            <a:r>
              <a:rPr lang="en-US" altLang="zh-CN" sz="1400" dirty="0" smtClean="0"/>
              <a:t>&gt;message(“cat”, “hello”).</a:t>
            </a:r>
            <a:endParaRPr lang="zh-CN" altLang="en-US" sz="1400" dirty="0" smtClean="0"/>
          </a:p>
        </p:txBody>
      </p:sp>
      <p:sp>
        <p:nvSpPr>
          <p:cNvPr id="18" name="矩形 17"/>
          <p:cNvSpPr/>
          <p:nvPr/>
        </p:nvSpPr>
        <p:spPr>
          <a:xfrm>
            <a:off x="6248400" y="2133600"/>
            <a:ext cx="25146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dirty="0" smtClean="0"/>
              <a:t>&gt;</a:t>
            </a:r>
            <a:r>
              <a:rPr lang="en-US" altLang="zh-CN" sz="1400" dirty="0" err="1" smtClean="0"/>
              <a:t>messnger:logon</a:t>
            </a:r>
            <a:r>
              <a:rPr lang="en-US" altLang="zh-CN" sz="1400" dirty="0" smtClean="0"/>
              <a:t>(“cat”).</a:t>
            </a:r>
          </a:p>
          <a:p>
            <a:r>
              <a:rPr lang="en-US" altLang="zh-CN" sz="1400" dirty="0" smtClean="0"/>
              <a:t>  ok</a:t>
            </a:r>
            <a:endParaRPr lang="zh-CN" altLang="en-US" sz="1400" dirty="0" smtClean="0"/>
          </a:p>
        </p:txBody>
      </p:sp>
      <p:sp>
        <p:nvSpPr>
          <p:cNvPr id="19" name="矩形 18"/>
          <p:cNvSpPr/>
          <p:nvPr/>
        </p:nvSpPr>
        <p:spPr>
          <a:xfrm>
            <a:off x="6248400" y="609600"/>
            <a:ext cx="274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solidFill>
                  <a:srgbClr val="000000"/>
                </a:solidFill>
                <a:latin typeface="Arial"/>
                <a:ea typeface="+mn-ea"/>
              </a:rPr>
              <a:t>server_node</a:t>
            </a:r>
            <a:r>
              <a:rPr lang="en-US" altLang="zh-CN" sz="1400" dirty="0" smtClean="0">
                <a:solidFill>
                  <a:srgbClr val="000000"/>
                </a:solidFill>
                <a:latin typeface="Arial"/>
                <a:ea typeface="+mn-ea"/>
              </a:rPr>
              <a:t>() -&gt;</a:t>
            </a:r>
          </a:p>
          <a:p>
            <a:r>
              <a:rPr lang="en-US" altLang="zh-CN" sz="1400" dirty="0" smtClean="0"/>
              <a:t>  </a:t>
            </a:r>
            <a:r>
              <a:rPr lang="en-US" altLang="zh-CN" sz="1400" dirty="0" err="1" smtClean="0"/>
              <a:t>messenger@localhost</a:t>
            </a:r>
            <a:r>
              <a:rPr lang="en-US" altLang="zh-CN" sz="1400" dirty="0" smtClean="0"/>
              <a:t>.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609600" y="838200"/>
            <a:ext cx="1468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solidFill>
                  <a:srgbClr val="000000"/>
                </a:solidFill>
              </a:rPr>
              <a:t>PID</a:t>
            </a:r>
            <a:r>
              <a:rPr lang="en-US" altLang="zh-CN" sz="1400" dirty="0" smtClean="0">
                <a:solidFill>
                  <a:srgbClr val="000000"/>
                </a:solidFill>
              </a:rPr>
              <a:t>: messenger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762000" y="2819400"/>
            <a:ext cx="213360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handle()</a:t>
            </a:r>
          </a:p>
          <a:p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 - {logon, </a:t>
            </a:r>
            <a:r>
              <a:rPr lang="en-US" altLang="zh-CN" sz="1100" dirty="0" err="1" smtClean="0">
                <a:latin typeface="Courier New" pitchFamily="49" charset="0"/>
                <a:cs typeface="Courier New" pitchFamily="49" charset="0"/>
              </a:rPr>
              <a:t>UserList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 - {logoff , </a:t>
            </a:r>
            <a:r>
              <a:rPr lang="en-US" altLang="zh-CN" sz="1100" dirty="0" err="1" smtClean="0">
                <a:latin typeface="Courier New" pitchFamily="49" charset="0"/>
                <a:cs typeface="Courier New" pitchFamily="49" charset="0"/>
              </a:rPr>
              <a:t>UserList</a:t>
            </a:r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CN" sz="1100" dirty="0" smtClean="0">
                <a:latin typeface="Courier New" pitchFamily="49" charset="0"/>
                <a:cs typeface="Courier New" pitchFamily="49" charset="0"/>
              </a:rPr>
              <a:t> - ...</a:t>
            </a:r>
            <a:endParaRPr lang="zh-CN" altLang="en-US" sz="11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2" name="曲线连接符 21"/>
          <p:cNvCxnSpPr>
            <a:stCxn id="16" idx="3"/>
            <a:endCxn id="13" idx="1"/>
          </p:cNvCxnSpPr>
          <p:nvPr/>
        </p:nvCxnSpPr>
        <p:spPr>
          <a:xfrm flipV="1">
            <a:off x="3124200" y="1632439"/>
            <a:ext cx="533400" cy="586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17" idx="1"/>
            <a:endCxn id="40" idx="1"/>
          </p:cNvCxnSpPr>
          <p:nvPr/>
        </p:nvCxnSpPr>
        <p:spPr>
          <a:xfrm rot="10800000" flipV="1">
            <a:off x="6096000" y="1600200"/>
            <a:ext cx="152400" cy="2781300"/>
          </a:xfrm>
          <a:prstGeom prst="curvedConnector3">
            <a:avLst>
              <a:gd name="adj1" fmla="val 2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18" idx="1"/>
            <a:endCxn id="37" idx="3"/>
          </p:cNvCxnSpPr>
          <p:nvPr/>
        </p:nvCxnSpPr>
        <p:spPr>
          <a:xfrm rot="10800000" flipV="1">
            <a:off x="3048000" y="2514600"/>
            <a:ext cx="3200400" cy="4191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15" idx="1"/>
            <a:endCxn id="21" idx="2"/>
          </p:cNvCxnSpPr>
          <p:nvPr/>
        </p:nvCxnSpPr>
        <p:spPr>
          <a:xfrm rot="10800000">
            <a:off x="1828800" y="3505200"/>
            <a:ext cx="4419600" cy="110490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335233" y="2580167"/>
            <a:ext cx="21739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dirty="0" smtClean="0">
                <a:solidFill>
                  <a:srgbClr val="FFFFFF"/>
                </a:solidFill>
                <a:latin typeface="Arial"/>
                <a:ea typeface="+mn-ea"/>
              </a:rPr>
              <a:t>from ‘</a:t>
            </a:r>
            <a:r>
              <a:rPr lang="en-US" altLang="zh-CN" sz="1400" dirty="0" smtClean="0">
                <a:solidFill>
                  <a:srgbClr val="FF0000"/>
                </a:solidFill>
                <a:latin typeface="Arial"/>
                <a:ea typeface="+mn-ea"/>
              </a:rPr>
              <a:t>aiming</a:t>
            </a:r>
            <a:r>
              <a:rPr lang="en-US" altLang="zh-CN" sz="1400" dirty="0" smtClean="0">
                <a:solidFill>
                  <a:srgbClr val="FFFFFF"/>
                </a:solidFill>
                <a:latin typeface="Arial"/>
                <a:ea typeface="+mn-ea"/>
              </a:rPr>
              <a:t>’, say “</a:t>
            </a:r>
            <a:r>
              <a:rPr lang="en-US" altLang="zh-CN" sz="1400" dirty="0" smtClean="0">
                <a:solidFill>
                  <a:srgbClr val="FF0000"/>
                </a:solidFill>
                <a:latin typeface="Arial"/>
                <a:ea typeface="+mn-ea"/>
              </a:rPr>
              <a:t>hello</a:t>
            </a:r>
            <a:r>
              <a:rPr lang="en-US" altLang="zh-CN" sz="1400" dirty="0" smtClean="0">
                <a:solidFill>
                  <a:srgbClr val="FFFFFF"/>
                </a:solidFill>
                <a:latin typeface="Arial"/>
                <a:ea typeface="+mn-ea"/>
              </a:rPr>
              <a:t>”.</a:t>
            </a:r>
            <a:endParaRPr lang="zh-CN" altLang="en-US" sz="1400" dirty="0" smtClea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09600" y="3962400"/>
            <a:ext cx="2438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dirty="0" err="1" smtClean="0">
                <a:solidFill>
                  <a:srgbClr val="00B050"/>
                </a:solidFill>
              </a:rPr>
              <a:t>messenger_m.erl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63" name="曲线连接符 24"/>
          <p:cNvCxnSpPr>
            <a:stCxn id="15" idx="1"/>
            <a:endCxn id="62" idx="2"/>
          </p:cNvCxnSpPr>
          <p:nvPr/>
        </p:nvCxnSpPr>
        <p:spPr>
          <a:xfrm rot="10800000">
            <a:off x="1828800" y="4343400"/>
            <a:ext cx="4419600" cy="266700"/>
          </a:xfrm>
          <a:prstGeom prst="curvedConnector2">
            <a:avLst/>
          </a:prstGeom>
          <a:ln w="12700">
            <a:solidFill>
              <a:srgbClr val="1C1C1C"/>
            </a:solidFill>
            <a:prstDash val="dash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曲线连接符 24"/>
          <p:cNvCxnSpPr>
            <a:stCxn id="62" idx="3"/>
            <a:endCxn id="18" idx="1"/>
          </p:cNvCxnSpPr>
          <p:nvPr/>
        </p:nvCxnSpPr>
        <p:spPr>
          <a:xfrm flipV="1">
            <a:off x="3048000" y="2514600"/>
            <a:ext cx="3200400" cy="1638300"/>
          </a:xfrm>
          <a:prstGeom prst="curvedConnector3">
            <a:avLst>
              <a:gd name="adj1" fmla="val 50000"/>
            </a:avLst>
          </a:prstGeom>
          <a:ln w="12700">
            <a:solidFill>
              <a:srgbClr val="1C1C1C"/>
            </a:solidFill>
            <a:prstDash val="dash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圆角右箭头 71"/>
          <p:cNvSpPr/>
          <p:nvPr/>
        </p:nvSpPr>
        <p:spPr>
          <a:xfrm rot="11421288">
            <a:off x="3264494" y="2220418"/>
            <a:ext cx="284665" cy="1897113"/>
          </a:xfrm>
          <a:prstGeom prst="ben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3" name="曲线连接符 72"/>
          <p:cNvCxnSpPr>
            <a:stCxn id="16" idx="3"/>
            <a:endCxn id="14" idx="1"/>
          </p:cNvCxnSpPr>
          <p:nvPr/>
        </p:nvCxnSpPr>
        <p:spPr>
          <a:xfrm>
            <a:off x="3124200" y="1638300"/>
            <a:ext cx="533399" cy="45133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6019800" y="5334000"/>
            <a:ext cx="286488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要点：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进程与模块不应该绑在一起；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由进程来决定使用哪个模块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的</a:t>
            </a:r>
            <a:r>
              <a:rPr lang="en-US" altLang="zh-CN" sz="1400" dirty="0" smtClean="0"/>
              <a:t>handle</a:t>
            </a:r>
            <a:r>
              <a:rPr lang="zh-CN" altLang="en-US" sz="1400" dirty="0" smtClean="0"/>
              <a:t>来处理</a:t>
            </a:r>
            <a:r>
              <a:rPr lang="en-US" altLang="zh-CN" sz="1400" dirty="0" err="1" smtClean="0"/>
              <a:t>rpc</a:t>
            </a:r>
            <a:r>
              <a:rPr lang="en-US" altLang="zh-CN" sz="1400" dirty="0" smtClean="0"/>
              <a:t>()</a:t>
            </a:r>
            <a:r>
              <a:rPr lang="zh-CN" altLang="en-US" sz="1400" dirty="0" smtClean="0"/>
              <a:t>请求。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62" grpId="0" animBg="1"/>
      <p:bldP spid="7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685800" y="914400"/>
            <a:ext cx="8077200" cy="66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erlang</a:t>
            </a:r>
            <a:r>
              <a:rPr kumimoji="0" lang="en-US" altLang="zh-CN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+ </a:t>
            </a:r>
            <a:r>
              <a:rPr kumimoji="0" lang="en-US" altLang="zh-CN" sz="4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delphi</a:t>
            </a:r>
            <a:r>
              <a:rPr kumimoji="0" lang="en-US" altLang="zh-CN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manager at server</a:t>
            </a:r>
            <a:endParaRPr kumimoji="0" lang="zh-CN" altLang="en-US" sz="40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685800" y="1661160"/>
            <a:ext cx="8077200" cy="66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erlang</a:t>
            </a:r>
            <a:r>
              <a:rPr kumimoji="0" lang="en-US" altLang="zh-CN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+ </a:t>
            </a:r>
            <a:r>
              <a:rPr kumimoji="0" lang="en-US" altLang="zh-CN" sz="4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delphi</a:t>
            </a:r>
            <a:r>
              <a:rPr kumimoji="0" lang="en-US" altLang="zh-CN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manager with c/s</a:t>
            </a:r>
            <a:endParaRPr kumimoji="0" lang="zh-CN" altLang="en-US" sz="40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0" y="4974265"/>
            <a:ext cx="6705600" cy="664535"/>
          </a:xfrm>
          <a:prstGeom prst="rect">
            <a:avLst/>
          </a:prstGeom>
          <a:noFill/>
          <a:ln w="34925">
            <a:solidFill>
              <a:srgbClr val="FFFFFF"/>
            </a:solidFill>
            <a:miter lim="800000"/>
            <a:headEnd/>
            <a:tailEnd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4400" kern="0" dirty="0" err="1" smtClean="0">
                <a:solidFill>
                  <a:srgbClr val="333333"/>
                </a:solidFill>
                <a:latin typeface="+mj-lt"/>
                <a:cs typeface="+mj-cs"/>
              </a:rPr>
              <a:t>erlang  + delphi manager...</a:t>
            </a:r>
            <a:endParaRPr lang="zh-CN" altLang="en-US" sz="4400" kern="0" dirty="0" err="1" smtClean="0">
              <a:solidFill>
                <a:srgbClr val="333333"/>
              </a:solidFill>
              <a:latin typeface="+mj-lt"/>
              <a:cs typeface="+mj-cs"/>
            </a:endParaRPr>
          </a:p>
        </p:txBody>
      </p:sp>
      <p:pic>
        <p:nvPicPr>
          <p:cNvPr id="1032" name="Picture 8" descr="C:\templates\ClipArt\12\OF032.E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5051425"/>
            <a:ext cx="1826541" cy="1349375"/>
          </a:xfrm>
          <a:prstGeom prst="rect">
            <a:avLst/>
          </a:prstGeom>
          <a:noFill/>
        </p:spPr>
      </p:pic>
      <p:pic>
        <p:nvPicPr>
          <p:cNvPr id="1034" name="Picture 10" descr="C:\templates\ClipArt\12\OF027.E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62666" y="3756025"/>
            <a:ext cx="1774821" cy="2271713"/>
          </a:xfrm>
          <a:prstGeom prst="rect">
            <a:avLst/>
          </a:prstGeom>
          <a:noFill/>
        </p:spPr>
      </p:pic>
      <p:pic>
        <p:nvPicPr>
          <p:cNvPr id="1035" name="Picture 11" descr="C:\templates\ClipArt\9\AN002.E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77200" y="2765425"/>
            <a:ext cx="826024" cy="860425"/>
          </a:xfrm>
          <a:prstGeom prst="rect">
            <a:avLst/>
          </a:prstGeom>
          <a:noFill/>
        </p:spPr>
      </p:pic>
      <p:cxnSp>
        <p:nvCxnSpPr>
          <p:cNvPr id="20" name="形状 19"/>
          <p:cNvCxnSpPr>
            <a:stCxn id="1035" idx="1"/>
            <a:endCxn id="1034" idx="3"/>
          </p:cNvCxnSpPr>
          <p:nvPr/>
        </p:nvCxnSpPr>
        <p:spPr>
          <a:xfrm rot="10800000" flipV="1">
            <a:off x="7837488" y="3195638"/>
            <a:ext cx="239713" cy="1696244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形状 20"/>
          <p:cNvCxnSpPr>
            <a:stCxn id="1032" idx="3"/>
            <a:endCxn id="1034" idx="1"/>
          </p:cNvCxnSpPr>
          <p:nvPr/>
        </p:nvCxnSpPr>
        <p:spPr>
          <a:xfrm flipV="1">
            <a:off x="5560341" y="4891882"/>
            <a:ext cx="502325" cy="83423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37" name="Picture 13" descr="C:\templates\ClipArt\11\HU002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2000" y="3451225"/>
            <a:ext cx="562661" cy="1581150"/>
          </a:xfrm>
          <a:prstGeom prst="rect">
            <a:avLst/>
          </a:prstGeom>
          <a:noFill/>
        </p:spPr>
      </p:pic>
      <p:pic>
        <p:nvPicPr>
          <p:cNvPr id="1038" name="Picture 14" descr="C:\templates\ClipArt\12\OF002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3603625"/>
            <a:ext cx="680908" cy="714954"/>
          </a:xfrm>
          <a:prstGeom prst="rect">
            <a:avLst/>
          </a:prstGeom>
          <a:noFill/>
        </p:spPr>
      </p:pic>
      <p:cxnSp>
        <p:nvCxnSpPr>
          <p:cNvPr id="34" name="形状 33"/>
          <p:cNvCxnSpPr>
            <a:stCxn id="1038" idx="3"/>
            <a:endCxn id="1034" idx="1"/>
          </p:cNvCxnSpPr>
          <p:nvPr/>
        </p:nvCxnSpPr>
        <p:spPr>
          <a:xfrm>
            <a:off x="2052508" y="3961102"/>
            <a:ext cx="4010158" cy="930780"/>
          </a:xfrm>
          <a:prstGeom prst="curvedConnector3">
            <a:avLst>
              <a:gd name="adj1" fmla="val 50000"/>
            </a:avLst>
          </a:prstGeom>
          <a:ln>
            <a:prstDash val="lgDash"/>
            <a:tailEnd type="arrow"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 bwMode="auto">
          <a:xfrm>
            <a:off x="0" y="4974265"/>
            <a:ext cx="6705600" cy="664535"/>
          </a:xfrm>
          <a:prstGeom prst="rect">
            <a:avLst/>
          </a:prstGeom>
          <a:noFill/>
          <a:ln w="34925">
            <a:solidFill>
              <a:srgbClr val="FFFFFF"/>
            </a:solidFill>
            <a:miter lim="800000"/>
            <a:headEnd/>
            <a:tailEnd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sz="4400" kern="0" dirty="0" err="1" smtClean="0">
                <a:solidFill>
                  <a:srgbClr val="333333"/>
                </a:solidFill>
                <a:latin typeface="+mj-lt"/>
                <a:cs typeface="+mj-cs"/>
              </a:rPr>
              <a:t>UI switch demos...</a:t>
            </a:r>
            <a:endParaRPr lang="zh-CN" altLang="en-US" sz="4400" kern="0" dirty="0" err="1" smtClean="0">
              <a:solidFill>
                <a:srgbClr val="333333"/>
              </a:solidFill>
              <a:latin typeface="+mj-lt"/>
              <a:cs typeface="+mj-cs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685800" y="762000"/>
            <a:ext cx="8077200" cy="66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erlang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+ </a:t>
            </a:r>
            <a:r>
              <a:rPr kumimoji="0" lang="en-US" altLang="zh-CN" sz="4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delphi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c/s with web </a:t>
            </a:r>
            <a:r>
              <a:rPr kumimoji="0" lang="en-US" altLang="zh-CN" sz="4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ui</a:t>
            </a:r>
            <a:endParaRPr kumimoji="0" lang="zh-CN" altLang="en-US" sz="44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685800" y="1508760"/>
            <a:ext cx="8077200" cy="66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erlang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+ web </a:t>
            </a:r>
            <a:r>
              <a:rPr kumimoji="0" lang="en-US" altLang="zh-CN" sz="4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ui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only</a:t>
            </a:r>
            <a:endParaRPr kumimoji="0" lang="zh-CN" altLang="en-US" sz="44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pic>
        <p:nvPicPr>
          <p:cNvPr id="10" name="Picture 19" descr="C:\templates\ClipArt\12\OF030.E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457200" y="2895600"/>
            <a:ext cx="2480094" cy="1657350"/>
          </a:xfrm>
          <a:prstGeom prst="rect">
            <a:avLst/>
          </a:prstGeom>
          <a:noFill/>
        </p:spPr>
      </p:pic>
      <p:pic>
        <p:nvPicPr>
          <p:cNvPr id="12" name="Picture 10" descr="C:\templates\ClipArt\12\OF027.E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3733800"/>
            <a:ext cx="1774821" cy="2271713"/>
          </a:xfrm>
          <a:prstGeom prst="rect">
            <a:avLst/>
          </a:prstGeom>
          <a:noFill/>
        </p:spPr>
      </p:pic>
      <p:cxnSp>
        <p:nvCxnSpPr>
          <p:cNvPr id="14" name="曲线连接符 13"/>
          <p:cNvCxnSpPr>
            <a:stCxn id="10" idx="1"/>
            <a:endCxn id="12" idx="1"/>
          </p:cNvCxnSpPr>
          <p:nvPr/>
        </p:nvCxnSpPr>
        <p:spPr>
          <a:xfrm>
            <a:off x="2937294" y="3724275"/>
            <a:ext cx="3463506" cy="1145382"/>
          </a:xfrm>
          <a:prstGeom prst="curvedConnector3">
            <a:avLst>
              <a:gd name="adj1" fmla="val 50000"/>
            </a:avLst>
          </a:prstGeom>
          <a:ln>
            <a:prstDash val="lgDash"/>
            <a:tailEnd type="arrow"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051" name="Picture 3" descr="C:\Documents and Settings\Administrator\Local Settings\Application Data\Mindjet\MindManager\6\Library\ENU\Images\XP Style Images\XP-question-mark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29000" y="297180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2743200"/>
            <a:ext cx="74676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综述</a:t>
            </a:r>
            <a:endParaRPr lang="en-US" alt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 smtClean="0"/>
              <a:t>包含界面开发时的层次模型</a:t>
            </a:r>
          </a:p>
        </p:txBody>
      </p:sp>
      <p:grpSp>
        <p:nvGrpSpPr>
          <p:cNvPr id="2" name="Group 13"/>
          <p:cNvGrpSpPr>
            <a:grpSpLocks noChangeAspect="1"/>
          </p:cNvGrpSpPr>
          <p:nvPr/>
        </p:nvGrpSpPr>
        <p:grpSpPr bwMode="auto">
          <a:xfrm>
            <a:off x="250825" y="1662113"/>
            <a:ext cx="8569325" cy="3854450"/>
            <a:chOff x="1332" y="12201"/>
            <a:chExt cx="8280" cy="3724"/>
          </a:xfrm>
        </p:grpSpPr>
        <p:sp>
          <p:nvSpPr>
            <p:cNvPr id="36868" name="AutoShape 14"/>
            <p:cNvSpPr>
              <a:spLocks noChangeAspect="1" noChangeArrowheads="1"/>
            </p:cNvSpPr>
            <p:nvPr/>
          </p:nvSpPr>
          <p:spPr bwMode="auto">
            <a:xfrm>
              <a:off x="1332" y="12201"/>
              <a:ext cx="8280" cy="3724"/>
            </a:xfrm>
            <a:prstGeom prst="rect">
              <a:avLst/>
            </a:prstGeom>
            <a:solidFill>
              <a:srgbClr val="FFEFEF">
                <a:alpha val="39999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  <a:spcAft>
                  <a:spcPct val="20000"/>
                </a:spcAft>
                <a:buClr>
                  <a:srgbClr val="00337D"/>
                </a:buClr>
                <a:buFont typeface="Symbol" pitchFamily="18" charset="2"/>
                <a:buNone/>
              </a:pPr>
              <a:endParaRPr lang="zh-CN" altLang="zh-CN" sz="200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869" name="Text Box 15"/>
            <p:cNvSpPr txBox="1">
              <a:spLocks noChangeArrowheads="1"/>
            </p:cNvSpPr>
            <p:nvPr/>
          </p:nvSpPr>
          <p:spPr bwMode="auto">
            <a:xfrm>
              <a:off x="7452" y="12357"/>
              <a:ext cx="1800" cy="3432"/>
            </a:xfrm>
            <a:prstGeom prst="rect">
              <a:avLst/>
            </a:prstGeom>
            <a:solidFill>
              <a:srgbClr val="E7FFE7">
                <a:alpha val="89803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Bef>
                  <a:spcPct val="50000"/>
                </a:spcBef>
                <a:spcAft>
                  <a:spcPct val="20000"/>
                </a:spcAft>
                <a:buClr>
                  <a:srgbClr val="00337D"/>
                </a:buClr>
                <a:buFont typeface="Symbol" pitchFamily="18" charset="2"/>
                <a:buNone/>
              </a:pPr>
              <a:r>
                <a:rPr lang="zh-CN" altLang="en-US" sz="2000">
                  <a:latin typeface="黑体" pitchFamily="2" charset="-122"/>
                  <a:ea typeface="黑体" pitchFamily="2" charset="-122"/>
                </a:rPr>
                <a:t>单一模块</a:t>
              </a:r>
            </a:p>
            <a:p>
              <a:pPr eaLnBrk="0" hangingPunct="0">
                <a:spcBef>
                  <a:spcPct val="50000"/>
                </a:spcBef>
                <a:spcAft>
                  <a:spcPct val="20000"/>
                </a:spcAft>
                <a:buClr>
                  <a:srgbClr val="00337D"/>
                </a:buClr>
                <a:buFont typeface="Symbol" pitchFamily="18" charset="2"/>
                <a:buNone/>
              </a:pPr>
              <a:endParaRPr lang="en-US" altLang="zh-CN" sz="200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870" name="Text Box 16"/>
            <p:cNvSpPr txBox="1">
              <a:spLocks noChangeArrowheads="1"/>
            </p:cNvSpPr>
            <p:nvPr/>
          </p:nvSpPr>
          <p:spPr bwMode="auto">
            <a:xfrm>
              <a:off x="2772" y="12357"/>
              <a:ext cx="1803" cy="3432"/>
            </a:xfrm>
            <a:prstGeom prst="rect">
              <a:avLst/>
            </a:prstGeom>
            <a:solidFill>
              <a:srgbClr val="E7FFE7">
                <a:alpha val="89803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Bef>
                  <a:spcPct val="50000"/>
                </a:spcBef>
                <a:spcAft>
                  <a:spcPct val="20000"/>
                </a:spcAft>
                <a:buClr>
                  <a:srgbClr val="00337D"/>
                </a:buClr>
                <a:buFont typeface="Symbol" pitchFamily="18" charset="2"/>
                <a:buNone/>
              </a:pPr>
              <a:r>
                <a:rPr lang="zh-CN" altLang="en-US" sz="2000">
                  <a:latin typeface="黑体" pitchFamily="2" charset="-122"/>
                  <a:ea typeface="黑体" pitchFamily="2" charset="-122"/>
                </a:rPr>
                <a:t>支撑</a:t>
              </a:r>
            </a:p>
          </p:txBody>
        </p:sp>
        <p:sp>
          <p:nvSpPr>
            <p:cNvPr id="36871" name="Text Box 17"/>
            <p:cNvSpPr txBox="1">
              <a:spLocks noChangeArrowheads="1"/>
            </p:cNvSpPr>
            <p:nvPr/>
          </p:nvSpPr>
          <p:spPr bwMode="auto">
            <a:xfrm>
              <a:off x="5112" y="12357"/>
              <a:ext cx="1800" cy="3432"/>
            </a:xfrm>
            <a:prstGeom prst="rect">
              <a:avLst/>
            </a:prstGeom>
            <a:solidFill>
              <a:srgbClr val="E7FFE7">
                <a:alpha val="89803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Bef>
                  <a:spcPct val="50000"/>
                </a:spcBef>
                <a:spcAft>
                  <a:spcPct val="20000"/>
                </a:spcAft>
                <a:buClr>
                  <a:srgbClr val="00337D"/>
                </a:buClr>
                <a:buFont typeface="Symbol" pitchFamily="18" charset="2"/>
                <a:buNone/>
              </a:pPr>
              <a:r>
                <a:rPr lang="zh-CN" altLang="en-US" sz="2000">
                  <a:latin typeface="黑体" pitchFamily="2" charset="-122"/>
                  <a:ea typeface="黑体" pitchFamily="2" charset="-122"/>
                </a:rPr>
                <a:t>抽象层</a:t>
              </a:r>
            </a:p>
          </p:txBody>
        </p:sp>
        <p:cxnSp>
          <p:nvCxnSpPr>
            <p:cNvPr id="36872" name="AutoShape 18"/>
            <p:cNvCxnSpPr>
              <a:cxnSpLocks noChangeShapeType="1"/>
              <a:stCxn id="36883" idx="2"/>
              <a:endCxn id="36891" idx="0"/>
            </p:cNvCxnSpPr>
            <p:nvPr/>
          </p:nvCxnSpPr>
          <p:spPr bwMode="auto">
            <a:xfrm flipV="1">
              <a:off x="8353" y="14073"/>
              <a:ext cx="1" cy="14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1512" y="13917"/>
              <a:ext cx="7920" cy="780"/>
              <a:chOff x="1512" y="13761"/>
              <a:chExt cx="7920" cy="780"/>
            </a:xfrm>
          </p:grpSpPr>
          <p:sp>
            <p:nvSpPr>
              <p:cNvPr id="36890" name="Text Box 20"/>
              <p:cNvSpPr txBox="1">
                <a:spLocks noChangeArrowheads="1"/>
              </p:cNvSpPr>
              <p:nvPr/>
            </p:nvSpPr>
            <p:spPr bwMode="auto">
              <a:xfrm>
                <a:off x="1512" y="13761"/>
                <a:ext cx="7920" cy="780"/>
              </a:xfrm>
              <a:prstGeom prst="rect">
                <a:avLst/>
              </a:prstGeom>
              <a:solidFill>
                <a:srgbClr val="FFCCCC">
                  <a:alpha val="50195"/>
                </a:srgbClr>
              </a:solidFill>
              <a:ln w="9525" algn="ctr">
                <a:solidFill>
                  <a:srgbClr val="FF0000"/>
                </a:solidFill>
                <a:prstDash val="lgDashDot"/>
                <a:miter lim="800000"/>
                <a:headEnd/>
                <a:tailEnd/>
              </a:ln>
            </p:spPr>
            <p:txBody>
              <a:bodyPr tIns="154800"/>
              <a:lstStyle/>
              <a:p>
                <a:pPr algn="just" eaLnBrk="0" hangingPunct="0">
                  <a:spcBef>
                    <a:spcPct val="50000"/>
                  </a:spcBef>
                  <a:spcAft>
                    <a:spcPct val="20000"/>
                  </a:spcAft>
                  <a:buClr>
                    <a:srgbClr val="00337D"/>
                  </a:buClr>
                  <a:buFont typeface="Symbol" pitchFamily="18" charset="2"/>
                  <a:buNone/>
                </a:pPr>
                <a:r>
                  <a:rPr lang="zh-CN" altLang="en-US" sz="2000">
                    <a:latin typeface="黑体" pitchFamily="2" charset="-122"/>
                    <a:ea typeface="黑体" pitchFamily="2" charset="-122"/>
                  </a:rPr>
                  <a:t>逻辑层</a:t>
                </a:r>
              </a:p>
            </p:txBody>
          </p:sp>
          <p:sp>
            <p:nvSpPr>
              <p:cNvPr id="36891" name="Text Box 21"/>
              <p:cNvSpPr txBox="1">
                <a:spLocks noChangeArrowheads="1"/>
              </p:cNvSpPr>
              <p:nvPr/>
            </p:nvSpPr>
            <p:spPr bwMode="auto">
              <a:xfrm>
                <a:off x="7632" y="13917"/>
                <a:ext cx="1440" cy="468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spcAft>
                    <a:spcPct val="20000"/>
                  </a:spcAft>
                  <a:buClr>
                    <a:srgbClr val="00337D"/>
                  </a:buClr>
                  <a:buFont typeface="Symbol" pitchFamily="18" charset="2"/>
                  <a:buNone/>
                </a:pPr>
                <a:r>
                  <a:rPr lang="zh-CN" altLang="en-US" sz="2000">
                    <a:latin typeface="黑体" pitchFamily="2" charset="-122"/>
                    <a:ea typeface="黑体" pitchFamily="2" charset="-122"/>
                  </a:rPr>
                  <a:t>业务逻辑</a:t>
                </a:r>
              </a:p>
            </p:txBody>
          </p:sp>
          <p:sp>
            <p:nvSpPr>
              <p:cNvPr id="36892" name="Rectangle 22"/>
              <p:cNvSpPr>
                <a:spLocks noChangeArrowheads="1"/>
              </p:cNvSpPr>
              <p:nvPr/>
            </p:nvSpPr>
            <p:spPr bwMode="auto">
              <a:xfrm>
                <a:off x="5292" y="13917"/>
                <a:ext cx="1440" cy="468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spcAft>
                    <a:spcPct val="20000"/>
                  </a:spcAft>
                  <a:buClr>
                    <a:srgbClr val="00337D"/>
                  </a:buClr>
                  <a:buFont typeface="Symbol" pitchFamily="18" charset="2"/>
                  <a:buNone/>
                </a:pPr>
                <a:r>
                  <a:rPr lang="zh-CN" altLang="en-US" sz="2000">
                    <a:latin typeface="黑体" pitchFamily="2" charset="-122"/>
                    <a:ea typeface="黑体" pitchFamily="2" charset="-122"/>
                  </a:rPr>
                  <a:t>动作分派</a:t>
                </a:r>
              </a:p>
            </p:txBody>
          </p:sp>
          <p:sp>
            <p:nvSpPr>
              <p:cNvPr id="36893" name="Rectangle 23"/>
              <p:cNvSpPr>
                <a:spLocks noChangeArrowheads="1"/>
              </p:cNvSpPr>
              <p:nvPr/>
            </p:nvSpPr>
            <p:spPr bwMode="auto">
              <a:xfrm>
                <a:off x="2952" y="13917"/>
                <a:ext cx="1440" cy="468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spcAft>
                    <a:spcPct val="20000"/>
                  </a:spcAft>
                  <a:buClr>
                    <a:srgbClr val="00337D"/>
                  </a:buClr>
                  <a:buFont typeface="Symbol" pitchFamily="18" charset="2"/>
                  <a:buNone/>
                </a:pPr>
                <a:r>
                  <a:rPr lang="zh-CN" altLang="en-US" sz="2000">
                    <a:latin typeface="黑体" pitchFamily="2" charset="-122"/>
                    <a:ea typeface="黑体" pitchFamily="2" charset="-122"/>
                  </a:rPr>
                  <a:t>界面切换</a:t>
                </a:r>
                <a:endParaRPr lang="en-US" altLang="zh-CN" sz="2000">
                  <a:latin typeface="黑体" pitchFamily="2" charset="-122"/>
                  <a:ea typeface="黑体" pitchFamily="2" charset="-122"/>
                </a:endParaRPr>
              </a:p>
            </p:txBody>
          </p:sp>
          <p:cxnSp>
            <p:nvCxnSpPr>
              <p:cNvPr id="36894" name="AutoShape 24"/>
              <p:cNvCxnSpPr>
                <a:cxnSpLocks noChangeShapeType="1"/>
                <a:stCxn id="36891" idx="1"/>
                <a:endCxn id="36892" idx="3"/>
              </p:cNvCxnSpPr>
              <p:nvPr/>
            </p:nvCxnSpPr>
            <p:spPr bwMode="auto">
              <a:xfrm flipH="1">
                <a:off x="6732" y="14151"/>
                <a:ext cx="900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4" name="Group 25"/>
            <p:cNvGrpSpPr>
              <a:grpSpLocks/>
            </p:cNvGrpSpPr>
            <p:nvPr/>
          </p:nvGrpSpPr>
          <p:grpSpPr bwMode="auto">
            <a:xfrm>
              <a:off x="1512" y="12981"/>
              <a:ext cx="7920" cy="780"/>
              <a:chOff x="1512" y="14697"/>
              <a:chExt cx="7920" cy="780"/>
            </a:xfrm>
          </p:grpSpPr>
          <p:sp>
            <p:nvSpPr>
              <p:cNvPr id="36885" name="Text Box 26"/>
              <p:cNvSpPr txBox="1">
                <a:spLocks noChangeArrowheads="1"/>
              </p:cNvSpPr>
              <p:nvPr/>
            </p:nvSpPr>
            <p:spPr bwMode="auto">
              <a:xfrm>
                <a:off x="1512" y="14697"/>
                <a:ext cx="7920" cy="780"/>
              </a:xfrm>
              <a:prstGeom prst="rect">
                <a:avLst/>
              </a:prstGeom>
              <a:solidFill>
                <a:srgbClr val="99CCFF">
                  <a:alpha val="50195"/>
                </a:srgbClr>
              </a:solidFill>
              <a:ln w="9525" algn="ctr">
                <a:solidFill>
                  <a:srgbClr val="FF0000"/>
                </a:solidFill>
                <a:prstDash val="lgDashDot"/>
                <a:miter lim="800000"/>
                <a:headEnd/>
                <a:tailEnd/>
              </a:ln>
            </p:spPr>
            <p:txBody>
              <a:bodyPr tIns="154800"/>
              <a:lstStyle/>
              <a:p>
                <a:pPr eaLnBrk="0" hangingPunct="0">
                  <a:spcBef>
                    <a:spcPct val="50000"/>
                  </a:spcBef>
                  <a:spcAft>
                    <a:spcPct val="20000"/>
                  </a:spcAft>
                  <a:buClr>
                    <a:srgbClr val="00337D"/>
                  </a:buClr>
                  <a:buFont typeface="Symbol" pitchFamily="18" charset="2"/>
                  <a:buNone/>
                </a:pPr>
                <a:r>
                  <a:rPr lang="zh-CN" altLang="en-US" sz="2000">
                    <a:latin typeface="黑体" pitchFamily="2" charset="-122"/>
                    <a:ea typeface="黑体" pitchFamily="2" charset="-122"/>
                  </a:rPr>
                  <a:t>界面层</a:t>
                </a:r>
              </a:p>
            </p:txBody>
          </p:sp>
          <p:sp>
            <p:nvSpPr>
              <p:cNvPr id="36886" name="Rectangle 27"/>
              <p:cNvSpPr>
                <a:spLocks noChangeArrowheads="1"/>
              </p:cNvSpPr>
              <p:nvPr/>
            </p:nvSpPr>
            <p:spPr bwMode="auto">
              <a:xfrm>
                <a:off x="2952" y="14853"/>
                <a:ext cx="1440" cy="468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spcAft>
                    <a:spcPct val="20000"/>
                  </a:spcAft>
                  <a:buClr>
                    <a:srgbClr val="00337D"/>
                  </a:buClr>
                  <a:buFont typeface="Symbol" pitchFamily="18" charset="2"/>
                  <a:buNone/>
                </a:pPr>
                <a:r>
                  <a:rPr lang="zh-CN" altLang="en-US" sz="2000">
                    <a:latin typeface="黑体" pitchFamily="2" charset="-122"/>
                    <a:ea typeface="黑体" pitchFamily="2" charset="-122"/>
                  </a:rPr>
                  <a:t>界面控件</a:t>
                </a:r>
              </a:p>
            </p:txBody>
          </p:sp>
          <p:sp>
            <p:nvSpPr>
              <p:cNvPr id="36887" name="Text Box 28"/>
              <p:cNvSpPr txBox="1">
                <a:spLocks noChangeArrowheads="1"/>
              </p:cNvSpPr>
              <p:nvPr/>
            </p:nvSpPr>
            <p:spPr bwMode="auto">
              <a:xfrm>
                <a:off x="7632" y="14853"/>
                <a:ext cx="1440" cy="468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spcAft>
                    <a:spcPct val="20000"/>
                  </a:spcAft>
                  <a:buClr>
                    <a:srgbClr val="00337D"/>
                  </a:buClr>
                  <a:buFont typeface="Symbol" pitchFamily="18" charset="2"/>
                  <a:buNone/>
                </a:pPr>
                <a:r>
                  <a:rPr lang="zh-CN" altLang="en-US" sz="2000" dirty="0">
                    <a:latin typeface="黑体" pitchFamily="2" charset="-122"/>
                    <a:ea typeface="黑体" pitchFamily="2" charset="-122"/>
                  </a:rPr>
                  <a:t>界面实现</a:t>
                </a:r>
              </a:p>
            </p:txBody>
          </p:sp>
          <p:sp>
            <p:nvSpPr>
              <p:cNvPr id="36888" name="Rectangle 29"/>
              <p:cNvSpPr>
                <a:spLocks noChangeArrowheads="1"/>
              </p:cNvSpPr>
              <p:nvPr/>
            </p:nvSpPr>
            <p:spPr bwMode="auto">
              <a:xfrm>
                <a:off x="5292" y="14853"/>
                <a:ext cx="1440" cy="468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spcAft>
                    <a:spcPct val="20000"/>
                  </a:spcAft>
                  <a:buClr>
                    <a:srgbClr val="00337D"/>
                  </a:buClr>
                  <a:buFont typeface="Symbol" pitchFamily="18" charset="2"/>
                  <a:buNone/>
                </a:pPr>
                <a:r>
                  <a:rPr lang="zh-CN" altLang="en-US" sz="2000">
                    <a:latin typeface="黑体" pitchFamily="2" charset="-122"/>
                    <a:ea typeface="黑体" pitchFamily="2" charset="-122"/>
                  </a:rPr>
                  <a:t>界面控制</a:t>
                </a:r>
              </a:p>
            </p:txBody>
          </p:sp>
          <p:cxnSp>
            <p:nvCxnSpPr>
              <p:cNvPr id="36889" name="AutoShape 30"/>
              <p:cNvCxnSpPr>
                <a:cxnSpLocks noChangeShapeType="1"/>
                <a:stCxn id="36888" idx="3"/>
                <a:endCxn id="36887" idx="1"/>
              </p:cNvCxnSpPr>
              <p:nvPr/>
            </p:nvCxnSpPr>
            <p:spPr bwMode="auto">
              <a:xfrm>
                <a:off x="6732" y="15087"/>
                <a:ext cx="900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36875" name="AutoShape 31"/>
            <p:cNvCxnSpPr>
              <a:cxnSpLocks noChangeShapeType="1"/>
              <a:stCxn id="36881" idx="3"/>
              <a:endCxn id="36891" idx="1"/>
            </p:cNvCxnSpPr>
            <p:nvPr/>
          </p:nvCxnSpPr>
          <p:spPr bwMode="auto">
            <a:xfrm flipV="1">
              <a:off x="6732" y="14307"/>
              <a:ext cx="900" cy="93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6876" name="AutoShape 32"/>
            <p:cNvCxnSpPr>
              <a:cxnSpLocks noChangeShapeType="1"/>
              <a:stCxn id="36886" idx="0"/>
              <a:endCxn id="36887" idx="0"/>
            </p:cNvCxnSpPr>
            <p:nvPr/>
          </p:nvCxnSpPr>
          <p:spPr bwMode="auto">
            <a:xfrm rot="5400000" flipV="1">
              <a:off x="6012" y="10797"/>
              <a:ext cx="1" cy="4681"/>
            </a:xfrm>
            <a:prstGeom prst="bentConnector3">
              <a:avLst>
                <a:gd name="adj1" fmla="val -26900009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6877" name="AutoShape 33"/>
            <p:cNvCxnSpPr>
              <a:cxnSpLocks noChangeShapeType="1"/>
              <a:stCxn id="36893" idx="3"/>
              <a:endCxn id="36888" idx="1"/>
            </p:cNvCxnSpPr>
            <p:nvPr/>
          </p:nvCxnSpPr>
          <p:spPr bwMode="auto">
            <a:xfrm flipV="1">
              <a:off x="4392" y="13371"/>
              <a:ext cx="900" cy="936"/>
            </a:xfrm>
            <a:prstGeom prst="bentConnector3">
              <a:avLst>
                <a:gd name="adj1" fmla="val 4994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grpSp>
          <p:nvGrpSpPr>
            <p:cNvPr id="5" name="Group 34"/>
            <p:cNvGrpSpPr>
              <a:grpSpLocks/>
            </p:cNvGrpSpPr>
            <p:nvPr/>
          </p:nvGrpSpPr>
          <p:grpSpPr bwMode="auto">
            <a:xfrm>
              <a:off x="1512" y="14853"/>
              <a:ext cx="7920" cy="780"/>
              <a:chOff x="1512" y="14697"/>
              <a:chExt cx="7920" cy="780"/>
            </a:xfrm>
          </p:grpSpPr>
          <p:sp>
            <p:nvSpPr>
              <p:cNvPr id="36880" name="Text Box 35"/>
              <p:cNvSpPr txBox="1">
                <a:spLocks noChangeArrowheads="1"/>
              </p:cNvSpPr>
              <p:nvPr/>
            </p:nvSpPr>
            <p:spPr bwMode="auto">
              <a:xfrm>
                <a:off x="1512" y="14697"/>
                <a:ext cx="7920" cy="780"/>
              </a:xfrm>
              <a:prstGeom prst="rect">
                <a:avLst/>
              </a:prstGeom>
              <a:solidFill>
                <a:srgbClr val="FFFFCC">
                  <a:alpha val="50195"/>
                </a:srgbClr>
              </a:solidFill>
              <a:ln w="9525" algn="ctr">
                <a:solidFill>
                  <a:srgbClr val="FF0000"/>
                </a:solidFill>
                <a:prstDash val="lgDashDot"/>
                <a:miter lim="800000"/>
                <a:headEnd/>
                <a:tailEnd/>
              </a:ln>
            </p:spPr>
            <p:txBody>
              <a:bodyPr tIns="154800"/>
              <a:lstStyle/>
              <a:p>
                <a:pPr algn="just" eaLnBrk="0" hangingPunct="0">
                  <a:spcBef>
                    <a:spcPct val="50000"/>
                  </a:spcBef>
                  <a:spcAft>
                    <a:spcPct val="20000"/>
                  </a:spcAft>
                  <a:buClr>
                    <a:srgbClr val="00337D"/>
                  </a:buClr>
                  <a:buFont typeface="Symbol" pitchFamily="18" charset="2"/>
                  <a:buNone/>
                </a:pPr>
                <a:r>
                  <a:rPr lang="zh-CN" altLang="en-US" sz="2000">
                    <a:latin typeface="黑体" pitchFamily="2" charset="-122"/>
                    <a:ea typeface="黑体" pitchFamily="2" charset="-122"/>
                  </a:rPr>
                  <a:t>数据层</a:t>
                </a:r>
              </a:p>
            </p:txBody>
          </p:sp>
          <p:sp>
            <p:nvSpPr>
              <p:cNvPr id="36881" name="Text Box 36"/>
              <p:cNvSpPr txBox="1">
                <a:spLocks noChangeArrowheads="1"/>
              </p:cNvSpPr>
              <p:nvPr/>
            </p:nvSpPr>
            <p:spPr bwMode="auto">
              <a:xfrm>
                <a:off x="5292" y="14853"/>
                <a:ext cx="1440" cy="4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spcAft>
                    <a:spcPct val="20000"/>
                  </a:spcAft>
                  <a:buClr>
                    <a:srgbClr val="00337D"/>
                  </a:buClr>
                  <a:buFont typeface="Symbol" pitchFamily="18" charset="2"/>
                  <a:buNone/>
                </a:pPr>
                <a:r>
                  <a:rPr lang="zh-CN" altLang="en-US" sz="2000" dirty="0">
                    <a:latin typeface="黑体" pitchFamily="2" charset="-122"/>
                    <a:ea typeface="黑体" pitchFamily="2" charset="-122"/>
                  </a:rPr>
                  <a:t>数据处理</a:t>
                </a:r>
              </a:p>
            </p:txBody>
          </p:sp>
          <p:sp>
            <p:nvSpPr>
              <p:cNvPr id="36882" name="Text Box 37"/>
              <p:cNvSpPr txBox="1">
                <a:spLocks noChangeArrowheads="1"/>
              </p:cNvSpPr>
              <p:nvPr/>
            </p:nvSpPr>
            <p:spPr bwMode="auto">
              <a:xfrm>
                <a:off x="2952" y="14853"/>
                <a:ext cx="1440" cy="468"/>
              </a:xfrm>
              <a:prstGeom prst="rect">
                <a:avLst/>
              </a:prstGeom>
              <a:solidFill>
                <a:srgbClr val="FFFFCC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spcAft>
                    <a:spcPct val="20000"/>
                  </a:spcAft>
                  <a:buClr>
                    <a:srgbClr val="00337D"/>
                  </a:buClr>
                  <a:buFont typeface="Symbol" pitchFamily="18" charset="2"/>
                  <a:buNone/>
                </a:pPr>
                <a:r>
                  <a:rPr lang="zh-CN" altLang="en-US" sz="2000">
                    <a:latin typeface="黑体" pitchFamily="2" charset="-122"/>
                    <a:ea typeface="黑体" pitchFamily="2" charset="-122"/>
                  </a:rPr>
                  <a:t>数据</a:t>
                </a:r>
                <a:endParaRPr lang="en-US" altLang="zh-CN" sz="2000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6883" name="Text Box 38"/>
              <p:cNvSpPr txBox="1">
                <a:spLocks noChangeArrowheads="1"/>
              </p:cNvSpPr>
              <p:nvPr/>
            </p:nvSpPr>
            <p:spPr bwMode="auto">
              <a:xfrm>
                <a:off x="7632" y="14853"/>
                <a:ext cx="1440" cy="46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>
                  <a:spcBef>
                    <a:spcPct val="50000"/>
                  </a:spcBef>
                  <a:spcAft>
                    <a:spcPct val="20000"/>
                  </a:spcAft>
                  <a:buClr>
                    <a:srgbClr val="00337D"/>
                  </a:buClr>
                  <a:buFont typeface="Symbol" pitchFamily="18" charset="2"/>
                  <a:buNone/>
                </a:pPr>
                <a:r>
                  <a:rPr lang="zh-CN" altLang="en-US" sz="2000">
                    <a:latin typeface="黑体" pitchFamily="2" charset="-122"/>
                    <a:ea typeface="黑体" pitchFamily="2" charset="-122"/>
                  </a:rPr>
                  <a:t>私有数据</a:t>
                </a:r>
              </a:p>
            </p:txBody>
          </p:sp>
          <p:cxnSp>
            <p:nvCxnSpPr>
              <p:cNvPr id="36884" name="AutoShape 39"/>
              <p:cNvCxnSpPr>
                <a:cxnSpLocks noChangeShapeType="1"/>
                <a:stCxn id="36882" idx="3"/>
                <a:endCxn id="36881" idx="1"/>
              </p:cNvCxnSpPr>
              <p:nvPr/>
            </p:nvCxnSpPr>
            <p:spPr bwMode="auto">
              <a:xfrm>
                <a:off x="4392" y="15087"/>
                <a:ext cx="900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36879" name="AutoShape 40"/>
            <p:cNvCxnSpPr>
              <a:cxnSpLocks noChangeShapeType="1"/>
              <a:stCxn id="36892" idx="0"/>
              <a:endCxn id="36888" idx="2"/>
            </p:cNvCxnSpPr>
            <p:nvPr/>
          </p:nvCxnSpPr>
          <p:spPr bwMode="auto">
            <a:xfrm flipV="1">
              <a:off x="6013" y="13606"/>
              <a:ext cx="1" cy="46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3505200"/>
            <a:ext cx="50292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1" name="直接连接符 30"/>
          <p:cNvCxnSpPr/>
          <p:nvPr/>
        </p:nvCxnSpPr>
        <p:spPr>
          <a:xfrm rot="16200000" flipH="1">
            <a:off x="2627086" y="3389086"/>
            <a:ext cx="4190998" cy="36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077200" cy="9445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 smtClean="0"/>
              <a:t>前端开发的基本模式</a:t>
            </a:r>
            <a:endParaRPr lang="en-US" altLang="zh-CN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0" y="5029200"/>
            <a:ext cx="1981200" cy="5334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dirty="0" err="1" smtClean="0">
                <a:ea typeface="宋体" pitchFamily="2" charset="-122"/>
              </a:rPr>
              <a:t>UC</a:t>
            </a:r>
            <a:r>
              <a:rPr lang="en-US" altLang="zh-CN" dirty="0" smtClean="0">
                <a:ea typeface="宋体" pitchFamily="2" charset="-122"/>
              </a:rPr>
              <a:t>-&gt;</a:t>
            </a:r>
            <a:r>
              <a:rPr lang="en-US" altLang="zh-CN" dirty="0" err="1" smtClean="0">
                <a:ea typeface="宋体" pitchFamily="2" charset="-122"/>
              </a:rPr>
              <a:t>UCC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4400" y="2590800"/>
            <a:ext cx="1524000" cy="533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>
                <a:solidFill>
                  <a:srgbClr val="FFFFFF"/>
                </a:solidFill>
                <a:ea typeface="宋体" pitchFamily="2" charset="-122"/>
              </a:rPr>
              <a:t>UI</a:t>
            </a: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05000" y="3733800"/>
            <a:ext cx="1524000" cy="533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>
                <a:solidFill>
                  <a:srgbClr val="FFFFFF"/>
                </a:solidFill>
                <a:ea typeface="宋体" pitchFamily="2" charset="-122"/>
              </a:rPr>
              <a:t>Control</a:t>
            </a: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71800" y="4572000"/>
            <a:ext cx="1524000" cy="533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>
                <a:solidFill>
                  <a:srgbClr val="FFFFFF"/>
                </a:solidFill>
                <a:ea typeface="宋体" pitchFamily="2" charset="-122"/>
              </a:rPr>
              <a:t>Client</a:t>
            </a: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cxnSp>
        <p:nvCxnSpPr>
          <p:cNvPr id="8" name="直接箭头连接符 7"/>
          <p:cNvCxnSpPr>
            <a:stCxn id="4" idx="2"/>
            <a:endCxn id="5" idx="0"/>
          </p:cNvCxnSpPr>
          <p:nvPr/>
        </p:nvCxnSpPr>
        <p:spPr>
          <a:xfrm rot="16200000" flipH="1">
            <a:off x="1866900" y="2933700"/>
            <a:ext cx="6096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9" name="直接箭头连接符 8"/>
          <p:cNvCxnSpPr>
            <a:stCxn id="5" idx="2"/>
            <a:endCxn id="6" idx="0"/>
          </p:cNvCxnSpPr>
          <p:nvPr/>
        </p:nvCxnSpPr>
        <p:spPr>
          <a:xfrm rot="16200000" flipH="1">
            <a:off x="3048000" y="3886200"/>
            <a:ext cx="304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36" name="矩形 35"/>
          <p:cNvSpPr/>
          <p:nvPr/>
        </p:nvSpPr>
        <p:spPr>
          <a:xfrm>
            <a:off x="2971800" y="5486400"/>
            <a:ext cx="1524000" cy="533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>
                <a:solidFill>
                  <a:srgbClr val="FFFFFF"/>
                </a:solidFill>
                <a:ea typeface="宋体" pitchFamily="2" charset="-122"/>
              </a:rPr>
              <a:t>Server</a:t>
            </a: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14400" y="4572000"/>
            <a:ext cx="1524000" cy="533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>
                <a:solidFill>
                  <a:srgbClr val="FFFFFF"/>
                </a:solidFill>
                <a:ea typeface="宋体" pitchFamily="2" charset="-122"/>
              </a:rPr>
              <a:t>LocalData</a:t>
            </a: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14400" y="5486400"/>
            <a:ext cx="1524000" cy="533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>
                <a:solidFill>
                  <a:srgbClr val="FFFFFF"/>
                </a:solidFill>
                <a:ea typeface="宋体" pitchFamily="2" charset="-122"/>
              </a:rPr>
              <a:t>RemoteData</a:t>
            </a: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cxnSp>
        <p:nvCxnSpPr>
          <p:cNvPr id="39" name="直接箭头连接符 38"/>
          <p:cNvCxnSpPr>
            <a:stCxn id="6" idx="1"/>
            <a:endCxn id="37" idx="3"/>
          </p:cNvCxnSpPr>
          <p:nvPr/>
        </p:nvCxnSpPr>
        <p:spPr>
          <a:xfrm rot="10800000">
            <a:off x="2438400" y="4838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6" name="直接箭头连接符 45"/>
          <p:cNvCxnSpPr>
            <a:stCxn id="6" idx="2"/>
            <a:endCxn id="36" idx="0"/>
          </p:cNvCxnSpPr>
          <p:nvPr/>
        </p:nvCxnSpPr>
        <p:spPr>
          <a:xfrm rot="5400000">
            <a:off x="3543300" y="52959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49" name="直接箭头连接符 48"/>
          <p:cNvCxnSpPr>
            <a:stCxn id="36" idx="1"/>
            <a:endCxn id="38" idx="3"/>
          </p:cNvCxnSpPr>
          <p:nvPr/>
        </p:nvCxnSpPr>
        <p:spPr>
          <a:xfrm rot="10800000">
            <a:off x="2438400" y="57531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grpSp>
        <p:nvGrpSpPr>
          <p:cNvPr id="2" name="组合 166"/>
          <p:cNvGrpSpPr/>
          <p:nvPr/>
        </p:nvGrpSpPr>
        <p:grpSpPr>
          <a:xfrm>
            <a:off x="4495800" y="2481590"/>
            <a:ext cx="3657600" cy="1938010"/>
            <a:chOff x="4495800" y="2481590"/>
            <a:chExt cx="3657600" cy="1938010"/>
          </a:xfrm>
        </p:grpSpPr>
        <p:cxnSp>
          <p:nvCxnSpPr>
            <p:cNvPr id="56" name="直接箭头连接符 55"/>
            <p:cNvCxnSpPr>
              <a:stCxn id="27" idx="1"/>
              <a:endCxn id="24" idx="3"/>
            </p:cNvCxnSpPr>
            <p:nvPr/>
          </p:nvCxnSpPr>
          <p:spPr>
            <a:xfrm rot="10800000" flipV="1">
              <a:off x="4495800" y="2748290"/>
              <a:ext cx="457200" cy="3378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4953000" y="2481590"/>
              <a:ext cx="1524000" cy="533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dirty="0">
                  <a:solidFill>
                    <a:srgbClr val="FFFFFF"/>
                  </a:solidFill>
                  <a:ea typeface="宋体" pitchFamily="2" charset="-122"/>
                </a:rPr>
                <a:t>Control</a:t>
              </a:r>
              <a:endParaRPr lang="zh-CN" altLang="en-US" dirty="0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629400" y="2481590"/>
              <a:ext cx="1524000" cy="533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dirty="0">
                  <a:solidFill>
                    <a:srgbClr val="FFFFFF"/>
                  </a:solidFill>
                  <a:ea typeface="宋体" pitchFamily="2" charset="-122"/>
                </a:rPr>
                <a:t>Context</a:t>
              </a:r>
              <a:endParaRPr lang="zh-CN" altLang="en-US" dirty="0">
                <a:solidFill>
                  <a:srgbClr val="FFFFFF"/>
                </a:solidFill>
                <a:ea typeface="宋体" pitchFamily="2" charset="-122"/>
              </a:endParaRPr>
            </a:p>
          </p:txBody>
        </p:sp>
        <p:cxnSp>
          <p:nvCxnSpPr>
            <p:cNvPr id="63" name="直接连接符 62"/>
            <p:cNvCxnSpPr>
              <a:stCxn id="27" idx="2"/>
            </p:cNvCxnSpPr>
            <p:nvPr/>
          </p:nvCxnSpPr>
          <p:spPr>
            <a:xfrm rot="16200000" flipH="1">
              <a:off x="5393695" y="3336295"/>
              <a:ext cx="1404610" cy="76200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28" idx="2"/>
              <a:endCxn id="61" idx="0"/>
            </p:cNvCxnSpPr>
            <p:nvPr/>
          </p:nvCxnSpPr>
          <p:spPr>
            <a:xfrm rot="5400000">
              <a:off x="6612895" y="3260095"/>
              <a:ext cx="1023610" cy="53340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7914" name="TextBox 66"/>
            <p:cNvSpPr txBox="1">
              <a:spLocks noChangeArrowheads="1"/>
            </p:cNvSpPr>
            <p:nvPr/>
          </p:nvSpPr>
          <p:spPr bwMode="auto">
            <a:xfrm>
              <a:off x="5791200" y="3124200"/>
              <a:ext cx="787395" cy="26161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zh-CN" altLang="en-US" sz="1050" dirty="0"/>
                <a:t>算法</a:t>
              </a:r>
              <a:r>
                <a:rPr lang="en-US" altLang="zh-CN" sz="1050" dirty="0"/>
                <a:t>/</a:t>
              </a:r>
              <a:r>
                <a:rPr lang="zh-CN" altLang="en-US" sz="1050" dirty="0"/>
                <a:t>逻辑</a:t>
              </a:r>
            </a:p>
          </p:txBody>
        </p:sp>
        <p:sp>
          <p:nvSpPr>
            <p:cNvPr id="37915" name="TextBox 67"/>
            <p:cNvSpPr txBox="1">
              <a:spLocks noChangeArrowheads="1"/>
            </p:cNvSpPr>
            <p:nvPr/>
          </p:nvSpPr>
          <p:spPr bwMode="auto">
            <a:xfrm>
              <a:off x="7239000" y="3124200"/>
              <a:ext cx="787395" cy="26161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zh-CN" altLang="en-US" sz="1050" dirty="0"/>
                <a:t>结构</a:t>
              </a:r>
              <a:r>
                <a:rPr lang="en-US" altLang="zh-CN" sz="1050" dirty="0"/>
                <a:t>/</a:t>
              </a:r>
              <a:r>
                <a:rPr lang="zh-CN" altLang="en-US" sz="1050" dirty="0"/>
                <a:t>数据</a:t>
              </a:r>
            </a:p>
          </p:txBody>
        </p:sp>
      </p:grpSp>
      <p:cxnSp>
        <p:nvCxnSpPr>
          <p:cNvPr id="40" name="直接连接符 39"/>
          <p:cNvCxnSpPr/>
          <p:nvPr/>
        </p:nvCxnSpPr>
        <p:spPr>
          <a:xfrm>
            <a:off x="0" y="5308684"/>
            <a:ext cx="5084956" cy="104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41" name="TextBox 66"/>
          <p:cNvSpPr txBox="1">
            <a:spLocks noChangeArrowheads="1"/>
          </p:cNvSpPr>
          <p:nvPr/>
        </p:nvSpPr>
        <p:spPr bwMode="auto">
          <a:xfrm>
            <a:off x="152400" y="4953000"/>
            <a:ext cx="588623" cy="2539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050" dirty="0" smtClean="0"/>
              <a:t>客户端</a:t>
            </a:r>
            <a:endParaRPr lang="zh-CN" altLang="en-US" sz="1050" dirty="0"/>
          </a:p>
        </p:txBody>
      </p:sp>
      <p:sp>
        <p:nvSpPr>
          <p:cNvPr id="42" name="TextBox 66"/>
          <p:cNvSpPr txBox="1">
            <a:spLocks noChangeArrowheads="1"/>
          </p:cNvSpPr>
          <p:nvPr/>
        </p:nvSpPr>
        <p:spPr bwMode="auto">
          <a:xfrm>
            <a:off x="152400" y="5384884"/>
            <a:ext cx="588623" cy="2539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050" dirty="0" smtClean="0"/>
              <a:t>服务端</a:t>
            </a:r>
            <a:endParaRPr lang="zh-CN" altLang="en-US" sz="1050" dirty="0"/>
          </a:p>
        </p:txBody>
      </p:sp>
      <p:sp>
        <p:nvSpPr>
          <p:cNvPr id="44" name="TextBox 66"/>
          <p:cNvSpPr txBox="1">
            <a:spLocks noChangeArrowheads="1"/>
          </p:cNvSpPr>
          <p:nvPr/>
        </p:nvSpPr>
        <p:spPr bwMode="auto">
          <a:xfrm>
            <a:off x="152400" y="3200400"/>
            <a:ext cx="453970" cy="2539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050" dirty="0" smtClean="0"/>
              <a:t>前端</a:t>
            </a:r>
            <a:endParaRPr lang="zh-CN" altLang="en-US" sz="1050" dirty="0"/>
          </a:p>
        </p:txBody>
      </p:sp>
      <p:grpSp>
        <p:nvGrpSpPr>
          <p:cNvPr id="3" name="组合 157"/>
          <p:cNvGrpSpPr/>
          <p:nvPr/>
        </p:nvGrpSpPr>
        <p:grpSpPr>
          <a:xfrm>
            <a:off x="2438400" y="2133600"/>
            <a:ext cx="2057400" cy="1219200"/>
            <a:chOff x="2438400" y="2133600"/>
            <a:chExt cx="2057400" cy="1219200"/>
          </a:xfrm>
        </p:grpSpPr>
        <p:sp>
          <p:nvSpPr>
            <p:cNvPr id="23" name="矩形 22"/>
            <p:cNvSpPr/>
            <p:nvPr/>
          </p:nvSpPr>
          <p:spPr>
            <a:xfrm>
              <a:off x="2971800" y="2133600"/>
              <a:ext cx="1524000" cy="533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dirty="0">
                  <a:solidFill>
                    <a:srgbClr val="FFFFFF"/>
                  </a:solidFill>
                  <a:ea typeface="宋体" pitchFamily="2" charset="-122"/>
                </a:rPr>
                <a:t>Effect</a:t>
              </a:r>
              <a:endParaRPr lang="zh-CN" altLang="en-US" dirty="0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971800" y="2819400"/>
              <a:ext cx="1524000" cy="533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>
                  <a:solidFill>
                    <a:srgbClr val="FFFFFF"/>
                  </a:solidFill>
                  <a:ea typeface="宋体" pitchFamily="2" charset="-122"/>
                </a:rPr>
                <a:t>Experience</a:t>
              </a:r>
              <a:endParaRPr lang="zh-CN" altLang="en-US">
                <a:solidFill>
                  <a:srgbClr val="FFFFFF"/>
                </a:solidFill>
                <a:ea typeface="宋体" pitchFamily="2" charset="-122"/>
              </a:endParaRPr>
            </a:p>
          </p:txBody>
        </p:sp>
        <p:cxnSp>
          <p:nvCxnSpPr>
            <p:cNvPr id="55" name="直接箭头连接符 54"/>
            <p:cNvCxnSpPr>
              <a:stCxn id="23" idx="1"/>
              <a:endCxn id="4" idx="3"/>
            </p:cNvCxnSpPr>
            <p:nvPr/>
          </p:nvCxnSpPr>
          <p:spPr>
            <a:xfrm rot="10800000" flipV="1">
              <a:off x="2438400" y="2400300"/>
              <a:ext cx="5334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91" name="矩形 90"/>
          <p:cNvSpPr/>
          <p:nvPr/>
        </p:nvSpPr>
        <p:spPr>
          <a:xfrm>
            <a:off x="2971800" y="1371600"/>
            <a:ext cx="1524000" cy="533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宋体" pitchFamily="2" charset="-122"/>
              </a:rPr>
              <a:t>前端设计</a:t>
            </a:r>
            <a:endParaRPr lang="zh-CN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ea typeface="宋体" pitchFamily="2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5867400" y="1524000"/>
            <a:ext cx="17636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2800" kern="0" dirty="0">
                <a:solidFill>
                  <a:srgbClr val="333333"/>
                </a:solidFill>
                <a:latin typeface="Arial"/>
              </a:rPr>
              <a:t>U=</a:t>
            </a:r>
            <a:r>
              <a:rPr lang="en-US" altLang="zh-CN" sz="2800" kern="0" dirty="0" err="1">
                <a:solidFill>
                  <a:srgbClr val="333333"/>
                </a:solidFill>
                <a:latin typeface="Arial"/>
              </a:rPr>
              <a:t>E2+C2</a:t>
            </a:r>
            <a:endParaRPr lang="en-US" altLang="zh-CN" sz="2800" kern="0" dirty="0">
              <a:solidFill>
                <a:srgbClr val="333333"/>
              </a:solidFill>
              <a:latin typeface="Arial"/>
            </a:endParaRPr>
          </a:p>
        </p:txBody>
      </p:sp>
      <p:grpSp>
        <p:nvGrpSpPr>
          <p:cNvPr id="7" name="组合 158"/>
          <p:cNvGrpSpPr/>
          <p:nvPr/>
        </p:nvGrpSpPr>
        <p:grpSpPr>
          <a:xfrm>
            <a:off x="3429000" y="3810000"/>
            <a:ext cx="4191000" cy="1028700"/>
            <a:chOff x="3429000" y="3810000"/>
            <a:chExt cx="4191000" cy="1028700"/>
          </a:xfrm>
        </p:grpSpPr>
        <p:cxnSp>
          <p:nvCxnSpPr>
            <p:cNvPr id="98" name="直接连接符 97"/>
            <p:cNvCxnSpPr>
              <a:stCxn id="5" idx="3"/>
            </p:cNvCxnSpPr>
            <p:nvPr/>
          </p:nvCxnSpPr>
          <p:spPr>
            <a:xfrm>
              <a:off x="3429000" y="4000500"/>
              <a:ext cx="2819400" cy="11430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>
              <a:stCxn id="6" idx="3"/>
              <a:endCxn id="61" idx="1"/>
            </p:cNvCxnSpPr>
            <p:nvPr/>
          </p:nvCxnSpPr>
          <p:spPr>
            <a:xfrm flipV="1">
              <a:off x="4495800" y="4305300"/>
              <a:ext cx="1600200" cy="53340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6096000" y="4038600"/>
              <a:ext cx="15240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b="1" cap="all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ea typeface="宋体" pitchFamily="2" charset="-122"/>
                </a:rPr>
                <a:t>前端开发</a:t>
              </a:r>
            </a:p>
          </p:txBody>
        </p:sp>
        <p:sp>
          <p:nvSpPr>
            <p:cNvPr id="97" name="TextBox 66"/>
            <p:cNvSpPr txBox="1">
              <a:spLocks noChangeArrowheads="1"/>
            </p:cNvSpPr>
            <p:nvPr/>
          </p:nvSpPr>
          <p:spPr bwMode="auto">
            <a:xfrm>
              <a:off x="5029200" y="3810000"/>
              <a:ext cx="787395" cy="26161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zh-CN" altLang="en-US" sz="1050" dirty="0"/>
                <a:t>算法</a:t>
              </a:r>
              <a:r>
                <a:rPr lang="en-US" altLang="zh-CN" sz="1050" dirty="0"/>
                <a:t>/</a:t>
              </a:r>
              <a:r>
                <a:rPr lang="zh-CN" altLang="en-US" sz="1050" dirty="0"/>
                <a:t>逻辑</a:t>
              </a:r>
            </a:p>
          </p:txBody>
        </p:sp>
        <p:sp>
          <p:nvSpPr>
            <p:cNvPr id="107" name="TextBox 67"/>
            <p:cNvSpPr txBox="1">
              <a:spLocks noChangeArrowheads="1"/>
            </p:cNvSpPr>
            <p:nvPr/>
          </p:nvSpPr>
          <p:spPr bwMode="auto">
            <a:xfrm>
              <a:off x="5029200" y="4495800"/>
              <a:ext cx="787395" cy="26161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zh-CN" altLang="en-US" sz="1050" dirty="0"/>
                <a:t>结构</a:t>
              </a:r>
              <a:r>
                <a:rPr lang="en-US" altLang="zh-CN" sz="1050" dirty="0"/>
                <a:t>/</a:t>
              </a:r>
              <a:r>
                <a:rPr lang="zh-CN" altLang="en-US" sz="1050" dirty="0"/>
                <a:t>数据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  <p:bldP spid="91" grpId="0" animBg="1"/>
      <p:bldP spid="15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 smtClean="0"/>
              <a:t>基本框架</a:t>
            </a:r>
          </a:p>
        </p:txBody>
      </p:sp>
      <p:sp>
        <p:nvSpPr>
          <p:cNvPr id="10" name="下箭头标注 19"/>
          <p:cNvSpPr>
            <a:spLocks noChangeArrowheads="1"/>
          </p:cNvSpPr>
          <p:nvPr/>
        </p:nvSpPr>
        <p:spPr bwMode="auto">
          <a:xfrm>
            <a:off x="6172200" y="4114800"/>
            <a:ext cx="2133600" cy="715089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600" b="1" dirty="0" err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ErLang</a:t>
            </a:r>
            <a:endParaRPr lang="zh-CN" altLang="en-US" sz="36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下箭头标注 19"/>
          <p:cNvSpPr>
            <a:spLocks noChangeArrowheads="1"/>
          </p:cNvSpPr>
          <p:nvPr/>
        </p:nvSpPr>
        <p:spPr bwMode="auto">
          <a:xfrm>
            <a:off x="304800" y="5257800"/>
            <a:ext cx="1905000" cy="715089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Delphi</a:t>
            </a:r>
            <a:endParaRPr lang="zh-CN" altLang="en-US" sz="36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下箭头标注 19"/>
          <p:cNvSpPr>
            <a:spLocks noChangeArrowheads="1"/>
          </p:cNvSpPr>
          <p:nvPr/>
        </p:nvSpPr>
        <p:spPr bwMode="auto">
          <a:xfrm>
            <a:off x="2895600" y="2667000"/>
            <a:ext cx="2895600" cy="715089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JavaScript</a:t>
            </a:r>
            <a:endParaRPr lang="zh-CN" altLang="en-US" sz="36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7" name="直接连接符 16"/>
          <p:cNvCxnSpPr>
            <a:stCxn id="12" idx="1"/>
            <a:endCxn id="11" idx="0"/>
          </p:cNvCxnSpPr>
          <p:nvPr/>
        </p:nvCxnSpPr>
        <p:spPr>
          <a:xfrm rot="10800000" flipV="1">
            <a:off x="1257300" y="3024544"/>
            <a:ext cx="1638300" cy="223325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2" idx="1"/>
            <a:endCxn id="11" idx="3"/>
          </p:cNvCxnSpPr>
          <p:nvPr/>
        </p:nvCxnSpPr>
        <p:spPr>
          <a:xfrm rot="10800000" flipV="1">
            <a:off x="2209800" y="3024545"/>
            <a:ext cx="685800" cy="2590800"/>
          </a:xfrm>
          <a:prstGeom prst="line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33" name="直接连接符 32"/>
          <p:cNvCxnSpPr>
            <a:stCxn id="11" idx="3"/>
            <a:endCxn id="10" idx="2"/>
          </p:cNvCxnSpPr>
          <p:nvPr/>
        </p:nvCxnSpPr>
        <p:spPr>
          <a:xfrm flipV="1">
            <a:off x="2209800" y="4829889"/>
            <a:ext cx="5029200" cy="785456"/>
          </a:xfrm>
          <a:prstGeom prst="line">
            <a:avLst/>
          </a:prstGeom>
          <a:ln>
            <a:prstDash val="dash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8" name="矩形 42"/>
          <p:cNvSpPr>
            <a:spLocks noChangeArrowheads="1"/>
          </p:cNvSpPr>
          <p:nvPr/>
        </p:nvSpPr>
        <p:spPr bwMode="auto">
          <a:xfrm>
            <a:off x="838200" y="3352800"/>
            <a:ext cx="12234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external</a:t>
            </a:r>
          </a:p>
          <a:p>
            <a:r>
              <a:rPr lang="en-US" altLang="zh-CN" dirty="0" smtClean="0"/>
              <a:t>ActiveX</a:t>
            </a:r>
          </a:p>
          <a:p>
            <a:r>
              <a:rPr lang="en-US" altLang="zh-CN" dirty="0" err="1" smtClean="0"/>
              <a:t>GetObject</a:t>
            </a:r>
            <a:endParaRPr lang="en-US" altLang="zh-CN" dirty="0" smtClean="0"/>
          </a:p>
        </p:txBody>
      </p:sp>
      <p:sp>
        <p:nvSpPr>
          <p:cNvPr id="112" name="下箭头标注 19"/>
          <p:cNvSpPr>
            <a:spLocks noChangeArrowheads="1"/>
          </p:cNvSpPr>
          <p:nvPr/>
        </p:nvSpPr>
        <p:spPr bwMode="auto">
          <a:xfrm>
            <a:off x="2895600" y="1905000"/>
            <a:ext cx="2895600" cy="715089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DOM</a:t>
            </a:r>
            <a:endParaRPr lang="zh-CN" altLang="en-US" sz="36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3" name="下箭头标注 19"/>
          <p:cNvSpPr>
            <a:spLocks noChangeArrowheads="1"/>
          </p:cNvSpPr>
          <p:nvPr/>
        </p:nvSpPr>
        <p:spPr bwMode="auto">
          <a:xfrm>
            <a:off x="2895600" y="1143000"/>
            <a:ext cx="2895600" cy="715089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Flash/AS</a:t>
            </a:r>
            <a:endParaRPr lang="zh-CN" altLang="en-US" sz="36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26" name="直接连接符 125"/>
          <p:cNvCxnSpPr>
            <a:stCxn id="112" idx="1"/>
            <a:endCxn id="11" idx="3"/>
          </p:cNvCxnSpPr>
          <p:nvPr/>
        </p:nvCxnSpPr>
        <p:spPr>
          <a:xfrm rot="10800000" flipV="1">
            <a:off x="2209800" y="2262545"/>
            <a:ext cx="685800" cy="3352800"/>
          </a:xfrm>
          <a:prstGeom prst="line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130" name="直接连接符 129"/>
          <p:cNvCxnSpPr>
            <a:stCxn id="113" idx="1"/>
            <a:endCxn id="11" idx="3"/>
          </p:cNvCxnSpPr>
          <p:nvPr/>
        </p:nvCxnSpPr>
        <p:spPr>
          <a:xfrm rot="10800000" flipV="1">
            <a:off x="2209800" y="1500545"/>
            <a:ext cx="685800" cy="4114800"/>
          </a:xfrm>
          <a:prstGeom prst="line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133" name="矩形 42"/>
          <p:cNvSpPr>
            <a:spLocks noChangeArrowheads="1"/>
          </p:cNvSpPr>
          <p:nvPr/>
        </p:nvSpPr>
        <p:spPr bwMode="auto">
          <a:xfrm>
            <a:off x="2374900" y="3810000"/>
            <a:ext cx="15424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200" dirty="0" err="1" smtClean="0"/>
              <a:t>FlashPlayerControl</a:t>
            </a:r>
            <a:endParaRPr lang="en-US" altLang="zh-CN" sz="1200" dirty="0" smtClean="0"/>
          </a:p>
        </p:txBody>
      </p:sp>
      <p:sp>
        <p:nvSpPr>
          <p:cNvPr id="134" name="矩形 42"/>
          <p:cNvSpPr>
            <a:spLocks noChangeArrowheads="1"/>
          </p:cNvSpPr>
          <p:nvPr/>
        </p:nvSpPr>
        <p:spPr bwMode="auto">
          <a:xfrm>
            <a:off x="2353179" y="4140200"/>
            <a:ext cx="122822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200" dirty="0" err="1" smtClean="0"/>
              <a:t>EmbeddedWB</a:t>
            </a:r>
            <a:endParaRPr lang="en-US" altLang="zh-CN" sz="1200" dirty="0" smtClean="0"/>
          </a:p>
        </p:txBody>
      </p:sp>
      <p:sp>
        <p:nvSpPr>
          <p:cNvPr id="135" name="矩形 42"/>
          <p:cNvSpPr>
            <a:spLocks noChangeArrowheads="1"/>
          </p:cNvSpPr>
          <p:nvPr/>
        </p:nvSpPr>
        <p:spPr bwMode="auto">
          <a:xfrm>
            <a:off x="2335127" y="4572000"/>
            <a:ext cx="21098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200" dirty="0" err="1" smtClean="0"/>
              <a:t>ActiveScript</a:t>
            </a:r>
            <a:r>
              <a:rPr lang="en-US" altLang="zh-CN" sz="1200" dirty="0" smtClean="0"/>
              <a:t> Control</a:t>
            </a:r>
            <a:br>
              <a:rPr lang="en-US" altLang="zh-CN" sz="1200" dirty="0" smtClean="0"/>
            </a:br>
            <a:r>
              <a:rPr lang="en-US" altLang="zh-CN" sz="1200" dirty="0" smtClean="0"/>
              <a:t> (</a:t>
            </a:r>
            <a:r>
              <a:rPr lang="en-US" altLang="zh-CN" sz="1200" dirty="0" err="1" smtClean="0"/>
              <a:t>WB.Document</a:t>
            </a:r>
            <a:r>
              <a:rPr lang="en-US" altLang="zh-CN" sz="1200" dirty="0" smtClean="0"/>
              <a:t> as ...).script</a:t>
            </a:r>
          </a:p>
        </p:txBody>
      </p:sp>
      <p:cxnSp>
        <p:nvCxnSpPr>
          <p:cNvPr id="26" name="直接连接符 25"/>
          <p:cNvCxnSpPr>
            <a:stCxn id="113" idx="3"/>
            <a:endCxn id="10" idx="0"/>
          </p:cNvCxnSpPr>
          <p:nvPr/>
        </p:nvCxnSpPr>
        <p:spPr>
          <a:xfrm>
            <a:off x="5791200" y="1500545"/>
            <a:ext cx="1447800" cy="2614255"/>
          </a:xfrm>
          <a:prstGeom prst="line">
            <a:avLst/>
          </a:prstGeom>
          <a:ln>
            <a:prstDash val="dash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13" idx="1"/>
            <a:endCxn id="11" idx="0"/>
          </p:cNvCxnSpPr>
          <p:nvPr/>
        </p:nvCxnSpPr>
        <p:spPr>
          <a:xfrm rot="10800000" flipV="1">
            <a:off x="1257300" y="1500544"/>
            <a:ext cx="1638300" cy="375725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6" name="矩形 42"/>
          <p:cNvSpPr>
            <a:spLocks noChangeArrowheads="1"/>
          </p:cNvSpPr>
          <p:nvPr/>
        </p:nvSpPr>
        <p:spPr bwMode="auto">
          <a:xfrm>
            <a:off x="1447800" y="1752600"/>
            <a:ext cx="13644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FlashVars</a:t>
            </a:r>
            <a:endParaRPr lang="en-US" altLang="zh-CN" dirty="0" smtClean="0"/>
          </a:p>
          <a:p>
            <a:r>
              <a:rPr lang="en-US" altLang="zh-CN" dirty="0" smtClean="0"/>
              <a:t>Commands</a:t>
            </a:r>
          </a:p>
        </p:txBody>
      </p:sp>
      <p:sp>
        <p:nvSpPr>
          <p:cNvPr id="147" name="矩形 42"/>
          <p:cNvSpPr>
            <a:spLocks noChangeArrowheads="1"/>
          </p:cNvSpPr>
          <p:nvPr/>
        </p:nvSpPr>
        <p:spPr bwMode="auto">
          <a:xfrm>
            <a:off x="4727859" y="5181600"/>
            <a:ext cx="8018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200" dirty="0" smtClean="0"/>
              <a:t>C Node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200" dirty="0" smtClean="0"/>
              <a:t>C Driver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200" dirty="0" smtClean="0"/>
              <a:t>Socket</a:t>
            </a:r>
          </a:p>
        </p:txBody>
      </p:sp>
      <p:sp>
        <p:nvSpPr>
          <p:cNvPr id="160" name="矩形 42"/>
          <p:cNvSpPr>
            <a:spLocks noChangeArrowheads="1"/>
          </p:cNvSpPr>
          <p:nvPr/>
        </p:nvSpPr>
        <p:spPr bwMode="auto">
          <a:xfrm>
            <a:off x="6477000" y="2514600"/>
            <a:ext cx="11272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200" dirty="0" smtClean="0"/>
              <a:t>Flash Socket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 smtClean="0"/>
              <a:t>方案一，</a:t>
            </a:r>
            <a:r>
              <a:rPr lang="en-US" altLang="zh-CN" dirty="0" err="1" smtClean="0"/>
              <a:t>RIA</a:t>
            </a:r>
            <a:r>
              <a:rPr lang="en-US" altLang="zh-CN" dirty="0" smtClean="0"/>
              <a:t>(B)/S</a:t>
            </a:r>
            <a:endParaRPr lang="zh-CN" altLang="en-US" dirty="0" smtClean="0"/>
          </a:p>
        </p:txBody>
      </p:sp>
      <p:sp>
        <p:nvSpPr>
          <p:cNvPr id="10" name="下箭头标注 19"/>
          <p:cNvSpPr>
            <a:spLocks noChangeArrowheads="1"/>
          </p:cNvSpPr>
          <p:nvPr/>
        </p:nvSpPr>
        <p:spPr bwMode="auto">
          <a:xfrm>
            <a:off x="6248400" y="4923711"/>
            <a:ext cx="2133600" cy="715089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600" b="1" dirty="0" err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ErLang</a:t>
            </a:r>
            <a:endParaRPr lang="zh-CN" altLang="en-US" sz="36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下箭头标注 19"/>
          <p:cNvSpPr>
            <a:spLocks noChangeArrowheads="1"/>
          </p:cNvSpPr>
          <p:nvPr/>
        </p:nvSpPr>
        <p:spPr bwMode="auto">
          <a:xfrm>
            <a:off x="1295400" y="2790111"/>
            <a:ext cx="2895600" cy="715089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DOM</a:t>
            </a:r>
            <a:endParaRPr lang="zh-CN" altLang="en-US" sz="36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33" name="直接连接符 32"/>
          <p:cNvCxnSpPr>
            <a:stCxn id="112" idx="3"/>
            <a:endCxn id="10" idx="1"/>
          </p:cNvCxnSpPr>
          <p:nvPr/>
        </p:nvCxnSpPr>
        <p:spPr>
          <a:xfrm>
            <a:off x="4572000" y="1928456"/>
            <a:ext cx="1676400" cy="3352800"/>
          </a:xfrm>
          <a:prstGeom prst="line">
            <a:avLst/>
          </a:prstGeom>
          <a:ln>
            <a:prstDash val="dash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2" name="下箭头标注 19"/>
          <p:cNvSpPr>
            <a:spLocks noChangeArrowheads="1"/>
          </p:cNvSpPr>
          <p:nvPr/>
        </p:nvSpPr>
        <p:spPr bwMode="auto">
          <a:xfrm>
            <a:off x="1219200" y="1570911"/>
            <a:ext cx="3352800" cy="715089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Flash/AS</a:t>
            </a:r>
            <a:endParaRPr lang="zh-CN" altLang="en-US" sz="36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7" name="矩形 42"/>
          <p:cNvSpPr>
            <a:spLocks noChangeArrowheads="1"/>
          </p:cNvSpPr>
          <p:nvPr/>
        </p:nvSpPr>
        <p:spPr bwMode="auto">
          <a:xfrm>
            <a:off x="5486400" y="3429000"/>
            <a:ext cx="7088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200" dirty="0" smtClean="0"/>
              <a:t>Socket</a:t>
            </a:r>
          </a:p>
        </p:txBody>
      </p:sp>
      <p:cxnSp>
        <p:nvCxnSpPr>
          <p:cNvPr id="45" name="直接连接符 44"/>
          <p:cNvCxnSpPr>
            <a:stCxn id="12" idx="0"/>
            <a:endCxn id="112" idx="2"/>
          </p:cNvCxnSpPr>
          <p:nvPr/>
        </p:nvCxnSpPr>
        <p:spPr>
          <a:xfrm rot="5400000" flipH="1" flipV="1">
            <a:off x="2567345" y="2461856"/>
            <a:ext cx="504111" cy="15240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 内容结构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762000" y="4267200"/>
            <a:ext cx="7620000" cy="685800"/>
            <a:chOff x="762000" y="4191000"/>
            <a:chExt cx="7620000" cy="685800"/>
          </a:xfrm>
          <a:solidFill>
            <a:srgbClr val="002060">
              <a:alpha val="50000"/>
            </a:srgbClr>
          </a:solidFill>
        </p:grpSpPr>
        <p:sp>
          <p:nvSpPr>
            <p:cNvPr id="106503" name="Rectangle 7"/>
            <p:cNvSpPr>
              <a:spLocks noChangeArrowheads="1"/>
            </p:cNvSpPr>
            <p:nvPr/>
          </p:nvSpPr>
          <p:spPr bwMode="auto">
            <a:xfrm>
              <a:off x="762000" y="4191000"/>
              <a:ext cx="762000" cy="685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rPr>
                <a:t>JS</a:t>
              </a:r>
            </a:p>
          </p:txBody>
        </p:sp>
        <p:sp>
          <p:nvSpPr>
            <p:cNvPr id="106504" name="Rectangle 8"/>
            <p:cNvSpPr>
              <a:spLocks noChangeArrowheads="1"/>
            </p:cNvSpPr>
            <p:nvPr/>
          </p:nvSpPr>
          <p:spPr bwMode="auto">
            <a:xfrm>
              <a:off x="1524000" y="4191000"/>
              <a:ext cx="2667000" cy="685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rPr>
                <a:t>Delphi</a:t>
              </a:r>
            </a:p>
          </p:txBody>
        </p:sp>
        <p:sp>
          <p:nvSpPr>
            <p:cNvPr id="106505" name="Rectangle 9"/>
            <p:cNvSpPr>
              <a:spLocks noChangeArrowheads="1"/>
            </p:cNvSpPr>
            <p:nvPr/>
          </p:nvSpPr>
          <p:spPr bwMode="auto">
            <a:xfrm>
              <a:off x="4191000" y="4191000"/>
              <a:ext cx="4191000" cy="685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rPr>
                <a:t>ErLang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81000" y="3454400"/>
            <a:ext cx="8458200" cy="2641600"/>
            <a:chOff x="381000" y="3454400"/>
            <a:chExt cx="8458200" cy="2641600"/>
          </a:xfrm>
        </p:grpSpPr>
        <p:sp>
          <p:nvSpPr>
            <p:cNvPr id="106506" name="Line 10"/>
            <p:cNvSpPr>
              <a:spLocks noChangeShapeType="1"/>
            </p:cNvSpPr>
            <p:nvPr/>
          </p:nvSpPr>
          <p:spPr bwMode="auto">
            <a:xfrm>
              <a:off x="381000" y="5956300"/>
              <a:ext cx="845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07" name="Line 11"/>
            <p:cNvSpPr>
              <a:spLocks noChangeShapeType="1"/>
            </p:cNvSpPr>
            <p:nvPr/>
          </p:nvSpPr>
          <p:spPr bwMode="auto">
            <a:xfrm flipV="1">
              <a:off x="762000" y="3454400"/>
              <a:ext cx="0" cy="264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06596" name="Group 100"/>
          <p:cNvGraphicFramePr>
            <a:graphicFrameLocks noGrp="1"/>
          </p:cNvGraphicFramePr>
          <p:nvPr/>
        </p:nvGraphicFramePr>
        <p:xfrm>
          <a:off x="774700" y="5867400"/>
          <a:ext cx="7620000" cy="2286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762000" y="5105400"/>
            <a:ext cx="7620000" cy="685800"/>
            <a:chOff x="762000" y="5029200"/>
            <a:chExt cx="7620000" cy="685800"/>
          </a:xfrm>
          <a:solidFill>
            <a:srgbClr val="002060">
              <a:alpha val="50000"/>
            </a:srgbClr>
          </a:solidFill>
        </p:grpSpPr>
        <p:sp>
          <p:nvSpPr>
            <p:cNvPr id="106535" name="Rectangle 39"/>
            <p:cNvSpPr>
              <a:spLocks noChangeArrowheads="1"/>
            </p:cNvSpPr>
            <p:nvPr/>
          </p:nvSpPr>
          <p:spPr bwMode="auto">
            <a:xfrm>
              <a:off x="762000" y="5029200"/>
              <a:ext cx="2286000" cy="685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4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rPr>
                <a:t>语言特性</a:t>
              </a:r>
            </a:p>
          </p:txBody>
        </p:sp>
        <p:sp>
          <p:nvSpPr>
            <p:cNvPr id="106537" name="Rectangle 41"/>
            <p:cNvSpPr>
              <a:spLocks noChangeArrowheads="1"/>
            </p:cNvSpPr>
            <p:nvPr/>
          </p:nvSpPr>
          <p:spPr bwMode="auto">
            <a:xfrm>
              <a:off x="3048000" y="5029200"/>
              <a:ext cx="5334000" cy="685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4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rPr>
                <a:t>体系结构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710533" y="1219200"/>
            <a:ext cx="1584960" cy="1584960"/>
            <a:chOff x="1188719" y="33019"/>
            <a:chExt cx="1584960" cy="1584960"/>
          </a:xfrm>
        </p:grpSpPr>
        <p:sp>
          <p:nvSpPr>
            <p:cNvPr id="25" name="椭圆 24"/>
            <p:cNvSpPr/>
            <p:nvPr/>
          </p:nvSpPr>
          <p:spPr>
            <a:xfrm>
              <a:off x="1188719" y="33019"/>
              <a:ext cx="1584960" cy="1584960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6" name="椭圆 4"/>
            <p:cNvSpPr/>
            <p:nvPr/>
          </p:nvSpPr>
          <p:spPr>
            <a:xfrm>
              <a:off x="1400048" y="310387"/>
              <a:ext cx="1162304" cy="7132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b="1" kern="1200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Delphi</a:t>
              </a:r>
              <a:endParaRPr lang="zh-CN" altLang="en-US" sz="2400" b="1" kern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282440" y="2209801"/>
            <a:ext cx="1584960" cy="1584960"/>
            <a:chOff x="1760626" y="1023620"/>
            <a:chExt cx="1584960" cy="1584960"/>
          </a:xfrm>
        </p:grpSpPr>
        <p:sp>
          <p:nvSpPr>
            <p:cNvPr id="23" name="椭圆 22"/>
            <p:cNvSpPr/>
            <p:nvPr/>
          </p:nvSpPr>
          <p:spPr>
            <a:xfrm>
              <a:off x="1760626" y="1023620"/>
              <a:ext cx="1584960" cy="1584960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4" name="椭圆 6"/>
            <p:cNvSpPr/>
            <p:nvPr/>
          </p:nvSpPr>
          <p:spPr>
            <a:xfrm>
              <a:off x="2245360" y="1433068"/>
              <a:ext cx="950976" cy="871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b="1" kern="1200" dirty="0" err="1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ErLang</a:t>
              </a:r>
              <a:endParaRPr lang="zh-CN" altLang="en-US" sz="2000" b="1" kern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138627" y="2209801"/>
            <a:ext cx="1584960" cy="1584960"/>
            <a:chOff x="616813" y="1023620"/>
            <a:chExt cx="1584960" cy="1584960"/>
          </a:xfrm>
        </p:grpSpPr>
        <p:sp>
          <p:nvSpPr>
            <p:cNvPr id="21" name="椭圆 20"/>
            <p:cNvSpPr/>
            <p:nvPr/>
          </p:nvSpPr>
          <p:spPr>
            <a:xfrm>
              <a:off x="616813" y="1023620"/>
              <a:ext cx="1584960" cy="1584960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椭圆 8"/>
            <p:cNvSpPr/>
            <p:nvPr/>
          </p:nvSpPr>
          <p:spPr>
            <a:xfrm>
              <a:off x="766063" y="1433068"/>
              <a:ext cx="950976" cy="871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kern="1200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JavaScript</a:t>
              </a:r>
              <a:endParaRPr lang="zh-CN" altLang="en-US" sz="1400" b="1" kern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" name="椭圆 26"/>
          <p:cNvSpPr/>
          <p:nvPr/>
        </p:nvSpPr>
        <p:spPr>
          <a:xfrm>
            <a:off x="4269333" y="2425700"/>
            <a:ext cx="457200" cy="457200"/>
          </a:xfrm>
          <a:prstGeom prst="ellipse">
            <a:avLst/>
          </a:prstGeom>
          <a:solidFill>
            <a:srgbClr val="FF0000">
              <a:alpha val="29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009900" y="1193800"/>
            <a:ext cx="2984500" cy="2984500"/>
          </a:xfrm>
          <a:prstGeom prst="ellipse">
            <a:avLst/>
          </a:prstGeom>
          <a:solidFill>
            <a:srgbClr val="535FCD">
              <a:alpha val="26000"/>
            </a:srgb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295400" y="6031468"/>
            <a:ext cx="45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819400" y="6031468"/>
            <a:ext cx="45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343400" y="6019800"/>
            <a:ext cx="45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4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25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3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44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7" grpId="3" animBg="1"/>
      <p:bldP spid="30" grpId="0" animBg="1"/>
      <p:bldP spid="30" grpId="2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 smtClean="0"/>
              <a:t>方案二：</a:t>
            </a:r>
            <a:r>
              <a:rPr lang="en-US" altLang="zh-CN" dirty="0" smtClean="0"/>
              <a:t>AJAX + </a:t>
            </a:r>
            <a:r>
              <a:rPr lang="en-US" altLang="zh-CN" dirty="0" err="1" smtClean="0"/>
              <a:t>ErLang</a:t>
            </a:r>
            <a:endParaRPr lang="zh-CN" altLang="en-US" dirty="0" smtClean="0"/>
          </a:p>
        </p:txBody>
      </p:sp>
      <p:sp>
        <p:nvSpPr>
          <p:cNvPr id="18" name="下箭头标注 19"/>
          <p:cNvSpPr>
            <a:spLocks noChangeArrowheads="1"/>
          </p:cNvSpPr>
          <p:nvPr/>
        </p:nvSpPr>
        <p:spPr bwMode="auto">
          <a:xfrm>
            <a:off x="6096000" y="5334000"/>
            <a:ext cx="2133600" cy="715089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600" b="1" dirty="0" err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ErLang</a:t>
            </a:r>
            <a:endParaRPr lang="zh-CN" altLang="en-US" sz="36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下箭头标注 19"/>
          <p:cNvSpPr>
            <a:spLocks noChangeArrowheads="1"/>
          </p:cNvSpPr>
          <p:nvPr/>
        </p:nvSpPr>
        <p:spPr bwMode="auto">
          <a:xfrm>
            <a:off x="1371600" y="1295400"/>
            <a:ext cx="2895600" cy="715089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DOM</a:t>
            </a:r>
            <a:endParaRPr lang="zh-CN" altLang="en-US" sz="36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" name="矩形 42"/>
          <p:cNvSpPr>
            <a:spLocks noChangeArrowheads="1"/>
          </p:cNvSpPr>
          <p:nvPr/>
        </p:nvSpPr>
        <p:spPr bwMode="auto">
          <a:xfrm>
            <a:off x="5410200" y="3048000"/>
            <a:ext cx="10374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 dirty="0" err="1" smtClean="0"/>
              <a:t>HttpRequest</a:t>
            </a:r>
            <a:endParaRPr lang="en-US" altLang="zh-CN" sz="1200" dirty="0" smtClean="0"/>
          </a:p>
        </p:txBody>
      </p:sp>
      <p:sp>
        <p:nvSpPr>
          <p:cNvPr id="26" name="下箭头标注 19"/>
          <p:cNvSpPr>
            <a:spLocks noChangeArrowheads="1"/>
          </p:cNvSpPr>
          <p:nvPr/>
        </p:nvSpPr>
        <p:spPr bwMode="auto">
          <a:xfrm>
            <a:off x="1371600" y="2438400"/>
            <a:ext cx="2895600" cy="715089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JavaScript</a:t>
            </a:r>
            <a:endParaRPr lang="zh-CN" altLang="en-US" sz="36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27" name="直接连接符 26"/>
          <p:cNvCxnSpPr>
            <a:stCxn id="19" idx="2"/>
            <a:endCxn id="26" idx="0"/>
          </p:cNvCxnSpPr>
          <p:nvPr/>
        </p:nvCxnSpPr>
        <p:spPr>
          <a:xfrm rot="5400000">
            <a:off x="2605445" y="2224444"/>
            <a:ext cx="427911" cy="158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6" idx="3"/>
            <a:endCxn id="36" idx="0"/>
          </p:cNvCxnSpPr>
          <p:nvPr/>
        </p:nvCxnSpPr>
        <p:spPr>
          <a:xfrm>
            <a:off x="4267200" y="2795945"/>
            <a:ext cx="2743200" cy="1166455"/>
          </a:xfrm>
          <a:prstGeom prst="line">
            <a:avLst/>
          </a:prstGeom>
          <a:ln>
            <a:prstDash val="dash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下箭头标注 19"/>
          <p:cNvSpPr>
            <a:spLocks noChangeArrowheads="1"/>
          </p:cNvSpPr>
          <p:nvPr/>
        </p:nvSpPr>
        <p:spPr bwMode="auto">
          <a:xfrm>
            <a:off x="5943600" y="3962400"/>
            <a:ext cx="2133600" cy="987504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600" b="1" dirty="0" err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httpd</a:t>
            </a:r>
            <a:r>
              <a:rPr lang="en-US" altLang="zh-CN" sz="36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lang="en-US" altLang="zh-CN" sz="36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</a:br>
            <a:r>
              <a:rPr lang="en-US" altLang="zh-CN" sz="16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(yaws/http socket)</a:t>
            </a:r>
            <a:endParaRPr lang="zh-CN" altLang="en-US" sz="16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40" name="直接连接符 39"/>
          <p:cNvCxnSpPr>
            <a:stCxn id="18" idx="0"/>
            <a:endCxn id="36" idx="2"/>
          </p:cNvCxnSpPr>
          <p:nvPr/>
        </p:nvCxnSpPr>
        <p:spPr>
          <a:xfrm rot="16200000" flipV="1">
            <a:off x="6894552" y="5065752"/>
            <a:ext cx="384096" cy="15240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矩形 42"/>
          <p:cNvSpPr>
            <a:spLocks noChangeArrowheads="1"/>
          </p:cNvSpPr>
          <p:nvPr/>
        </p:nvSpPr>
        <p:spPr bwMode="auto">
          <a:xfrm>
            <a:off x="7239000" y="5029200"/>
            <a:ext cx="65434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Socket</a:t>
            </a:r>
          </a:p>
        </p:txBody>
      </p:sp>
      <p:sp>
        <p:nvSpPr>
          <p:cNvPr id="12" name="矩形 42"/>
          <p:cNvSpPr>
            <a:spLocks noChangeArrowheads="1"/>
          </p:cNvSpPr>
          <p:nvPr/>
        </p:nvSpPr>
        <p:spPr bwMode="auto">
          <a:xfrm>
            <a:off x="685800" y="5334000"/>
            <a:ext cx="50665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facebook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WebIM</a:t>
            </a:r>
            <a:r>
              <a:rPr lang="en-US" altLang="zh-CN" dirty="0" smtClean="0"/>
              <a:t>: AJAX + </a:t>
            </a:r>
            <a:r>
              <a:rPr lang="en-US" dirty="0" err="1" smtClean="0">
                <a:hlinkClick r:id="rId4" action="ppaction://hlinkfile"/>
              </a:rPr>
              <a:t>mochiweb</a:t>
            </a:r>
            <a:r>
              <a:rPr lang="en-US" dirty="0" smtClean="0"/>
              <a:t> + </a:t>
            </a:r>
            <a:r>
              <a:rPr lang="en-US" dirty="0" err="1" smtClean="0"/>
              <a:t>ejabberd</a:t>
            </a:r>
            <a:endParaRPr lang="en-US" dirty="0" smtClean="0"/>
          </a:p>
          <a:p>
            <a:r>
              <a:rPr lang="en-US" altLang="zh-CN" dirty="0" err="1" smtClean="0"/>
              <a:t>WEBIM20.CN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 smtClean="0"/>
              <a:t>方案三，</a:t>
            </a:r>
            <a:r>
              <a:rPr lang="en-US" altLang="zh-CN" dirty="0" err="1" smtClean="0"/>
              <a:t>UCC</a:t>
            </a:r>
            <a:r>
              <a:rPr lang="en-US" altLang="zh-CN" dirty="0" smtClean="0"/>
              <a:t>/S</a:t>
            </a:r>
            <a:endParaRPr lang="zh-CN" altLang="en-US" dirty="0" smtClean="0"/>
          </a:p>
        </p:txBody>
      </p:sp>
      <p:sp>
        <p:nvSpPr>
          <p:cNvPr id="10" name="下箭头标注 19"/>
          <p:cNvSpPr>
            <a:spLocks noChangeArrowheads="1"/>
          </p:cNvSpPr>
          <p:nvPr/>
        </p:nvSpPr>
        <p:spPr bwMode="auto">
          <a:xfrm>
            <a:off x="6248400" y="4953000"/>
            <a:ext cx="2133600" cy="715089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3600" b="1" dirty="0" err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ErLang</a:t>
            </a:r>
            <a:endParaRPr lang="zh-CN" altLang="en-US" sz="36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下箭头标注 19"/>
          <p:cNvSpPr>
            <a:spLocks noChangeArrowheads="1"/>
          </p:cNvSpPr>
          <p:nvPr/>
        </p:nvSpPr>
        <p:spPr bwMode="auto">
          <a:xfrm>
            <a:off x="838200" y="4953000"/>
            <a:ext cx="1905000" cy="715089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Delphi</a:t>
            </a:r>
            <a:endParaRPr lang="zh-CN" altLang="en-US" sz="36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下箭头标注 19"/>
          <p:cNvSpPr>
            <a:spLocks noChangeArrowheads="1"/>
          </p:cNvSpPr>
          <p:nvPr/>
        </p:nvSpPr>
        <p:spPr bwMode="auto">
          <a:xfrm>
            <a:off x="2667000" y="2895600"/>
            <a:ext cx="3352800" cy="715089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JavaScript/AS</a:t>
            </a:r>
            <a:endParaRPr lang="zh-CN" altLang="en-US" sz="36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7" name="直接连接符 16"/>
          <p:cNvCxnSpPr>
            <a:stCxn id="12" idx="2"/>
            <a:endCxn id="11" idx="3"/>
          </p:cNvCxnSpPr>
          <p:nvPr/>
        </p:nvCxnSpPr>
        <p:spPr>
          <a:xfrm rot="5400000">
            <a:off x="2693372" y="3660517"/>
            <a:ext cx="1699856" cy="16002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2" idx="1"/>
            <a:endCxn id="11" idx="0"/>
          </p:cNvCxnSpPr>
          <p:nvPr/>
        </p:nvCxnSpPr>
        <p:spPr>
          <a:xfrm rot="10800000" flipV="1">
            <a:off x="1790700" y="3253144"/>
            <a:ext cx="876300" cy="1699855"/>
          </a:xfrm>
          <a:prstGeom prst="line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33" name="直接连接符 32"/>
          <p:cNvCxnSpPr>
            <a:stCxn id="11" idx="3"/>
            <a:endCxn id="10" idx="1"/>
          </p:cNvCxnSpPr>
          <p:nvPr/>
        </p:nvCxnSpPr>
        <p:spPr>
          <a:xfrm>
            <a:off x="2743200" y="5310545"/>
            <a:ext cx="3505200" cy="1588"/>
          </a:xfrm>
          <a:prstGeom prst="line">
            <a:avLst/>
          </a:prstGeom>
          <a:ln>
            <a:prstDash val="dashDot"/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8" name="矩形 42"/>
          <p:cNvSpPr>
            <a:spLocks noChangeArrowheads="1"/>
          </p:cNvSpPr>
          <p:nvPr/>
        </p:nvSpPr>
        <p:spPr bwMode="auto">
          <a:xfrm>
            <a:off x="762000" y="1905000"/>
            <a:ext cx="12234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external</a:t>
            </a:r>
          </a:p>
          <a:p>
            <a:r>
              <a:rPr lang="en-US" altLang="zh-CN" dirty="0" smtClean="0"/>
              <a:t>ActiveX</a:t>
            </a:r>
          </a:p>
          <a:p>
            <a:r>
              <a:rPr lang="en-US" altLang="zh-CN" dirty="0" err="1" smtClean="0"/>
              <a:t>GetObject</a:t>
            </a:r>
            <a:endParaRPr lang="en-US" altLang="zh-CN" dirty="0" smtClean="0"/>
          </a:p>
        </p:txBody>
      </p:sp>
      <p:sp>
        <p:nvSpPr>
          <p:cNvPr id="112" name="下箭头标注 19"/>
          <p:cNvSpPr>
            <a:spLocks noChangeArrowheads="1"/>
          </p:cNvSpPr>
          <p:nvPr/>
        </p:nvSpPr>
        <p:spPr bwMode="auto">
          <a:xfrm>
            <a:off x="2688116" y="1447800"/>
            <a:ext cx="4703284" cy="715089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DOM</a:t>
            </a:r>
            <a:endParaRPr lang="zh-CN" altLang="en-US" sz="36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26" name="直接连接符 125"/>
          <p:cNvCxnSpPr>
            <a:stCxn id="112" idx="1"/>
            <a:endCxn id="11" idx="0"/>
          </p:cNvCxnSpPr>
          <p:nvPr/>
        </p:nvCxnSpPr>
        <p:spPr>
          <a:xfrm rot="10800000" flipV="1">
            <a:off x="1790700" y="1805344"/>
            <a:ext cx="897416" cy="3147655"/>
          </a:xfrm>
          <a:prstGeom prst="line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133" name="矩形 42"/>
          <p:cNvSpPr>
            <a:spLocks noChangeArrowheads="1"/>
          </p:cNvSpPr>
          <p:nvPr/>
        </p:nvSpPr>
        <p:spPr bwMode="auto">
          <a:xfrm>
            <a:off x="685800" y="3653135"/>
            <a:ext cx="15424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200" dirty="0" err="1" smtClean="0"/>
              <a:t>FlashPlayerControl</a:t>
            </a:r>
            <a:endParaRPr lang="en-US" altLang="zh-CN" sz="1200" dirty="0" smtClean="0"/>
          </a:p>
        </p:txBody>
      </p:sp>
      <p:sp>
        <p:nvSpPr>
          <p:cNvPr id="134" name="矩形 42"/>
          <p:cNvSpPr>
            <a:spLocks noChangeArrowheads="1"/>
          </p:cNvSpPr>
          <p:nvPr/>
        </p:nvSpPr>
        <p:spPr bwMode="auto">
          <a:xfrm>
            <a:off x="685800" y="3957935"/>
            <a:ext cx="122822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200" dirty="0" err="1" smtClean="0"/>
              <a:t>EmbeddedWB</a:t>
            </a:r>
            <a:endParaRPr lang="en-US" altLang="zh-CN" sz="1200" dirty="0" smtClean="0"/>
          </a:p>
        </p:txBody>
      </p:sp>
      <p:sp>
        <p:nvSpPr>
          <p:cNvPr id="135" name="矩形 42"/>
          <p:cNvSpPr>
            <a:spLocks noChangeArrowheads="1"/>
          </p:cNvSpPr>
          <p:nvPr/>
        </p:nvSpPr>
        <p:spPr bwMode="auto">
          <a:xfrm>
            <a:off x="685800" y="4262735"/>
            <a:ext cx="16289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200" dirty="0" err="1" smtClean="0"/>
              <a:t>ActiveScript</a:t>
            </a:r>
            <a:r>
              <a:rPr lang="en-US" altLang="zh-CN" sz="1200" dirty="0" smtClean="0"/>
              <a:t> Control</a:t>
            </a:r>
            <a:br>
              <a:rPr lang="en-US" altLang="zh-CN" sz="1200" dirty="0" smtClean="0"/>
            </a:b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WB.Document.script</a:t>
            </a:r>
            <a:endParaRPr lang="en-US" altLang="zh-CN" sz="1200" dirty="0" smtClean="0"/>
          </a:p>
        </p:txBody>
      </p:sp>
      <p:sp>
        <p:nvSpPr>
          <p:cNvPr id="147" name="矩形 42"/>
          <p:cNvSpPr>
            <a:spLocks noChangeArrowheads="1"/>
          </p:cNvSpPr>
          <p:nvPr/>
        </p:nvSpPr>
        <p:spPr bwMode="auto">
          <a:xfrm>
            <a:off x="4495800" y="4724400"/>
            <a:ext cx="8018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200" dirty="0" smtClean="0"/>
              <a:t>C Node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200" dirty="0" smtClean="0"/>
              <a:t>C Driver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200" dirty="0" smtClean="0"/>
              <a:t>Socket</a:t>
            </a:r>
          </a:p>
        </p:txBody>
      </p:sp>
      <p:cxnSp>
        <p:nvCxnSpPr>
          <p:cNvPr id="45" name="直接连接符 44"/>
          <p:cNvCxnSpPr>
            <a:stCxn id="12" idx="0"/>
            <a:endCxn id="112" idx="2"/>
          </p:cNvCxnSpPr>
          <p:nvPr/>
        </p:nvCxnSpPr>
        <p:spPr>
          <a:xfrm rot="5400000" flipH="1" flipV="1">
            <a:off x="4325224" y="2181066"/>
            <a:ext cx="732711" cy="69635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5562600" y="2688080"/>
            <a:ext cx="3124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r">
              <a:defRPr/>
            </a:pPr>
            <a:r>
              <a:rPr lang="en-US" altLang="zh-CN" sz="8800" b="1" kern="0" cap="all" spc="6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st="5000" dir="5400000" sy="-100000" rotWithShape="0"/>
                </a:effectLst>
                <a:latin typeface="黑体" pitchFamily="2" charset="-122"/>
                <a:ea typeface="黑体" pitchFamily="2" charset="-122"/>
                <a:cs typeface="+mj-cs"/>
              </a:rPr>
              <a:t>END.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1113000"/>
            <a:ext cx="4953000" cy="7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1950" marR="0" lvl="0" indent="-3619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400" kern="0" dirty="0" smtClean="0">
                <a:solidFill>
                  <a:srgbClr val="000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让</a:t>
            </a:r>
            <a:r>
              <a:rPr lang="en-US" altLang="zh-CN" sz="2400" kern="0" dirty="0" smtClean="0">
                <a:solidFill>
                  <a:srgbClr val="000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WIMP</a:t>
            </a:r>
            <a:r>
              <a:rPr lang="zh-CN" altLang="en-US" sz="2400" kern="0" dirty="0" smtClean="0">
                <a:solidFill>
                  <a:srgbClr val="000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体系破灭！这足以撬动</a:t>
            </a:r>
            <a:r>
              <a:rPr lang="en-US" altLang="zh-CN" sz="2400" kern="0" dirty="0" smtClean="0">
                <a:solidFill>
                  <a:srgbClr val="000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400" kern="0" dirty="0" smtClean="0">
                <a:solidFill>
                  <a:srgbClr val="000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平台的第一层基石。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8600" y="2117140"/>
            <a:ext cx="49536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1950" indent="-361950"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2400" kern="0" dirty="0" smtClean="0">
                <a:solidFill>
                  <a:srgbClr val="000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2400" kern="0" dirty="0" smtClean="0">
                <a:solidFill>
                  <a:srgbClr val="000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分离带来了逻辑的自由，平台的自由，以及语言的自由！</a:t>
            </a:r>
            <a:endParaRPr lang="en-US" altLang="zh-CN" sz="2400" kern="0" dirty="0" smtClean="0">
              <a:solidFill>
                <a:srgbClr val="000000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8600" y="4528460"/>
            <a:ext cx="49536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1950" lvl="0" indent="-3619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2400" kern="0" dirty="0" err="1" smtClean="0">
                <a:solidFill>
                  <a:srgbClr val="000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ErLang</a:t>
            </a:r>
            <a:r>
              <a:rPr lang="zh-CN" altLang="en-US" sz="2400" kern="0" dirty="0" smtClean="0">
                <a:solidFill>
                  <a:srgbClr val="000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是目前唯一成熟可靠的能够开发高扩展性软件系统的语言。</a:t>
            </a:r>
            <a:endParaRPr lang="en-US" altLang="zh-CN" sz="2400" kern="0" dirty="0" smtClean="0">
              <a:solidFill>
                <a:srgbClr val="000000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8600" y="3121281"/>
            <a:ext cx="4953600" cy="119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lvl="0" indent="-3619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rgbClr val="000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混合语言编程，不是将语言搅合在一起，而是让它们在各自的分层中物尽其用。</a:t>
            </a:r>
            <a:endParaRPr lang="en-US" altLang="zh-CN" sz="2400" kern="0" dirty="0" smtClean="0">
              <a:solidFill>
                <a:srgbClr val="000000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8600" y="5532600"/>
            <a:ext cx="49536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1950" lvl="0" indent="-3619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rgbClr val="000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并发、分布以及大规模网络应用，是我们必将面临的未来。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2743200"/>
            <a:ext cx="74676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JavaScript + Delphi</a:t>
            </a:r>
            <a:endParaRPr lang="en-US" alt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457200" y="1371600"/>
            <a:ext cx="2590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UCC</a:t>
            </a:r>
            <a:r>
              <a:rPr lang="zh-CN" altLang="en-US" sz="3200" kern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分离的便捷实现</a:t>
            </a:r>
            <a:endParaRPr kumimoji="0" lang="en-US" altLang="zh-CN" sz="3200" i="0" u="none" strike="noStrike" kern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2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时代的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思想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pic>
        <p:nvPicPr>
          <p:cNvPr id="1030" name="Picture 6" descr="C:\Documents and Settings\Administrator\桌面\图片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1447800"/>
            <a:ext cx="4142855" cy="4903788"/>
          </a:xfrm>
          <a:prstGeom prst="rect">
            <a:avLst/>
          </a:prstGeom>
          <a:noFill/>
        </p:spPr>
      </p:pic>
      <p:sp>
        <p:nvSpPr>
          <p:cNvPr id="2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05200" y="1981200"/>
            <a:ext cx="2514600" cy="5334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W</a:t>
            </a:r>
            <a:r>
              <a:rPr lang="en-US" altLang="zh-CN" dirty="0" smtClean="0">
                <a:ea typeface="宋体" pitchFamily="2" charset="-122"/>
              </a:rPr>
              <a:t>indows</a:t>
            </a:r>
          </a:p>
        </p:txBody>
      </p:sp>
      <p:sp>
        <p:nvSpPr>
          <p:cNvPr id="29" name="矩形 28"/>
          <p:cNvSpPr/>
          <p:nvPr/>
        </p:nvSpPr>
        <p:spPr>
          <a:xfrm>
            <a:off x="3048000" y="3962400"/>
            <a:ext cx="1611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altLang="zh-CN" sz="2800" b="1" kern="0" dirty="0" smtClean="0">
                <a:solidFill>
                  <a:srgbClr val="FF0000"/>
                </a:solidFill>
                <a:latin typeface="Arial"/>
              </a:rPr>
              <a:t>M</a:t>
            </a:r>
            <a:r>
              <a:rPr lang="en-US" altLang="zh-CN" sz="2800" kern="0" dirty="0" smtClean="0">
                <a:solidFill>
                  <a:srgbClr val="333333"/>
                </a:solidFill>
                <a:latin typeface="Arial"/>
              </a:rPr>
              <a:t>enus</a:t>
            </a:r>
          </a:p>
        </p:txBody>
      </p:sp>
      <p:sp>
        <p:nvSpPr>
          <p:cNvPr id="30" name="矩形 29"/>
          <p:cNvSpPr/>
          <p:nvPr/>
        </p:nvSpPr>
        <p:spPr>
          <a:xfrm>
            <a:off x="3276600" y="2978587"/>
            <a:ext cx="13901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altLang="zh-CN" sz="2800" b="1" kern="0" dirty="0" smtClean="0">
                <a:solidFill>
                  <a:srgbClr val="FF0000"/>
                </a:solidFill>
                <a:latin typeface="Arial"/>
              </a:rPr>
              <a:t>I</a:t>
            </a:r>
            <a:r>
              <a:rPr lang="en-US" altLang="zh-CN" sz="2800" kern="0" dirty="0" smtClean="0">
                <a:solidFill>
                  <a:srgbClr val="333333"/>
                </a:solidFill>
                <a:latin typeface="Arial"/>
              </a:rPr>
              <a:t>cons</a:t>
            </a:r>
          </a:p>
        </p:txBody>
      </p:sp>
      <p:sp>
        <p:nvSpPr>
          <p:cNvPr id="31" name="矩形 30"/>
          <p:cNvSpPr/>
          <p:nvPr/>
        </p:nvSpPr>
        <p:spPr>
          <a:xfrm>
            <a:off x="2819400" y="4953000"/>
            <a:ext cx="13500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altLang="zh-CN" sz="2800" b="1" kern="0" dirty="0" smtClean="0">
                <a:solidFill>
                  <a:srgbClr val="FF0000"/>
                </a:solidFill>
                <a:latin typeface="Arial"/>
              </a:rPr>
              <a:t>P</a:t>
            </a:r>
            <a:r>
              <a:rPr lang="en-US" altLang="zh-CN" sz="2800" kern="0" dirty="0" smtClean="0">
                <a:solidFill>
                  <a:srgbClr val="333333"/>
                </a:solidFill>
                <a:latin typeface="Arial"/>
              </a:rPr>
              <a:t>oint</a:t>
            </a:r>
          </a:p>
        </p:txBody>
      </p:sp>
      <p:cxnSp>
        <p:nvCxnSpPr>
          <p:cNvPr id="35" name="直接箭头连接符 34"/>
          <p:cNvCxnSpPr/>
          <p:nvPr/>
        </p:nvCxnSpPr>
        <p:spPr>
          <a:xfrm rot="5400000">
            <a:off x="913606" y="3580606"/>
            <a:ext cx="2743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1218406" y="2742406"/>
            <a:ext cx="990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800" kern="0" dirty="0" smtClean="0">
                <a:solidFill>
                  <a:srgbClr val="333333"/>
                </a:solidFill>
                <a:latin typeface="+mn-lt"/>
              </a:rPr>
              <a:t>范围</a:t>
            </a:r>
            <a:endParaRPr lang="en-US" altLang="zh-CN" sz="2800" kern="0" dirty="0" smtClean="0">
              <a:solidFill>
                <a:srgbClr val="333333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2800" b="0" i="0" u="none" strike="noStrike" kern="0" cap="none" spc="0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标识</a:t>
            </a:r>
            <a:endParaRPr kumimoji="0" lang="en-US" altLang="zh-CN" sz="2800" b="0" i="0" u="none" strike="noStrike" kern="0" cap="none" spc="0" normalizeH="0" baseline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zh-CN" altLang="en-US" sz="2800" kern="0" dirty="0" smtClean="0">
                <a:solidFill>
                  <a:srgbClr val="333333"/>
                </a:solidFill>
              </a:rPr>
              <a:t>组合</a:t>
            </a:r>
            <a:endParaRPr kumimoji="0" lang="en-US" altLang="zh-CN" sz="2800" b="0" i="0" u="none" strike="noStrike" kern="0" cap="none" spc="0" normalizeH="0" baseline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800" kern="0" dirty="0" smtClean="0">
                <a:solidFill>
                  <a:srgbClr val="333333"/>
                </a:solidFill>
                <a:latin typeface="+mn-lt"/>
              </a:rPr>
              <a:t>焦点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2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smtClean="0"/>
              <a:t>WEB </a:t>
            </a:r>
            <a:r>
              <a:rPr lang="zh-CN" altLang="en-US" dirty="0" smtClean="0"/>
              <a:t>时代的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思想</a:t>
            </a:r>
            <a:r>
              <a:rPr lang="en-US" altLang="zh-CN" dirty="0" smtClean="0"/>
              <a:t>(1) </a:t>
            </a:r>
            <a:endParaRPr lang="zh-CN" altLang="en-US" dirty="0" smtClean="0"/>
          </a:p>
        </p:txBody>
      </p:sp>
      <p:sp>
        <p:nvSpPr>
          <p:cNvPr id="10" name="矩形 9"/>
          <p:cNvSpPr/>
          <p:nvPr/>
        </p:nvSpPr>
        <p:spPr>
          <a:xfrm>
            <a:off x="2668588" y="1219200"/>
            <a:ext cx="14478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u="sng">
                <a:solidFill>
                  <a:srgbClr val="FFFFFF"/>
                </a:solidFill>
                <a:ea typeface="宋体" pitchFamily="2" charset="-122"/>
              </a:rPr>
              <a:t>Link ....</a:t>
            </a:r>
            <a:endParaRPr lang="zh-CN" altLang="en-US" u="sng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44588" y="1219200"/>
            <a:ext cx="14478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763588" y="4267200"/>
            <a:ext cx="1981200" cy="1588"/>
          </a:xfrm>
          <a:prstGeom prst="straightConnector1">
            <a:avLst/>
          </a:prstGeom>
          <a:ln w="28575">
            <a:solidFill>
              <a:srgbClr val="3333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 flipH="1" flipV="1">
            <a:off x="-227806" y="3275806"/>
            <a:ext cx="1981200" cy="1588"/>
          </a:xfrm>
          <a:prstGeom prst="straightConnector1">
            <a:avLst/>
          </a:prstGeom>
          <a:ln w="28575">
            <a:solidFill>
              <a:srgbClr val="3333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7388" y="4343400"/>
            <a:ext cx="4799012" cy="14478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Hyper links</a:t>
            </a:r>
            <a:endParaRPr lang="zh-CN" altLang="en-US" dirty="0" smtClean="0">
              <a:ea typeface="宋体" pitchFamily="2" charset="-122"/>
            </a:endParaRP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Block + inline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Flow layout (for elements)</a:t>
            </a:r>
          </a:p>
        </p:txBody>
      </p:sp>
      <p:sp>
        <p:nvSpPr>
          <p:cNvPr id="33" name="矩形 32"/>
          <p:cNvSpPr/>
          <p:nvPr/>
        </p:nvSpPr>
        <p:spPr>
          <a:xfrm>
            <a:off x="1296988" y="26670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grpSp>
        <p:nvGrpSpPr>
          <p:cNvPr id="2" name="组合 20"/>
          <p:cNvGrpSpPr/>
          <p:nvPr/>
        </p:nvGrpSpPr>
        <p:grpSpPr>
          <a:xfrm>
            <a:off x="5257800" y="1066800"/>
            <a:ext cx="3657600" cy="4724400"/>
            <a:chOff x="5257800" y="1066800"/>
            <a:chExt cx="3657600" cy="4724400"/>
          </a:xfrm>
        </p:grpSpPr>
        <p:sp>
          <p:nvSpPr>
            <p:cNvPr id="16" name="矩形 15"/>
            <p:cNvSpPr/>
            <p:nvPr/>
          </p:nvSpPr>
          <p:spPr>
            <a:xfrm>
              <a:off x="6858000" y="1066800"/>
              <a:ext cx="1447800" cy="28188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effectLst>
              <a:softEdge rad="127000"/>
            </a:effectLst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324600" y="1295400"/>
              <a:ext cx="1447800" cy="28188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effectLst>
              <a:softEdge rad="63500"/>
            </a:effectLst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715000" y="1600200"/>
              <a:ext cx="1447800" cy="28188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5438775" y="4164013"/>
              <a:ext cx="1417638" cy="879475"/>
            </a:xfrm>
            <a:prstGeom prst="straightConnector1">
              <a:avLst/>
            </a:prstGeom>
            <a:ln w="28575">
              <a:solidFill>
                <a:srgbClr val="3333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rot="16200000" flipV="1">
              <a:off x="4410868" y="3142457"/>
              <a:ext cx="1985963" cy="50800"/>
            </a:xfrm>
            <a:prstGeom prst="straightConnector1">
              <a:avLst/>
            </a:prstGeom>
            <a:ln w="28575">
              <a:solidFill>
                <a:srgbClr val="3333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V="1">
              <a:off x="5430838" y="3502025"/>
              <a:ext cx="1123950" cy="658813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6858000" y="2227632"/>
              <a:ext cx="1447800" cy="2819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altLang="zh-CN" u="sng" dirty="0"/>
                <a:t>Link ....</a:t>
              </a:r>
              <a:endParaRPr lang="zh-CN" altLang="en-US" u="sng" dirty="0"/>
            </a:p>
          </p:txBody>
        </p:sp>
        <p:sp>
          <p:nvSpPr>
            <p:cNvPr id="34" name="Rectangle 3"/>
            <p:cNvSpPr txBox="1">
              <a:spLocks noChangeArrowheads="1"/>
            </p:cNvSpPr>
            <p:nvPr/>
          </p:nvSpPr>
          <p:spPr bwMode="auto">
            <a:xfrm>
              <a:off x="5257800" y="4343400"/>
              <a:ext cx="3657600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FontTx/>
                <a:buChar char="•"/>
              </a:pPr>
              <a:r>
                <a:rPr lang="en-US" altLang="zh-CN" sz="2800">
                  <a:solidFill>
                    <a:srgbClr val="333333"/>
                  </a:solidFill>
                </a:rPr>
                <a:t>Grid layout</a:t>
              </a:r>
            </a:p>
            <a:p>
              <a:pPr marL="342900" indent="-342900">
                <a:spcBef>
                  <a:spcPct val="20000"/>
                </a:spcBef>
                <a:buFontTx/>
                <a:buChar char="•"/>
              </a:pPr>
              <a:r>
                <a:rPr lang="en-US" altLang="zh-CN" sz="2800">
                  <a:solidFill>
                    <a:srgbClr val="333333"/>
                  </a:solidFill>
                </a:rPr>
                <a:t>z-index</a:t>
              </a:r>
            </a:p>
            <a:p>
              <a:pPr marL="342900" indent="-342900">
                <a:spcBef>
                  <a:spcPct val="20000"/>
                </a:spcBef>
                <a:buFontTx/>
                <a:buChar char="•"/>
              </a:pPr>
              <a:r>
                <a:rPr lang="en-US" altLang="zh-CN" sz="2800">
                  <a:solidFill>
                    <a:srgbClr val="333333"/>
                  </a:solidFill>
                </a:rPr>
                <a:t>DIV, SPAN, CSS...</a:t>
              </a:r>
              <a:endParaRPr lang="zh-CN" altLang="en-US" sz="2800">
                <a:solidFill>
                  <a:srgbClr val="333333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975732" y="3058098"/>
              <a:ext cx="914400" cy="990000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1752601" y="6019800"/>
            <a:ext cx="6215062" cy="720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zh-CN" altLang="en-US" sz="3600" dirty="0">
                <a:solidFill>
                  <a:srgbClr val="FFFFFF"/>
                </a:solidFill>
                <a:ea typeface="宋体" pitchFamily="2" charset="-122"/>
              </a:rPr>
              <a:t>页签 </a:t>
            </a:r>
            <a:r>
              <a:rPr lang="en-US" altLang="zh-CN" sz="3600" dirty="0">
                <a:solidFill>
                  <a:srgbClr val="FFFFFF"/>
                </a:solidFill>
                <a:ea typeface="宋体" pitchFamily="2" charset="-122"/>
              </a:rPr>
              <a:t>+ </a:t>
            </a:r>
            <a:r>
              <a:rPr lang="zh-CN" altLang="en-US" sz="3600" dirty="0">
                <a:solidFill>
                  <a:srgbClr val="FFFFFF"/>
                </a:solidFill>
                <a:ea typeface="宋体" pitchFamily="2" charset="-122"/>
              </a:rPr>
              <a:t>块 </a:t>
            </a:r>
            <a:r>
              <a:rPr lang="en-US" altLang="zh-CN" sz="3600" dirty="0" smtClean="0">
                <a:solidFill>
                  <a:srgbClr val="FFFFFF"/>
                </a:solidFill>
                <a:ea typeface="宋体" pitchFamily="2" charset="-122"/>
              </a:rPr>
              <a:t>+ </a:t>
            </a:r>
            <a:r>
              <a:rPr lang="zh-CN" altLang="en-US" sz="3600" dirty="0" smtClean="0">
                <a:solidFill>
                  <a:srgbClr val="FFFFFF"/>
                </a:solidFill>
                <a:ea typeface="宋体" pitchFamily="2" charset="-122"/>
              </a:rPr>
              <a:t>链接</a:t>
            </a:r>
            <a:endParaRPr lang="zh-CN" altLang="en-US" sz="3600" dirty="0">
              <a:solidFill>
                <a:srgbClr val="FFFFFF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2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smtClean="0"/>
              <a:t>WEB </a:t>
            </a:r>
            <a:r>
              <a:rPr lang="zh-CN" altLang="en-US" dirty="0" smtClean="0"/>
              <a:t>时代的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思想</a:t>
            </a:r>
            <a:r>
              <a:rPr lang="en-US" altLang="zh-CN" dirty="0" smtClean="0"/>
              <a:t>(2)</a:t>
            </a:r>
            <a:endParaRPr lang="zh-CN" altLang="en-US" dirty="0" smtClean="0"/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914400" y="1677600"/>
            <a:ext cx="7162800" cy="720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r>
              <a:rPr lang="en-US" altLang="zh-CN" sz="3600" dirty="0" smtClean="0">
                <a:solidFill>
                  <a:srgbClr val="FFFFFF"/>
                </a:solidFill>
                <a:ea typeface="宋体" pitchFamily="2" charset="-122"/>
              </a:rPr>
              <a:t>1. </a:t>
            </a:r>
            <a:r>
              <a:rPr lang="zh-CN" altLang="en-US" sz="3600" dirty="0" smtClean="0">
                <a:solidFill>
                  <a:srgbClr val="FFFFFF"/>
                </a:solidFill>
                <a:ea typeface="宋体" pitchFamily="2" charset="-122"/>
              </a:rPr>
              <a:t>“块”是唯一必须的界面元素</a:t>
            </a:r>
            <a:endParaRPr lang="zh-CN" altLang="en-US" sz="3600" dirty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914400" y="2719200"/>
            <a:ext cx="7162800" cy="720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r>
              <a:rPr lang="en-US" altLang="zh-CN" sz="3600" dirty="0" smtClean="0">
                <a:solidFill>
                  <a:srgbClr val="FFFFFF"/>
                </a:solidFill>
                <a:ea typeface="宋体" pitchFamily="2" charset="-122"/>
              </a:rPr>
              <a:t>2. </a:t>
            </a:r>
            <a:r>
              <a:rPr lang="zh-CN" altLang="en-US" sz="3600" dirty="0" smtClean="0">
                <a:solidFill>
                  <a:srgbClr val="FFFFFF"/>
                </a:solidFill>
                <a:ea typeface="宋体" pitchFamily="2" charset="-122"/>
              </a:rPr>
              <a:t> </a:t>
            </a:r>
            <a:r>
              <a:rPr lang="en-US" altLang="zh-CN" sz="3600" dirty="0" smtClean="0">
                <a:solidFill>
                  <a:srgbClr val="FFFFFF"/>
                </a:solidFill>
                <a:ea typeface="宋体" pitchFamily="2" charset="-122"/>
              </a:rPr>
              <a:t>z-index</a:t>
            </a:r>
            <a:r>
              <a:rPr lang="zh-CN" altLang="en-US" sz="3600" dirty="0" smtClean="0">
                <a:solidFill>
                  <a:srgbClr val="FFFFFF"/>
                </a:solidFill>
                <a:ea typeface="宋体" pitchFamily="2" charset="-122"/>
              </a:rPr>
              <a:t> </a:t>
            </a:r>
            <a:r>
              <a:rPr lang="en-US" altLang="zh-CN" sz="3600" dirty="0" smtClean="0">
                <a:solidFill>
                  <a:srgbClr val="FFFFFF"/>
                </a:solidFill>
                <a:ea typeface="宋体" pitchFamily="2" charset="-122"/>
              </a:rPr>
              <a:t>+ </a:t>
            </a:r>
            <a:r>
              <a:rPr lang="zh-CN" altLang="en-US" sz="3600" dirty="0" smtClean="0">
                <a:solidFill>
                  <a:srgbClr val="FFFFFF"/>
                </a:solidFill>
                <a:ea typeface="宋体" pitchFamily="2" charset="-122"/>
              </a:rPr>
              <a:t>透明</a:t>
            </a:r>
            <a:r>
              <a:rPr lang="en-US" altLang="zh-CN" sz="3600" dirty="0" smtClean="0">
                <a:solidFill>
                  <a:srgbClr val="FFFFFF"/>
                </a:solidFill>
                <a:ea typeface="宋体" pitchFamily="2" charset="-122"/>
              </a:rPr>
              <a:t>(</a:t>
            </a:r>
            <a:r>
              <a:rPr lang="zh-CN" altLang="en-US" sz="3600" dirty="0" smtClean="0">
                <a:solidFill>
                  <a:srgbClr val="FFFFFF"/>
                </a:solidFill>
                <a:ea typeface="宋体" pitchFamily="2" charset="-122"/>
              </a:rPr>
              <a:t>图</a:t>
            </a:r>
            <a:r>
              <a:rPr lang="en-US" altLang="zh-CN" sz="3600" dirty="0" smtClean="0">
                <a:solidFill>
                  <a:srgbClr val="FFFFFF"/>
                </a:solidFill>
                <a:ea typeface="宋体" pitchFamily="2" charset="-122"/>
              </a:rPr>
              <a:t>)</a:t>
            </a:r>
            <a:r>
              <a:rPr lang="zh-CN" altLang="en-US" sz="3600" dirty="0" smtClean="0">
                <a:solidFill>
                  <a:srgbClr val="FFFFFF"/>
                </a:solidFill>
                <a:ea typeface="宋体" pitchFamily="2" charset="-122"/>
              </a:rPr>
              <a:t>层</a:t>
            </a:r>
            <a:endParaRPr lang="zh-CN" altLang="en-US" sz="3600" dirty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914400" y="3760800"/>
            <a:ext cx="7162800" cy="720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r>
              <a:rPr lang="en-US" altLang="zh-CN" sz="3600" dirty="0" smtClean="0">
                <a:solidFill>
                  <a:srgbClr val="FFFFFF"/>
                </a:solidFill>
                <a:ea typeface="宋体" pitchFamily="2" charset="-122"/>
              </a:rPr>
              <a:t>3. </a:t>
            </a:r>
            <a:r>
              <a:rPr lang="zh-CN" altLang="en-US" sz="3600" dirty="0" smtClean="0">
                <a:solidFill>
                  <a:srgbClr val="FFFFFF"/>
                </a:solidFill>
                <a:ea typeface="宋体" pitchFamily="2" charset="-122"/>
              </a:rPr>
              <a:t> </a:t>
            </a:r>
            <a:r>
              <a:rPr lang="en-US" altLang="zh-CN" sz="3600" dirty="0" smtClean="0">
                <a:solidFill>
                  <a:srgbClr val="FFFFFF"/>
                </a:solidFill>
                <a:ea typeface="宋体" pitchFamily="2" charset="-122"/>
              </a:rPr>
              <a:t>DOM</a:t>
            </a:r>
            <a:r>
              <a:rPr lang="zh-CN" altLang="en-US" sz="3600" dirty="0" smtClean="0">
                <a:solidFill>
                  <a:srgbClr val="FFFFFF"/>
                </a:solidFill>
                <a:ea typeface="宋体" pitchFamily="2" charset="-122"/>
              </a:rPr>
              <a:t>是可编程的</a:t>
            </a:r>
            <a:r>
              <a:rPr lang="en-US" altLang="zh-CN" sz="3600" dirty="0" smtClean="0">
                <a:solidFill>
                  <a:srgbClr val="FFFFFF"/>
                </a:solidFill>
                <a:ea typeface="宋体" pitchFamily="2" charset="-122"/>
              </a:rPr>
              <a:t>UI</a:t>
            </a:r>
            <a:r>
              <a:rPr lang="zh-CN" altLang="en-US" sz="3600" dirty="0" smtClean="0">
                <a:solidFill>
                  <a:srgbClr val="FFFFFF"/>
                </a:solidFill>
                <a:ea typeface="宋体" pitchFamily="2" charset="-122"/>
              </a:rPr>
              <a:t>模型</a:t>
            </a:r>
            <a:endParaRPr lang="zh-CN" altLang="en-US" sz="3600" dirty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914400" y="4802400"/>
            <a:ext cx="7162800" cy="720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r>
              <a:rPr lang="en-US" altLang="zh-CN" sz="3600" dirty="0" smtClean="0">
                <a:solidFill>
                  <a:srgbClr val="FFFFFF"/>
                </a:solidFill>
                <a:ea typeface="宋体" pitchFamily="2" charset="-122"/>
              </a:rPr>
              <a:t>4. </a:t>
            </a:r>
            <a:r>
              <a:rPr lang="zh-CN" altLang="en-US" sz="3600" dirty="0" smtClean="0">
                <a:solidFill>
                  <a:srgbClr val="FFFFFF"/>
                </a:solidFill>
                <a:ea typeface="宋体" pitchFamily="2" charset="-122"/>
              </a:rPr>
              <a:t> </a:t>
            </a:r>
            <a:r>
              <a:rPr lang="en-US" altLang="zh-CN" sz="3600" dirty="0" smtClean="0">
                <a:solidFill>
                  <a:srgbClr val="FFFFFF"/>
                </a:solidFill>
                <a:ea typeface="宋体" pitchFamily="2" charset="-122"/>
              </a:rPr>
              <a:t>UI</a:t>
            </a:r>
            <a:r>
              <a:rPr lang="zh-CN" altLang="en-US" sz="3600" dirty="0" smtClean="0">
                <a:solidFill>
                  <a:srgbClr val="FFFFFF"/>
                </a:solidFill>
                <a:ea typeface="宋体" pitchFamily="2" charset="-122"/>
              </a:rPr>
              <a:t>分离、可描述与可迁移是方向</a:t>
            </a:r>
            <a:endParaRPr lang="zh-CN" altLang="en-US" sz="3600" dirty="0">
              <a:solidFill>
                <a:srgbClr val="FFFFFF"/>
              </a:solidFill>
              <a:ea typeface="宋体" pitchFamily="2" charset="-122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 smtClean="0"/>
              <a:t>我的结论是</a:t>
            </a:r>
            <a:r>
              <a:rPr lang="en-US" altLang="zh-CN" dirty="0" smtClean="0"/>
              <a:t>……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219200"/>
            <a:ext cx="6324600" cy="1066800"/>
          </a:xfrm>
        </p:spPr>
        <p:txBody>
          <a:bodyPr/>
          <a:lstStyle/>
          <a:p>
            <a:pPr algn="ctr" eaLnBrk="1" hangingPunct="1">
              <a:buNone/>
            </a:pPr>
            <a:r>
              <a:rPr lang="en-US" altLang="zh-CN" sz="6000" dirty="0" err="1" smtClean="0">
                <a:solidFill>
                  <a:srgbClr val="535F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VCL</a:t>
            </a:r>
            <a:r>
              <a:rPr lang="zh-CN" altLang="en-US" sz="6000" dirty="0" smtClean="0">
                <a:solidFill>
                  <a:srgbClr val="535F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已死</a:t>
            </a:r>
            <a:endParaRPr lang="en-US" altLang="zh-CN" sz="6000" dirty="0" smtClean="0">
              <a:solidFill>
                <a:srgbClr val="535FC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71600" y="2362200"/>
            <a:ext cx="6324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i="0" u="none" strike="noStrike" kern="0" cap="none" spc="0" normalizeH="0" baseline="0" noProof="0" dirty="0" err="1" smtClean="0">
                <a:ln>
                  <a:noFill/>
                </a:ln>
                <a:solidFill>
                  <a:srgbClr val="535F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</a:rPr>
              <a:t>RAD</a:t>
            </a:r>
            <a:r>
              <a:rPr kumimoji="0" lang="zh-CN" altLang="en-US" sz="6000" i="0" u="none" strike="noStrike" kern="0" cap="none" spc="0" normalizeH="0" baseline="0" noProof="0" dirty="0" smtClean="0">
                <a:ln>
                  <a:noFill/>
                </a:ln>
                <a:solidFill>
                  <a:srgbClr val="535F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</a:rPr>
              <a:t>已死</a:t>
            </a:r>
            <a:endParaRPr kumimoji="0" lang="en-US" altLang="zh-CN" sz="6000" i="0" u="none" strike="noStrike" kern="0" cap="none" spc="0" normalizeH="0" baseline="0" noProof="0" dirty="0" smtClean="0">
              <a:ln>
                <a:noFill/>
              </a:ln>
              <a:solidFill>
                <a:srgbClr val="535FC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4743886"/>
            <a:ext cx="7086600" cy="469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模块的纵向切分到横向切分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4182128"/>
            <a:ext cx="7086600" cy="469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 smtClean="0">
                <a:solidFill>
                  <a:srgbClr val="333333"/>
                </a:solidFill>
                <a:latin typeface="+mn-lt"/>
              </a:rPr>
              <a:t>可以组织更大规模的应用系统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5305644"/>
            <a:ext cx="7086600" cy="469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复合更多的、专业的资源与人力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5867400"/>
            <a:ext cx="8305800" cy="469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Delphi/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CodeGear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可以进入到更广阔的空间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3400" y="3505200"/>
            <a:ext cx="79415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CN" sz="3200" kern="0" dirty="0" err="1" smtClean="0">
                <a:solidFill>
                  <a:srgbClr val="333333"/>
                </a:solidFill>
                <a:latin typeface="+mn-lt"/>
              </a:rPr>
              <a:t>VCL</a:t>
            </a:r>
            <a:r>
              <a:rPr lang="zh-CN" altLang="en-US" sz="3200" kern="0" dirty="0" smtClean="0">
                <a:solidFill>
                  <a:srgbClr val="333333"/>
                </a:solidFill>
                <a:latin typeface="+mn-lt"/>
              </a:rPr>
              <a:t>与</a:t>
            </a:r>
            <a:r>
              <a:rPr lang="en-US" altLang="zh-CN" sz="3200" kern="0" dirty="0" err="1" smtClean="0">
                <a:solidFill>
                  <a:srgbClr val="333333"/>
                </a:solidFill>
                <a:latin typeface="+mn-lt"/>
              </a:rPr>
              <a:t>RAD</a:t>
            </a:r>
            <a:r>
              <a:rPr lang="zh-CN" altLang="en-US" sz="3200" kern="0" dirty="0" smtClean="0">
                <a:solidFill>
                  <a:srgbClr val="333333"/>
                </a:solidFill>
                <a:latin typeface="+mn-lt"/>
              </a:rPr>
              <a:t>的现状证明了单一方案的失败</a:t>
            </a:r>
            <a:endParaRPr lang="en-US" altLang="zh-CN" sz="3200" kern="0" dirty="0" smtClean="0">
              <a:solidFill>
                <a:srgbClr val="333333"/>
              </a:solidFill>
              <a:latin typeface="+mn-lt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4" grpId="0"/>
      <p:bldP spid="5" grpId="0"/>
      <p:bldP spid="6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my_pie">
  <a:themeElements>
    <a:clrScheme name="my_pi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y_pi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_pi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_pi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_pi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_pi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_pi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_pi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_pi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_pi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_pi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_pi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_pi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中性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2.xml><?xml version="1.0" encoding="utf-8"?>
<a:themeOverride xmlns:a="http://schemas.openxmlformats.org/drawingml/2006/main">
  <a:clrScheme name="my_pie 6">
    <a:dk1>
      <a:srgbClr val="005A58"/>
    </a:dk1>
    <a:lt1>
      <a:srgbClr val="FFFFFF"/>
    </a:lt1>
    <a:dk2>
      <a:srgbClr val="008080"/>
    </a:dk2>
    <a:lt2>
      <a:srgbClr val="FFFF99"/>
    </a:lt2>
    <a:accent1>
      <a:srgbClr val="006462"/>
    </a:accent1>
    <a:accent2>
      <a:srgbClr val="6D6FC7"/>
    </a:accent2>
    <a:accent3>
      <a:srgbClr val="AAC0C0"/>
    </a:accent3>
    <a:accent4>
      <a:srgbClr val="DADADA"/>
    </a:accent4>
    <a:accent5>
      <a:srgbClr val="AAB8B7"/>
    </a:accent5>
    <a:accent6>
      <a:srgbClr val="6264B4"/>
    </a:accent6>
    <a:hlink>
      <a:srgbClr val="00FFFF"/>
    </a:hlink>
    <a:folHlink>
      <a:srgbClr val="00FF00"/>
    </a:folHlink>
  </a:clrScheme>
</a:themeOverride>
</file>

<file path=ppt/theme/themeOverride3.xml><?xml version="1.0" encoding="utf-8"?>
<a:themeOverride xmlns:a="http://schemas.openxmlformats.org/drawingml/2006/main">
  <a:clrScheme name="my_pie 6">
    <a:dk1>
      <a:srgbClr val="005A58"/>
    </a:dk1>
    <a:lt1>
      <a:srgbClr val="FFFFFF"/>
    </a:lt1>
    <a:dk2>
      <a:srgbClr val="008080"/>
    </a:dk2>
    <a:lt2>
      <a:srgbClr val="FFFF99"/>
    </a:lt2>
    <a:accent1>
      <a:srgbClr val="006462"/>
    </a:accent1>
    <a:accent2>
      <a:srgbClr val="6D6FC7"/>
    </a:accent2>
    <a:accent3>
      <a:srgbClr val="AAC0C0"/>
    </a:accent3>
    <a:accent4>
      <a:srgbClr val="DADADA"/>
    </a:accent4>
    <a:accent5>
      <a:srgbClr val="AAB8B7"/>
    </a:accent5>
    <a:accent6>
      <a:srgbClr val="6264B4"/>
    </a:accent6>
    <a:hlink>
      <a:srgbClr val="00FFFF"/>
    </a:hlink>
    <a:folHlink>
      <a:srgbClr val="00FF00"/>
    </a:folHlink>
  </a:clrScheme>
</a:themeOverride>
</file>

<file path=ppt/theme/themeOverride4.xml><?xml version="1.0" encoding="utf-8"?>
<a:themeOverride xmlns:a="http://schemas.openxmlformats.org/drawingml/2006/main">
  <a:clrScheme name="my_pie 6">
    <a:dk1>
      <a:srgbClr val="005A58"/>
    </a:dk1>
    <a:lt1>
      <a:srgbClr val="FFFFFF"/>
    </a:lt1>
    <a:dk2>
      <a:srgbClr val="008080"/>
    </a:dk2>
    <a:lt2>
      <a:srgbClr val="FFFF99"/>
    </a:lt2>
    <a:accent1>
      <a:srgbClr val="006462"/>
    </a:accent1>
    <a:accent2>
      <a:srgbClr val="6D6FC7"/>
    </a:accent2>
    <a:accent3>
      <a:srgbClr val="AAC0C0"/>
    </a:accent3>
    <a:accent4>
      <a:srgbClr val="DADADA"/>
    </a:accent4>
    <a:accent5>
      <a:srgbClr val="AAB8B7"/>
    </a:accent5>
    <a:accent6>
      <a:srgbClr val="6264B4"/>
    </a:accent6>
    <a:hlink>
      <a:srgbClr val="00FFFF"/>
    </a:hlink>
    <a:folHlink>
      <a:srgbClr val="00FF00"/>
    </a:folHlink>
  </a:clrScheme>
</a:themeOverride>
</file>

<file path=ppt/theme/themeOverride5.xml><?xml version="1.0" encoding="utf-8"?>
<a:themeOverride xmlns:a="http://schemas.openxmlformats.org/drawingml/2006/main">
  <a:clrScheme name="my_pie 6">
    <a:dk1>
      <a:srgbClr val="005A58"/>
    </a:dk1>
    <a:lt1>
      <a:srgbClr val="FFFFFF"/>
    </a:lt1>
    <a:dk2>
      <a:srgbClr val="008080"/>
    </a:dk2>
    <a:lt2>
      <a:srgbClr val="FFFF99"/>
    </a:lt2>
    <a:accent1>
      <a:srgbClr val="006462"/>
    </a:accent1>
    <a:accent2>
      <a:srgbClr val="6D6FC7"/>
    </a:accent2>
    <a:accent3>
      <a:srgbClr val="AAC0C0"/>
    </a:accent3>
    <a:accent4>
      <a:srgbClr val="DADADA"/>
    </a:accent4>
    <a:accent5>
      <a:srgbClr val="AAB8B7"/>
    </a:accent5>
    <a:accent6>
      <a:srgbClr val="6264B4"/>
    </a:accent6>
    <a:hlink>
      <a:srgbClr val="00FFFF"/>
    </a:hlink>
    <a:folHlink>
      <a:srgbClr val="00FF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3894</TotalTime>
  <Words>2079</Words>
  <Application>Microsoft PowerPoint</Application>
  <PresentationFormat>全屏显示(4:3)</PresentationFormat>
  <Paragraphs>536</Paragraphs>
  <Slides>42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my_pie</vt:lpstr>
      <vt:lpstr>JavaScript + Delphi + ErLang</vt:lpstr>
      <vt:lpstr>关于我</vt:lpstr>
      <vt:lpstr>问题</vt:lpstr>
      <vt:lpstr> 内容结构</vt:lpstr>
      <vt:lpstr>JavaScript + Delphi</vt:lpstr>
      <vt:lpstr>Windows时代的UI思想 </vt:lpstr>
      <vt:lpstr>WEB 时代的UI思想(1) </vt:lpstr>
      <vt:lpstr>WEB 时代的UI思想(2)</vt:lpstr>
      <vt:lpstr>我的结论是……</vt:lpstr>
      <vt:lpstr>换掉VCL，让UI独立出来</vt:lpstr>
      <vt:lpstr>用网页做UI现实吗？</vt:lpstr>
      <vt:lpstr>从htmldlg到现在(1)</vt:lpstr>
      <vt:lpstr>从htmldlg到现在(2)</vt:lpstr>
      <vt:lpstr>从htmldlg到现在(3)</vt:lpstr>
      <vt:lpstr>我们的问题(1)</vt:lpstr>
      <vt:lpstr>我们的问题(2)</vt:lpstr>
      <vt:lpstr>我们的问题(3)</vt:lpstr>
      <vt:lpstr>我们的问题(3)</vt:lpstr>
      <vt:lpstr>我们的问题(3)</vt:lpstr>
      <vt:lpstr>我们的问题(3)</vt:lpstr>
      <vt:lpstr>扩展方案(1)</vt:lpstr>
      <vt:lpstr>扩展方案(2)</vt:lpstr>
      <vt:lpstr>其它</vt:lpstr>
      <vt:lpstr>幻灯片 24</vt:lpstr>
      <vt:lpstr>服务器？当然，Delphi也可以</vt:lpstr>
      <vt:lpstr>不过erlang更便捷</vt:lpstr>
      <vt:lpstr>幻灯片 27</vt:lpstr>
      <vt:lpstr>Erlang + Delphi C-Node </vt:lpstr>
      <vt:lpstr>ErLang的扩展</vt:lpstr>
      <vt:lpstr>基本原理</vt:lpstr>
      <vt:lpstr>User List Service</vt:lpstr>
      <vt:lpstr>幻灯片 32</vt:lpstr>
      <vt:lpstr>幻灯片 33</vt:lpstr>
      <vt:lpstr>幻灯片 34</vt:lpstr>
      <vt:lpstr>综述</vt:lpstr>
      <vt:lpstr>包含界面开发时的层次模型</vt:lpstr>
      <vt:lpstr>前端开发的基本模式</vt:lpstr>
      <vt:lpstr>基本框架</vt:lpstr>
      <vt:lpstr>方案一，RIA(B)/S</vt:lpstr>
      <vt:lpstr>方案二：AJAX + ErLang</vt:lpstr>
      <vt:lpstr>方案三，UCC/S</vt:lpstr>
      <vt:lpstr>幻灯片 42</vt:lpstr>
    </vt:vector>
  </TitlesOfParts>
  <Company>eclipsed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Pie</dc:title>
  <dc:creator>eclipse</dc:creator>
  <cp:lastModifiedBy>Administrator</cp:lastModifiedBy>
  <cp:revision>761</cp:revision>
  <dcterms:created xsi:type="dcterms:W3CDTF">2002-12-16T20:16:46Z</dcterms:created>
  <dcterms:modified xsi:type="dcterms:W3CDTF">2008-12-04T16:36:49Z</dcterms:modified>
</cp:coreProperties>
</file>