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3" r:id="rId6"/>
    <p:sldId id="266" r:id="rId7"/>
    <p:sldId id="260" r:id="rId8"/>
    <p:sldId id="261" r:id="rId9"/>
    <p:sldId id="267" r:id="rId10"/>
    <p:sldId id="262" r:id="rId11"/>
    <p:sldId id="268" r:id="rId12"/>
    <p:sldId id="270" r:id="rId13"/>
    <p:sldId id="265"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p:cViewPr varScale="1">
        <p:scale>
          <a:sx n="72" d="100"/>
          <a:sy n="72" d="100"/>
        </p:scale>
        <p:origin x="-1110" y="-96"/>
      </p:cViewPr>
      <p:guideLst>
        <p:guide orient="horz" pos="2160"/>
        <p:guide pos="2880"/>
      </p:guideLst>
    </p:cSldViewPr>
  </p:slideViewPr>
  <p:outlineViewPr>
    <p:cViewPr>
      <p:scale>
        <a:sx n="33" d="100"/>
        <a:sy n="33" d="100"/>
      </p:scale>
      <p:origin x="0" y="82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6B48E-EB9F-496B-B5E0-7C0B9972F0E8}" type="datetimeFigureOut">
              <a:rPr lang="zh-CN" altLang="en-US" smtClean="0"/>
              <a:pPr/>
              <a:t>2009-10-9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F6DB6-82AC-435B-8D41-E8AACD6DD76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CF6DB6-82AC-435B-8D41-E8AACD6DD760}"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70EDC3-687B-4B6D-99E3-0159586015F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78316B-0084-41C9-97F4-EF8A5B3B23C7}" type="datetimeFigureOut">
              <a:rPr lang="zh-CN" altLang="en-US" smtClean="0"/>
              <a:pPr/>
              <a:t>2009-10-9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70EDC3-687B-4B6D-99E3-0159586015F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A678316B-0084-41C9-97F4-EF8A5B3B23C7}" type="datetimeFigureOut">
              <a:rPr lang="zh-CN" altLang="en-US" smtClean="0"/>
              <a:pPr/>
              <a:t>2009-10-9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770EDC3-687B-4B6D-99E3-0159586015F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基于</a:t>
            </a:r>
            <a:r>
              <a:rPr lang="en-US" altLang="zh-CN" dirty="0" smtClean="0"/>
              <a:t>Erlang</a:t>
            </a:r>
            <a:r>
              <a:rPr lang="zh-CN" altLang="en-US" dirty="0" smtClean="0"/>
              <a:t>的</a:t>
            </a:r>
            <a:r>
              <a:rPr lang="en-US" altLang="zh-CN" dirty="0" smtClean="0"/>
              <a:t/>
            </a:r>
            <a:br>
              <a:rPr lang="en-US" altLang="zh-CN" dirty="0" smtClean="0"/>
            </a:br>
            <a:r>
              <a:rPr lang="en-US" altLang="zh-CN" dirty="0" smtClean="0"/>
              <a:t>MMO</a:t>
            </a:r>
            <a:r>
              <a:rPr lang="zh-CN" altLang="en-US" dirty="0" smtClean="0"/>
              <a:t>链接管理服务器</a:t>
            </a:r>
            <a:endParaRPr lang="zh-CN" altLang="en-US" dirty="0"/>
          </a:p>
        </p:txBody>
      </p:sp>
      <p:sp>
        <p:nvSpPr>
          <p:cNvPr id="3" name="副标题 2"/>
          <p:cNvSpPr>
            <a:spLocks noGrp="1"/>
          </p:cNvSpPr>
          <p:nvPr>
            <p:ph type="subTitle" idx="1"/>
          </p:nvPr>
        </p:nvSpPr>
        <p:spPr/>
        <p:txBody>
          <a:bodyPr/>
          <a:lstStyle/>
          <a:p>
            <a:r>
              <a:rPr lang="zh-CN" altLang="en-US" dirty="0" smtClean="0"/>
              <a:t>侯明园 </a:t>
            </a:r>
            <a:endParaRPr lang="en-US" altLang="zh-CN" dirty="0" smtClean="0"/>
          </a:p>
          <a:p>
            <a:r>
              <a:rPr lang="zh-CN" altLang="en-US" dirty="0" smtClean="0"/>
              <a:t>御风行数码科技有限公司</a:t>
            </a:r>
            <a:endParaRPr lang="en-US" altLang="zh-CN"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实现</a:t>
            </a:r>
            <a:r>
              <a:rPr lang="en-US" altLang="zh-CN" dirty="0" smtClean="0"/>
              <a:t>	</a:t>
            </a:r>
            <a:r>
              <a:rPr lang="en-US" altLang="zh-CN" sz="3200" dirty="0" smtClean="0"/>
              <a:t>Erlang</a:t>
            </a:r>
            <a:r>
              <a:rPr lang="zh-CN" altLang="en-US" sz="3200" dirty="0" smtClean="0"/>
              <a:t>如何简化编程？</a:t>
            </a:r>
            <a:endParaRPr lang="zh-CN" altLang="en-US" sz="3200" dirty="0"/>
          </a:p>
        </p:txBody>
      </p:sp>
      <p:sp>
        <p:nvSpPr>
          <p:cNvPr id="3" name="内容占位符 2"/>
          <p:cNvSpPr>
            <a:spLocks noGrp="1"/>
          </p:cNvSpPr>
          <p:nvPr>
            <p:ph sz="half" idx="1"/>
          </p:nvPr>
        </p:nvSpPr>
        <p:spPr/>
        <p:txBody>
          <a:bodyPr>
            <a:normAutofit lnSpcReduction="10000"/>
          </a:bodyPr>
          <a:lstStyle/>
          <a:p>
            <a:r>
              <a:rPr lang="zh-CN" altLang="en-US" dirty="0" smtClean="0"/>
              <a:t>实现</a:t>
            </a:r>
            <a:r>
              <a:rPr lang="en-US" altLang="zh-CN" dirty="0" smtClean="0"/>
              <a:t>V1</a:t>
            </a:r>
          </a:p>
          <a:p>
            <a:pPr lvl="1"/>
            <a:r>
              <a:rPr lang="zh-CN" altLang="en-US" dirty="0" smtClean="0"/>
              <a:t>一个进程对应一个链接</a:t>
            </a:r>
            <a:endParaRPr lang="en-US" altLang="zh-CN" dirty="0" smtClean="0"/>
          </a:p>
          <a:p>
            <a:pPr lvl="2"/>
            <a:r>
              <a:rPr lang="zh-CN" altLang="en-US" dirty="0" smtClean="0"/>
              <a:t>一个进程对应一个客户端</a:t>
            </a:r>
            <a:r>
              <a:rPr lang="en-US" altLang="zh-CN" dirty="0" smtClean="0"/>
              <a:t>TCP</a:t>
            </a:r>
            <a:r>
              <a:rPr lang="zh-CN" altLang="en-US" dirty="0" smtClean="0"/>
              <a:t>链接</a:t>
            </a:r>
            <a:endParaRPr lang="en-US" altLang="zh-CN" dirty="0" smtClean="0"/>
          </a:p>
          <a:p>
            <a:pPr lvl="2"/>
            <a:r>
              <a:rPr lang="zh-CN" altLang="en-US" dirty="0" smtClean="0"/>
              <a:t>一个进程对应一个到逻辑服务器的链接</a:t>
            </a:r>
            <a:endParaRPr lang="en-US" altLang="zh-CN" dirty="0" smtClean="0"/>
          </a:p>
          <a:p>
            <a:pPr lvl="2"/>
            <a:r>
              <a:rPr lang="zh-CN" altLang="en-US" dirty="0" smtClean="0"/>
              <a:t>进程实现采用</a:t>
            </a:r>
            <a:r>
              <a:rPr lang="en-US" altLang="zh-CN" dirty="0" smtClean="0"/>
              <a:t>OTP</a:t>
            </a:r>
            <a:r>
              <a:rPr lang="zh-CN" altLang="en-US" dirty="0" smtClean="0"/>
              <a:t>状态机行为</a:t>
            </a:r>
            <a:endParaRPr lang="en-US" altLang="zh-CN" dirty="0" smtClean="0"/>
          </a:p>
          <a:p>
            <a:pPr lvl="1"/>
            <a:r>
              <a:rPr lang="zh-CN" altLang="en-US" dirty="0" smtClean="0"/>
              <a:t>所有</a:t>
            </a:r>
            <a:r>
              <a:rPr lang="en-US" altLang="zh-CN" dirty="0" smtClean="0"/>
              <a:t>Client</a:t>
            </a:r>
            <a:r>
              <a:rPr lang="zh-CN" altLang="en-US" dirty="0" smtClean="0"/>
              <a:t>进程由一个监督进程管理</a:t>
            </a:r>
            <a:endParaRPr lang="en-US" altLang="zh-CN" dirty="0" smtClean="0"/>
          </a:p>
          <a:p>
            <a:pPr lvl="1"/>
            <a:r>
              <a:rPr lang="zh-CN" altLang="en-US" dirty="0" smtClean="0"/>
              <a:t>所有</a:t>
            </a:r>
            <a:r>
              <a:rPr lang="en-US" altLang="zh-CN" dirty="0" smtClean="0"/>
              <a:t>Service</a:t>
            </a:r>
            <a:r>
              <a:rPr lang="zh-CN" altLang="en-US" dirty="0" smtClean="0"/>
              <a:t>进程由一个监督进程管理</a:t>
            </a:r>
            <a:endParaRPr lang="en-US" altLang="zh-CN" dirty="0" smtClean="0"/>
          </a:p>
          <a:p>
            <a:pPr lvl="2"/>
            <a:endParaRPr lang="zh-CN" altLang="en-US" dirty="0" smtClean="0"/>
          </a:p>
        </p:txBody>
      </p:sp>
      <p:pic>
        <p:nvPicPr>
          <p:cNvPr id="1028" name="Picture 4"/>
          <p:cNvPicPr>
            <a:picLocks noGrp="1" noChangeAspect="1" noChangeArrowheads="1"/>
          </p:cNvPicPr>
          <p:nvPr>
            <p:ph sz="half" idx="2"/>
          </p:nvPr>
        </p:nvPicPr>
        <p:blipFill>
          <a:blip r:embed="rId3"/>
          <a:srcRect/>
          <a:stretch>
            <a:fillRect/>
          </a:stretch>
        </p:blipFill>
        <p:spPr bwMode="auto">
          <a:xfrm>
            <a:off x="4643438" y="1928802"/>
            <a:ext cx="3978495" cy="407196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简单的实现比较</a:t>
            </a:r>
            <a:endParaRPr lang="zh-CN" altLang="en-US" dirty="0"/>
          </a:p>
        </p:txBody>
      </p:sp>
      <p:sp>
        <p:nvSpPr>
          <p:cNvPr id="4" name="文本占位符 3"/>
          <p:cNvSpPr>
            <a:spLocks noGrp="1"/>
          </p:cNvSpPr>
          <p:nvPr>
            <p:ph type="body" idx="1"/>
          </p:nvPr>
        </p:nvSpPr>
        <p:spPr/>
        <p:txBody>
          <a:bodyPr/>
          <a:lstStyle/>
          <a:p>
            <a:r>
              <a:rPr lang="zh-CN" altLang="en-US" dirty="0" smtClean="0"/>
              <a:t> </a:t>
            </a:r>
            <a:r>
              <a:rPr lang="en-US" altLang="zh-CN" dirty="0" smtClean="0"/>
              <a:t>C++</a:t>
            </a:r>
            <a:endParaRPr lang="zh-CN" altLang="en-US" dirty="0"/>
          </a:p>
        </p:txBody>
      </p:sp>
      <p:sp>
        <p:nvSpPr>
          <p:cNvPr id="3" name="内容占位符 2"/>
          <p:cNvSpPr>
            <a:spLocks noGrp="1"/>
          </p:cNvSpPr>
          <p:nvPr>
            <p:ph sz="half" idx="2"/>
          </p:nvPr>
        </p:nvSpPr>
        <p:spPr/>
        <p:txBody>
          <a:bodyPr>
            <a:normAutofit/>
          </a:bodyPr>
          <a:lstStyle/>
          <a:p>
            <a:r>
              <a:rPr lang="zh-CN" altLang="en-US" dirty="0" smtClean="0"/>
              <a:t>代码行数</a:t>
            </a:r>
            <a:r>
              <a:rPr lang="en-US" altLang="zh-CN" dirty="0" smtClean="0"/>
              <a:t>:7924</a:t>
            </a:r>
            <a:endParaRPr lang="zh-CN" altLang="en-US" dirty="0" smtClean="0"/>
          </a:p>
          <a:p>
            <a:r>
              <a:rPr lang="zh-CN" altLang="en-US" dirty="0" smtClean="0"/>
              <a:t>逻辑结构方面比较</a:t>
            </a:r>
          </a:p>
          <a:p>
            <a:pPr lvl="1"/>
            <a:r>
              <a:rPr lang="zh-CN" altLang="en-US" dirty="0" smtClean="0"/>
              <a:t>单进程</a:t>
            </a:r>
          </a:p>
          <a:p>
            <a:pPr lvl="1"/>
            <a:r>
              <a:rPr lang="zh-CN" altLang="en-US" dirty="0" smtClean="0"/>
              <a:t>状态机</a:t>
            </a:r>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性能</a:t>
            </a:r>
            <a:endParaRPr lang="en-US" altLang="zh-CN" dirty="0" smtClean="0"/>
          </a:p>
          <a:p>
            <a:pPr lvl="1"/>
            <a:r>
              <a:rPr lang="en-US" altLang="zh-CN" dirty="0" smtClean="0"/>
              <a:t>6000</a:t>
            </a:r>
          </a:p>
          <a:p>
            <a:pPr lvl="1"/>
            <a:endParaRPr lang="zh-CN" altLang="en-US" dirty="0" smtClean="0"/>
          </a:p>
        </p:txBody>
      </p:sp>
      <p:sp>
        <p:nvSpPr>
          <p:cNvPr id="5" name="文本占位符 4"/>
          <p:cNvSpPr>
            <a:spLocks noGrp="1"/>
          </p:cNvSpPr>
          <p:nvPr>
            <p:ph type="body" sz="quarter" idx="3"/>
          </p:nvPr>
        </p:nvSpPr>
        <p:spPr/>
        <p:txBody>
          <a:bodyPr/>
          <a:lstStyle/>
          <a:p>
            <a:r>
              <a:rPr lang="en-US" altLang="zh-CN" dirty="0" smtClean="0"/>
              <a:t>Erlang</a:t>
            </a:r>
            <a:endParaRPr lang="zh-CN" altLang="en-US" dirty="0"/>
          </a:p>
        </p:txBody>
      </p:sp>
      <p:sp>
        <p:nvSpPr>
          <p:cNvPr id="6" name="内容占位符 5"/>
          <p:cNvSpPr>
            <a:spLocks noGrp="1"/>
          </p:cNvSpPr>
          <p:nvPr>
            <p:ph sz="quarter" idx="4"/>
          </p:nvPr>
        </p:nvSpPr>
        <p:spPr/>
        <p:txBody>
          <a:bodyPr/>
          <a:lstStyle/>
          <a:p>
            <a:r>
              <a:rPr lang="zh-CN" altLang="en-US" dirty="0" smtClean="0"/>
              <a:t>代码行数： </a:t>
            </a:r>
            <a:r>
              <a:rPr lang="en-US" altLang="zh-CN" dirty="0" smtClean="0"/>
              <a:t>2000</a:t>
            </a:r>
            <a:endParaRPr lang="en-US" altLang="zh-CN" dirty="0" smtClean="0"/>
          </a:p>
          <a:p>
            <a:r>
              <a:rPr lang="zh-CN" altLang="en-US" dirty="0" smtClean="0"/>
              <a:t>逻辑结构</a:t>
            </a:r>
            <a:endParaRPr lang="en-US" altLang="zh-CN" dirty="0" smtClean="0"/>
          </a:p>
          <a:p>
            <a:pPr lvl="1"/>
            <a:r>
              <a:rPr lang="zh-CN" altLang="en-US" dirty="0" smtClean="0"/>
              <a:t>进程</a:t>
            </a:r>
            <a:r>
              <a:rPr lang="zh-CN" altLang="en-US" dirty="0" smtClean="0"/>
              <a:t>表示</a:t>
            </a:r>
            <a:r>
              <a:rPr lang="zh-CN" altLang="en-US" dirty="0" smtClean="0"/>
              <a:t>连接</a:t>
            </a:r>
          </a:p>
          <a:p>
            <a:pPr lvl="1"/>
            <a:r>
              <a:rPr lang="zh-CN" altLang="en-US" dirty="0" smtClean="0"/>
              <a:t>状态机状态减少了：采用进程来模拟客户端之后</a:t>
            </a:r>
          </a:p>
          <a:p>
            <a:pPr lvl="1"/>
            <a:r>
              <a:rPr lang="zh-CN" altLang="en-US" dirty="0" smtClean="0"/>
              <a:t>模式匹配使代码更加清晰</a:t>
            </a:r>
          </a:p>
          <a:p>
            <a:pPr lvl="1"/>
            <a:r>
              <a:rPr lang="en-US" altLang="zh-CN" dirty="0" err="1" smtClean="0"/>
              <a:t>otp</a:t>
            </a:r>
            <a:r>
              <a:rPr lang="en-US" altLang="zh-CN" dirty="0" smtClean="0"/>
              <a:t> </a:t>
            </a:r>
            <a:r>
              <a:rPr lang="zh-CN" altLang="en-US" dirty="0" smtClean="0"/>
              <a:t>行为模式框架简化程序</a:t>
            </a:r>
          </a:p>
          <a:p>
            <a:r>
              <a:rPr lang="zh-CN" altLang="en-US" dirty="0" smtClean="0"/>
              <a:t>性能</a:t>
            </a:r>
            <a:endParaRPr lang="en-US" altLang="zh-CN" dirty="0" smtClean="0"/>
          </a:p>
          <a:p>
            <a:pPr lvl="1"/>
            <a:r>
              <a:rPr lang="en-US" altLang="zh-CN" dirty="0" smtClean="0"/>
              <a:t>3000</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优化 </a:t>
            </a:r>
            <a:r>
              <a:rPr lang="zh-CN" altLang="en-US" sz="3200" dirty="0" smtClean="0"/>
              <a:t>调优过程</a:t>
            </a:r>
            <a:r>
              <a:rPr lang="en-US" altLang="zh-CN" sz="3200" dirty="0" smtClean="0"/>
              <a:t>	</a:t>
            </a:r>
            <a:endParaRPr lang="zh-CN" altLang="en-US" sz="3200" dirty="0"/>
          </a:p>
        </p:txBody>
      </p:sp>
      <p:sp>
        <p:nvSpPr>
          <p:cNvPr id="10" name="内容占位符 9"/>
          <p:cNvSpPr>
            <a:spLocks noGrp="1"/>
          </p:cNvSpPr>
          <p:nvPr>
            <p:ph idx="1"/>
          </p:nvPr>
        </p:nvSpPr>
        <p:spPr/>
        <p:txBody>
          <a:bodyPr/>
          <a:lstStyle/>
          <a:p>
            <a:pPr fontAlgn="t"/>
            <a:r>
              <a:rPr lang="zh-CN" altLang="en-US" dirty="0" smtClean="0"/>
              <a:t>性能阶梯</a:t>
            </a:r>
            <a:endParaRPr lang="en-US" altLang="zh-CN" dirty="0" smtClean="0"/>
          </a:p>
          <a:p>
            <a:pPr lvl="1" fontAlgn="t"/>
            <a:r>
              <a:rPr lang="zh-CN" altLang="en-US" dirty="0" smtClean="0"/>
              <a:t>一般设计未经优化的</a:t>
            </a:r>
            <a:r>
              <a:rPr lang="en-US" dirty="0" smtClean="0"/>
              <a:t>C</a:t>
            </a:r>
            <a:r>
              <a:rPr lang="zh-CN" altLang="en-US" dirty="0" smtClean="0"/>
              <a:t>程序</a:t>
            </a:r>
          </a:p>
          <a:p>
            <a:pPr lvl="1" fontAlgn="t"/>
            <a:r>
              <a:rPr lang="zh-CN" altLang="en-US" dirty="0" smtClean="0"/>
              <a:t>一般设计未经优化的</a:t>
            </a:r>
            <a:r>
              <a:rPr lang="en-US" dirty="0" smtClean="0"/>
              <a:t>Erlang</a:t>
            </a:r>
            <a:r>
              <a:rPr lang="zh-CN" altLang="en-US" dirty="0" smtClean="0"/>
              <a:t>程序</a:t>
            </a:r>
          </a:p>
          <a:p>
            <a:pPr lvl="1" fontAlgn="t"/>
            <a:r>
              <a:rPr lang="zh-CN" altLang="en-US" dirty="0" smtClean="0"/>
              <a:t>良好设计优化过后的</a:t>
            </a:r>
            <a:r>
              <a:rPr lang="en-US" dirty="0" smtClean="0"/>
              <a:t>Erlang</a:t>
            </a:r>
            <a:r>
              <a:rPr lang="zh-CN" altLang="en-US" dirty="0" smtClean="0"/>
              <a:t>程序</a:t>
            </a:r>
          </a:p>
          <a:p>
            <a:pPr lvl="1" fontAlgn="t"/>
            <a:r>
              <a:rPr lang="zh-CN" altLang="en-US" dirty="0" smtClean="0"/>
              <a:t>良好设计优化过后的</a:t>
            </a:r>
            <a:r>
              <a:rPr lang="en-US" dirty="0" smtClean="0"/>
              <a:t>C</a:t>
            </a:r>
            <a:r>
              <a:rPr lang="zh-CN" altLang="en-US" dirty="0" smtClean="0"/>
              <a:t>程序</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优化案例</a:t>
            </a:r>
            <a:r>
              <a:rPr lang="en-US" altLang="zh-CN" dirty="0" smtClean="0"/>
              <a:t>1</a:t>
            </a:r>
            <a:r>
              <a:rPr lang="zh-CN" altLang="en-US" dirty="0" smtClean="0"/>
              <a:t>：</a:t>
            </a:r>
            <a:r>
              <a:rPr lang="zh-CN" altLang="en-US" sz="4000" dirty="0" smtClean="0"/>
              <a:t>数字</a:t>
            </a:r>
            <a:r>
              <a:rPr lang="en-US" altLang="zh-CN" sz="4000" dirty="0" smtClean="0"/>
              <a:t>ID</a:t>
            </a:r>
            <a:r>
              <a:rPr lang="zh-CN" altLang="en-US" sz="4000" dirty="0" smtClean="0"/>
              <a:t>查找</a:t>
            </a:r>
            <a:r>
              <a:rPr lang="en-US" altLang="zh-CN" sz="4000" dirty="0" smtClean="0"/>
              <a:t>PID</a:t>
            </a:r>
            <a:endParaRPr lang="zh-CN" altLang="en-US" sz="4000" dirty="0"/>
          </a:p>
        </p:txBody>
      </p:sp>
      <p:sp>
        <p:nvSpPr>
          <p:cNvPr id="4" name="文本占位符 3"/>
          <p:cNvSpPr>
            <a:spLocks noGrp="1"/>
          </p:cNvSpPr>
          <p:nvPr>
            <p:ph type="body" idx="1"/>
          </p:nvPr>
        </p:nvSpPr>
        <p:spPr/>
        <p:txBody>
          <a:bodyPr/>
          <a:lstStyle/>
          <a:p>
            <a:r>
              <a:rPr lang="zh-CN" altLang="en-US" dirty="0" smtClean="0"/>
              <a:t>问题</a:t>
            </a:r>
            <a:endParaRPr lang="zh-CN" altLang="en-US" dirty="0"/>
          </a:p>
        </p:txBody>
      </p:sp>
      <p:sp>
        <p:nvSpPr>
          <p:cNvPr id="3" name="内容占位符 2"/>
          <p:cNvSpPr>
            <a:spLocks noGrp="1"/>
          </p:cNvSpPr>
          <p:nvPr>
            <p:ph sz="half" idx="2"/>
          </p:nvPr>
        </p:nvSpPr>
        <p:spPr/>
        <p:txBody>
          <a:bodyPr/>
          <a:lstStyle/>
          <a:p>
            <a:r>
              <a:rPr lang="zh-CN" altLang="en-US" dirty="0" smtClean="0"/>
              <a:t>每个连接有一个数字</a:t>
            </a:r>
            <a:r>
              <a:rPr lang="en-US" altLang="zh-CN" dirty="0" smtClean="0"/>
              <a:t>ID</a:t>
            </a:r>
            <a:r>
              <a:rPr lang="zh-CN" altLang="en-US" dirty="0" smtClean="0"/>
              <a:t>，逻辑服务器的广播包里面包含一个数字</a:t>
            </a:r>
            <a:r>
              <a:rPr lang="en-US" altLang="zh-CN" dirty="0" smtClean="0"/>
              <a:t>ID</a:t>
            </a:r>
            <a:r>
              <a:rPr lang="zh-CN" altLang="en-US" dirty="0" smtClean="0"/>
              <a:t>类别和数据，网关服务器通过</a:t>
            </a:r>
            <a:r>
              <a:rPr lang="en-US" altLang="zh-CN" dirty="0" smtClean="0"/>
              <a:t>ID</a:t>
            </a:r>
            <a:r>
              <a:rPr lang="zh-CN" altLang="en-US" dirty="0" smtClean="0"/>
              <a:t>查找到对应</a:t>
            </a:r>
            <a:r>
              <a:rPr lang="en-US" altLang="zh-CN" dirty="0" smtClean="0"/>
              <a:t>PID,</a:t>
            </a:r>
            <a:r>
              <a:rPr lang="zh-CN" altLang="en-US" dirty="0" smtClean="0"/>
              <a:t>这个查找过程一度成为瓶颈</a:t>
            </a:r>
            <a:endParaRPr lang="zh-CN" altLang="en-US" dirty="0"/>
          </a:p>
        </p:txBody>
      </p:sp>
      <p:sp>
        <p:nvSpPr>
          <p:cNvPr id="5" name="文本占位符 4"/>
          <p:cNvSpPr>
            <a:spLocks noGrp="1"/>
          </p:cNvSpPr>
          <p:nvPr>
            <p:ph type="body" sz="quarter" idx="3"/>
          </p:nvPr>
        </p:nvSpPr>
        <p:spPr/>
        <p:txBody>
          <a:bodyPr/>
          <a:lstStyle/>
          <a:p>
            <a:r>
              <a:rPr lang="zh-CN" altLang="en-US" dirty="0" smtClean="0"/>
              <a:t>方案性能对比</a:t>
            </a:r>
            <a:endParaRPr lang="zh-CN" altLang="en-US" dirty="0"/>
          </a:p>
        </p:txBody>
      </p:sp>
      <p:graphicFrame>
        <p:nvGraphicFramePr>
          <p:cNvPr id="7" name="内容占位符 6"/>
          <p:cNvGraphicFramePr>
            <a:graphicFrameLocks noGrp="1"/>
          </p:cNvGraphicFramePr>
          <p:nvPr>
            <p:ph sz="quarter" idx="4"/>
          </p:nvPr>
        </p:nvGraphicFramePr>
        <p:xfrm>
          <a:off x="4645025" y="2174875"/>
          <a:ext cx="2694516" cy="2123440"/>
        </p:xfrm>
        <a:graphic>
          <a:graphicData uri="http://schemas.openxmlformats.org/drawingml/2006/table">
            <a:tbl>
              <a:tblPr firstRow="1" bandRow="1">
                <a:tableStyleId>{5C22544A-7EE6-4342-B048-85BDC9FD1C3A}</a:tableStyleId>
              </a:tblPr>
              <a:tblGrid>
                <a:gridCol w="1347258"/>
                <a:gridCol w="1347258"/>
              </a:tblGrid>
              <a:tr h="370840">
                <a:tc>
                  <a:txBody>
                    <a:bodyPr/>
                    <a:lstStyle/>
                    <a:p>
                      <a:r>
                        <a:rPr lang="zh-CN" altLang="en-US" dirty="0" smtClean="0"/>
                        <a:t>查找方案</a:t>
                      </a:r>
                      <a:endParaRPr lang="zh-CN" altLang="en-US" dirty="0"/>
                    </a:p>
                  </a:txBody>
                  <a:tcPr/>
                </a:tc>
                <a:tc>
                  <a:txBody>
                    <a:bodyPr/>
                    <a:lstStyle/>
                    <a:p>
                      <a:r>
                        <a:rPr lang="zh-CN" altLang="en-US" dirty="0" smtClean="0"/>
                        <a:t>测量结果</a:t>
                      </a:r>
                      <a:endParaRPr lang="zh-CN" altLang="en-US" dirty="0"/>
                    </a:p>
                  </a:txBody>
                  <a:tcPr/>
                </a:tc>
              </a:tr>
              <a:tr h="370840">
                <a:tc>
                  <a:txBody>
                    <a:bodyPr/>
                    <a:lstStyle/>
                    <a:p>
                      <a:r>
                        <a:rPr lang="en-US" altLang="zh-CN" dirty="0" smtClean="0"/>
                        <a:t>ETS</a:t>
                      </a:r>
                      <a:endParaRPr lang="zh-CN" altLang="en-US" dirty="0"/>
                    </a:p>
                  </a:txBody>
                  <a:tcPr/>
                </a:tc>
                <a:tc>
                  <a:txBody>
                    <a:bodyPr/>
                    <a:lstStyle/>
                    <a:p>
                      <a:r>
                        <a:rPr lang="en-US" altLang="zh-CN" dirty="0" smtClean="0"/>
                        <a:t>7</a:t>
                      </a:r>
                      <a:endParaRPr lang="zh-CN" altLang="en-US" dirty="0"/>
                    </a:p>
                  </a:txBody>
                  <a:tcPr/>
                </a:tc>
              </a:tr>
              <a:tr h="370840">
                <a:tc>
                  <a:txBody>
                    <a:bodyPr/>
                    <a:lstStyle/>
                    <a:p>
                      <a:r>
                        <a:rPr lang="en-US" altLang="zh-CN" dirty="0" smtClean="0"/>
                        <a:t>DICT</a:t>
                      </a:r>
                      <a:endParaRPr lang="zh-CN" altLang="en-US" dirty="0"/>
                    </a:p>
                  </a:txBody>
                  <a:tcPr/>
                </a:tc>
                <a:tc>
                  <a:txBody>
                    <a:bodyPr/>
                    <a:lstStyle/>
                    <a:p>
                      <a:r>
                        <a:rPr lang="en-US" altLang="zh-CN" dirty="0" smtClean="0"/>
                        <a:t>30</a:t>
                      </a:r>
                      <a:endParaRPr lang="zh-CN" altLang="en-US" dirty="0"/>
                    </a:p>
                  </a:txBody>
                  <a:tcPr/>
                </a:tc>
              </a:tr>
              <a:tr h="370840">
                <a:tc>
                  <a:txBody>
                    <a:bodyPr/>
                    <a:lstStyle/>
                    <a:p>
                      <a:r>
                        <a:rPr lang="zh-CN" altLang="en-US" dirty="0" smtClean="0"/>
                        <a:t>广播，过滤</a:t>
                      </a:r>
                      <a:endParaRPr lang="zh-CN" altLang="en-US" dirty="0"/>
                    </a:p>
                  </a:txBody>
                  <a:tcPr/>
                </a:tc>
                <a:tc>
                  <a:txBody>
                    <a:bodyPr/>
                    <a:lstStyle/>
                    <a:p>
                      <a:r>
                        <a:rPr lang="en-US" altLang="zh-CN" dirty="0" smtClean="0"/>
                        <a:t>25</a:t>
                      </a:r>
                      <a:endParaRPr lang="zh-CN" altLang="en-US"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Register </a:t>
                      </a:r>
                    </a:p>
                    <a:p>
                      <a:endParaRPr lang="zh-CN" altLang="en-US" dirty="0"/>
                    </a:p>
                  </a:txBody>
                  <a:tcPr/>
                </a:tc>
                <a:tc>
                  <a:txBody>
                    <a:bodyPr/>
                    <a:lstStyle/>
                    <a:p>
                      <a:r>
                        <a:rPr lang="en-US" altLang="zh-CN" dirty="0" smtClean="0"/>
                        <a:t>1</a:t>
                      </a:r>
                      <a:endParaRPr lang="zh-CN" alt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 </a:t>
            </a:r>
            <a:endParaRPr lang="zh-CN" altLang="en-US" dirty="0"/>
          </a:p>
        </p:txBody>
      </p:sp>
      <p:sp>
        <p:nvSpPr>
          <p:cNvPr id="3" name="内容占位符 2"/>
          <p:cNvSpPr>
            <a:spLocks noGrp="1"/>
          </p:cNvSpPr>
          <p:nvPr>
            <p:ph idx="1"/>
          </p:nvPr>
        </p:nvSpPr>
        <p:spPr/>
        <p:txBody>
          <a:bodyPr>
            <a:normAutofit lnSpcReduction="10000"/>
          </a:bodyPr>
          <a:lstStyle/>
          <a:p>
            <a:pPr marL="342900" lvl="1" indent="-342900">
              <a:buClr>
                <a:schemeClr val="accent1"/>
              </a:buClr>
              <a:buFont typeface="Wingdings 2"/>
              <a:buChar char=""/>
            </a:pPr>
            <a:r>
              <a:rPr lang="en-US" altLang="zh-CN" dirty="0" err="1" smtClean="0"/>
              <a:t>erlang</a:t>
            </a:r>
            <a:r>
              <a:rPr lang="zh-CN" altLang="en-US" dirty="0" smtClean="0"/>
              <a:t>在网络游戏开发中的潜力点</a:t>
            </a:r>
          </a:p>
          <a:p>
            <a:pPr lvl="1"/>
            <a:r>
              <a:rPr lang="zh-CN" altLang="en-US" dirty="0" smtClean="0"/>
              <a:t>热部署</a:t>
            </a:r>
            <a:endParaRPr lang="en-US" altLang="zh-CN" dirty="0" smtClean="0"/>
          </a:p>
          <a:p>
            <a:pPr lvl="2"/>
            <a:r>
              <a:rPr lang="zh-CN" altLang="en-US" dirty="0" smtClean="0"/>
              <a:t>网络游戏服务器维护通常会导致玩家流失如果</a:t>
            </a:r>
            <a:r>
              <a:rPr lang="en-US" altLang="zh-CN" dirty="0" smtClean="0"/>
              <a:t>Erlang</a:t>
            </a:r>
            <a:r>
              <a:rPr lang="zh-CN" altLang="en-US" dirty="0" smtClean="0"/>
              <a:t>的热部署能够有效应用那么有可能极大减少服务器维护的频率和时间</a:t>
            </a:r>
            <a:endParaRPr lang="en-US" altLang="zh-CN" dirty="0" smtClean="0"/>
          </a:p>
          <a:p>
            <a:pPr lvl="1"/>
            <a:r>
              <a:rPr lang="en-US" altLang="zh-CN" dirty="0" smtClean="0"/>
              <a:t>AI</a:t>
            </a:r>
          </a:p>
          <a:p>
            <a:pPr lvl="2"/>
            <a:r>
              <a:rPr lang="zh-CN" altLang="en-US" dirty="0" smtClean="0"/>
              <a:t>有</a:t>
            </a:r>
            <a:r>
              <a:rPr lang="en-US" altLang="zh-CN" dirty="0" smtClean="0"/>
              <a:t>AI</a:t>
            </a:r>
            <a:r>
              <a:rPr lang="zh-CN" altLang="en-US" dirty="0" smtClean="0"/>
              <a:t>实现采用</a:t>
            </a:r>
            <a:r>
              <a:rPr lang="en-US" altLang="zh-CN" dirty="0" err="1" smtClean="0"/>
              <a:t>Lua</a:t>
            </a:r>
            <a:r>
              <a:rPr lang="zh-CN" altLang="en-US" dirty="0" smtClean="0"/>
              <a:t>协程，</a:t>
            </a:r>
            <a:r>
              <a:rPr lang="en-US" altLang="zh-CN" dirty="0" err="1" smtClean="0"/>
              <a:t>Stackless</a:t>
            </a:r>
            <a:r>
              <a:rPr lang="en-US" altLang="zh-CN" dirty="0" smtClean="0"/>
              <a:t> Python</a:t>
            </a:r>
            <a:r>
              <a:rPr lang="zh-CN" altLang="en-US" dirty="0" smtClean="0"/>
              <a:t>。</a:t>
            </a:r>
            <a:r>
              <a:rPr lang="en-US" altLang="zh-CN" dirty="0" smtClean="0"/>
              <a:t> Erlang</a:t>
            </a:r>
            <a:r>
              <a:rPr lang="zh-CN" altLang="en-US" dirty="0" smtClean="0"/>
              <a:t>进程也有类似的特点</a:t>
            </a:r>
            <a:endParaRPr lang="en-US" altLang="zh-CN" dirty="0" smtClean="0"/>
          </a:p>
          <a:p>
            <a:pPr lvl="1"/>
            <a:r>
              <a:rPr lang="zh-CN" altLang="en-US" dirty="0" smtClean="0"/>
              <a:t>运营接口</a:t>
            </a:r>
            <a:endParaRPr lang="en-US" altLang="zh-CN" dirty="0" smtClean="0"/>
          </a:p>
          <a:p>
            <a:pPr lvl="1"/>
            <a:r>
              <a:rPr lang="zh-CN" altLang="en-US" dirty="0" smtClean="0"/>
              <a:t>整合工具</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问题</a:t>
            </a:r>
            <a:endParaRPr lang="en-US" altLang="zh-CN" dirty="0" smtClean="0"/>
          </a:p>
          <a:p>
            <a:pPr lvl="1"/>
            <a:r>
              <a:rPr lang="en-US" altLang="zh-CN" dirty="0" smtClean="0"/>
              <a:t>MMO</a:t>
            </a:r>
            <a:r>
              <a:rPr lang="zh-CN" altLang="en-US" dirty="0" smtClean="0"/>
              <a:t>链接管理的特点与需求</a:t>
            </a:r>
            <a:endParaRPr lang="en-US" altLang="zh-CN" dirty="0" smtClean="0"/>
          </a:p>
          <a:p>
            <a:r>
              <a:rPr lang="zh-CN" altLang="en-US" dirty="0" smtClean="0"/>
              <a:t>整合</a:t>
            </a:r>
            <a:endParaRPr lang="en-US" altLang="zh-CN" dirty="0" smtClean="0"/>
          </a:p>
          <a:p>
            <a:pPr lvl="1"/>
            <a:r>
              <a:rPr lang="en-US" altLang="zh-CN" dirty="0" smtClean="0"/>
              <a:t>Erlang</a:t>
            </a:r>
            <a:r>
              <a:rPr lang="zh-CN" altLang="en-US" dirty="0" smtClean="0"/>
              <a:t>如何整合入到现有集群系统？</a:t>
            </a:r>
          </a:p>
          <a:p>
            <a:r>
              <a:rPr lang="zh-CN" altLang="en-US" dirty="0" smtClean="0"/>
              <a:t>测量</a:t>
            </a:r>
            <a:endParaRPr lang="en-US" altLang="zh-CN" dirty="0" smtClean="0"/>
          </a:p>
          <a:p>
            <a:pPr lvl="1"/>
            <a:r>
              <a:rPr lang="zh-CN" altLang="en-US" dirty="0" smtClean="0"/>
              <a:t>建立基于</a:t>
            </a:r>
            <a:r>
              <a:rPr lang="en-US" altLang="zh-CN" dirty="0" err="1" smtClean="0"/>
              <a:t>erlang</a:t>
            </a:r>
            <a:r>
              <a:rPr lang="zh-CN" altLang="en-US" dirty="0" smtClean="0"/>
              <a:t>的压力测试环境</a:t>
            </a:r>
            <a:endParaRPr lang="en-US" altLang="zh-CN" dirty="0" smtClean="0"/>
          </a:p>
          <a:p>
            <a:r>
              <a:rPr lang="zh-CN" altLang="en-US" dirty="0" smtClean="0"/>
              <a:t>实现</a:t>
            </a:r>
            <a:endParaRPr lang="en-US" altLang="zh-CN" dirty="0" smtClean="0"/>
          </a:p>
          <a:p>
            <a:pPr lvl="1"/>
            <a:r>
              <a:rPr lang="en-US" altLang="zh-CN" dirty="0" smtClean="0"/>
              <a:t>Erlang/OTP</a:t>
            </a:r>
            <a:r>
              <a:rPr lang="zh-CN" altLang="en-US" dirty="0" smtClean="0"/>
              <a:t>如何简化编程？</a:t>
            </a:r>
          </a:p>
          <a:p>
            <a:r>
              <a:rPr lang="zh-CN" altLang="en-US" dirty="0" smtClean="0"/>
              <a:t>优化</a:t>
            </a:r>
            <a:endParaRPr lang="en-US" altLang="zh-CN" dirty="0" smtClean="0"/>
          </a:p>
          <a:p>
            <a:pPr lvl="1"/>
            <a:r>
              <a:rPr lang="zh-CN" altLang="en-US" dirty="0" smtClean="0"/>
              <a:t>此应用出现的性能问题，以及如何调优</a:t>
            </a:r>
          </a:p>
          <a:p>
            <a:r>
              <a:rPr lang="zh-CN" altLang="en-US" dirty="0" smtClean="0"/>
              <a:t>展望</a:t>
            </a:r>
            <a:endParaRPr lang="en-US" altLang="zh-CN" dirty="0" smtClean="0"/>
          </a:p>
          <a:p>
            <a:pPr lvl="1"/>
            <a:r>
              <a:rPr lang="en-US" altLang="zh-CN" dirty="0" err="1" smtClean="0"/>
              <a:t>erlang</a:t>
            </a:r>
            <a:r>
              <a:rPr lang="zh-CN" altLang="en-US" dirty="0" smtClean="0"/>
              <a:t>在网络游戏开发中的潜力点</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	</a:t>
            </a:r>
            <a:r>
              <a:rPr lang="en-US" altLang="zh-CN" sz="3200" dirty="0" smtClean="0"/>
              <a:t>MMO</a:t>
            </a:r>
            <a:r>
              <a:rPr lang="zh-CN" altLang="en-US" sz="3200" dirty="0" smtClean="0"/>
              <a:t>链接管理的特点</a:t>
            </a:r>
            <a:endParaRPr lang="zh-CN" altLang="en-US" sz="3200" dirty="0"/>
          </a:p>
        </p:txBody>
      </p:sp>
      <p:sp>
        <p:nvSpPr>
          <p:cNvPr id="3" name="内容占位符 2"/>
          <p:cNvSpPr>
            <a:spLocks noGrp="1"/>
          </p:cNvSpPr>
          <p:nvPr>
            <p:ph idx="1"/>
          </p:nvPr>
        </p:nvSpPr>
        <p:spPr/>
        <p:txBody>
          <a:bodyPr>
            <a:normAutofit fontScale="92500" lnSpcReduction="20000"/>
          </a:bodyPr>
          <a:lstStyle/>
          <a:p>
            <a:r>
              <a:rPr lang="zh-CN" altLang="en-US" dirty="0" smtClean="0"/>
              <a:t>链接管理的应用场景</a:t>
            </a:r>
            <a:endParaRPr lang="en-US" altLang="zh-CN" dirty="0" smtClean="0"/>
          </a:p>
          <a:p>
            <a:pPr lvl="1"/>
            <a:r>
              <a:rPr lang="en-US" altLang="zh-CN" dirty="0" smtClean="0"/>
              <a:t>MMORPG</a:t>
            </a:r>
            <a:r>
              <a:rPr lang="zh-CN" altLang="en-US" dirty="0" smtClean="0"/>
              <a:t>游戏服务端结构中通常会有一个链接管理服务，这个服务是实际逻辑服务器与客户端之间的桥梁和管道，可以认为集群内是安全的可以预测的计算环境，外部是实际的不安全的计算环境</a:t>
            </a:r>
            <a:endParaRPr lang="en-US" altLang="zh-CN" dirty="0" smtClean="0"/>
          </a:p>
          <a:p>
            <a:pPr lvl="1"/>
            <a:r>
              <a:rPr lang="zh-CN" altLang="en-US" dirty="0" smtClean="0"/>
              <a:t>管理集群中所有的来自</a:t>
            </a:r>
            <a:r>
              <a:rPr lang="en-US" altLang="zh-CN" dirty="0" smtClean="0"/>
              <a:t>client</a:t>
            </a:r>
            <a:r>
              <a:rPr lang="zh-CN" altLang="en-US" dirty="0" smtClean="0"/>
              <a:t>的链接，将从客户端收到的消息转发到对应的逻辑服务器， 将逻辑服务器收到的消息转发到相应的</a:t>
            </a:r>
            <a:r>
              <a:rPr lang="en-US" altLang="zh-CN" dirty="0" smtClean="0"/>
              <a:t>client</a:t>
            </a:r>
            <a:r>
              <a:rPr lang="zh-CN" altLang="en-US" dirty="0" smtClean="0"/>
              <a:t>， 发出去的包大部分的包是广播，链接服务器负责处理广播。</a:t>
            </a:r>
            <a:endParaRPr lang="en-US" altLang="zh-CN" dirty="0" smtClean="0"/>
          </a:p>
          <a:p>
            <a:pPr lvl="2"/>
            <a:r>
              <a:rPr lang="zh-CN" altLang="en-US" dirty="0" smtClean="0"/>
              <a:t>路由</a:t>
            </a:r>
            <a:endParaRPr lang="en-US" altLang="zh-CN" dirty="0" smtClean="0"/>
          </a:p>
          <a:p>
            <a:pPr lvl="2"/>
            <a:r>
              <a:rPr lang="zh-CN" altLang="en-US" dirty="0" smtClean="0"/>
              <a:t>广播</a:t>
            </a:r>
            <a:endParaRPr lang="en-US" altLang="zh-CN" dirty="0" smtClean="0"/>
          </a:p>
          <a:p>
            <a:pPr lvl="2"/>
            <a:r>
              <a:rPr lang="zh-CN" altLang="en-US" dirty="0" smtClean="0"/>
              <a:t>安全</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MMO</a:t>
            </a:r>
            <a:r>
              <a:rPr lang="zh-CN" altLang="en-US" dirty="0" smtClean="0"/>
              <a:t>链接管理的需求</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高性能</a:t>
            </a:r>
            <a:endParaRPr lang="en-US" altLang="zh-CN" dirty="0" smtClean="0"/>
          </a:p>
          <a:p>
            <a:pPr lvl="1"/>
            <a:r>
              <a:rPr lang="zh-CN" altLang="en-US" dirty="0" smtClean="0"/>
              <a:t>路由和广播的要尽可能快，保障游戏的流畅感觉</a:t>
            </a:r>
            <a:endParaRPr lang="en-US" altLang="zh-CN" dirty="0" smtClean="0"/>
          </a:p>
          <a:p>
            <a:pPr lvl="1"/>
            <a:r>
              <a:rPr lang="zh-CN" altLang="en-US" dirty="0" smtClean="0"/>
              <a:t>服务端频率</a:t>
            </a:r>
            <a:r>
              <a:rPr lang="en-US" altLang="zh-CN" dirty="0" smtClean="0"/>
              <a:t>10HZ</a:t>
            </a:r>
            <a:r>
              <a:rPr lang="zh-CN" altLang="en-US" dirty="0" smtClean="0"/>
              <a:t>，响应时间</a:t>
            </a:r>
            <a:r>
              <a:rPr lang="en-US" altLang="zh-CN" dirty="0" smtClean="0"/>
              <a:t>&lt;100ms</a:t>
            </a:r>
          </a:p>
          <a:p>
            <a:r>
              <a:rPr lang="zh-CN" altLang="en-US" dirty="0" smtClean="0"/>
              <a:t>高并发</a:t>
            </a:r>
            <a:endParaRPr lang="en-US" altLang="zh-CN" dirty="0" smtClean="0"/>
          </a:p>
          <a:p>
            <a:pPr lvl="1"/>
            <a:r>
              <a:rPr lang="zh-CN" altLang="en-US" dirty="0" smtClean="0"/>
              <a:t>连接多，能处理的链接越高越好，</a:t>
            </a:r>
            <a:r>
              <a:rPr lang="en-US" altLang="zh-CN" dirty="0" smtClean="0"/>
              <a:t>MMO</a:t>
            </a:r>
            <a:r>
              <a:rPr lang="zh-CN" altLang="en-US" dirty="0" smtClean="0"/>
              <a:t>服务器承载的人数对游戏有重要的意义</a:t>
            </a:r>
            <a:endParaRPr lang="en-US" altLang="zh-CN" dirty="0" smtClean="0"/>
          </a:p>
          <a:p>
            <a:pPr lvl="1"/>
            <a:r>
              <a:rPr lang="zh-CN" altLang="en-US" dirty="0" smtClean="0"/>
              <a:t>大于</a:t>
            </a:r>
            <a:r>
              <a:rPr lang="en-US" altLang="zh-CN" dirty="0" smtClean="0"/>
              <a:t>5000+</a:t>
            </a:r>
          </a:p>
          <a:p>
            <a:r>
              <a:rPr lang="zh-CN" altLang="en-US" dirty="0" smtClean="0"/>
              <a:t>高吞吐量</a:t>
            </a:r>
            <a:endParaRPr lang="en-US" altLang="zh-CN" dirty="0" smtClean="0"/>
          </a:p>
          <a:p>
            <a:pPr lvl="1"/>
            <a:r>
              <a:rPr lang="zh-CN" altLang="en-US" dirty="0" smtClean="0"/>
              <a:t>输出远远大于输入</a:t>
            </a:r>
            <a:endParaRPr lang="en-US" altLang="zh-CN" dirty="0" smtClean="0"/>
          </a:p>
          <a:p>
            <a:pPr lvl="2"/>
            <a:r>
              <a:rPr lang="zh-CN" altLang="en-US" dirty="0" smtClean="0"/>
              <a:t>收到的数量少，需要广播的数据多</a:t>
            </a:r>
            <a:endParaRPr lang="en-US" altLang="zh-CN" dirty="0" smtClean="0"/>
          </a:p>
          <a:p>
            <a:r>
              <a:rPr lang="zh-CN" altLang="en-US" dirty="0" smtClean="0"/>
              <a:t>高可用性</a:t>
            </a:r>
            <a:endParaRPr lang="en-US" altLang="zh-CN" dirty="0" smtClean="0"/>
          </a:p>
          <a:p>
            <a:pPr lvl="1"/>
            <a:r>
              <a:rPr lang="zh-CN" altLang="en-US" dirty="0" smtClean="0"/>
              <a:t>出故障时间要少</a:t>
            </a:r>
            <a:endParaRPr lang="en-US" altLang="zh-CN" dirty="0" smtClean="0"/>
          </a:p>
          <a:p>
            <a:pPr lvl="1"/>
            <a:r>
              <a:rPr lang="zh-CN" altLang="en-US" dirty="0" smtClean="0"/>
              <a:t>恢复时间要短</a:t>
            </a:r>
            <a:endParaRPr lang="en-US" altLang="zh-CN" dirty="0" smtClean="0"/>
          </a:p>
          <a:p>
            <a:pPr lvl="1"/>
            <a:r>
              <a:rPr lang="zh-CN" altLang="en-US" dirty="0" smtClean="0"/>
              <a:t> </a:t>
            </a:r>
            <a:r>
              <a:rPr lang="en-US" altLang="zh-CN" dirty="0" smtClean="0"/>
              <a:t>95%</a:t>
            </a:r>
          </a:p>
          <a:p>
            <a:pPr lvl="1"/>
            <a:endParaRPr lang="en-US" altLang="zh-CN"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整合</a:t>
            </a:r>
            <a:r>
              <a:rPr lang="en-US" altLang="zh-CN" dirty="0" smtClean="0"/>
              <a:t>	</a:t>
            </a:r>
            <a:r>
              <a:rPr lang="en-US" altLang="zh-CN" sz="3600" dirty="0" err="1" smtClean="0"/>
              <a:t>erlang</a:t>
            </a:r>
            <a:r>
              <a:rPr lang="zh-CN" altLang="en-US" sz="3600" dirty="0" smtClean="0"/>
              <a:t>如何整合入到现有集群系统？</a:t>
            </a:r>
            <a:endParaRPr lang="zh-CN" altLang="en-US" sz="3600" dirty="0"/>
          </a:p>
        </p:txBody>
      </p:sp>
      <p:sp>
        <p:nvSpPr>
          <p:cNvPr id="3" name="内容占位符 2"/>
          <p:cNvSpPr>
            <a:spLocks noGrp="1"/>
          </p:cNvSpPr>
          <p:nvPr>
            <p:ph idx="1"/>
          </p:nvPr>
        </p:nvSpPr>
        <p:spPr/>
        <p:txBody>
          <a:bodyPr/>
          <a:lstStyle/>
          <a:p>
            <a:r>
              <a:rPr lang="zh-CN" altLang="en-US" dirty="0" smtClean="0"/>
              <a:t>整合进入原有的监控系统</a:t>
            </a:r>
          </a:p>
          <a:p>
            <a:pPr lvl="1"/>
            <a:r>
              <a:rPr lang="zh-CN" altLang="en-US" dirty="0" smtClean="0"/>
              <a:t>数据库访问  </a:t>
            </a:r>
            <a:r>
              <a:rPr lang="en-US" altLang="zh-CN" dirty="0" err="1" smtClean="0"/>
              <a:t>mysql</a:t>
            </a:r>
            <a:r>
              <a:rPr lang="zh-CN" altLang="en-US" dirty="0" smtClean="0"/>
              <a:t>数据库支持</a:t>
            </a:r>
          </a:p>
          <a:p>
            <a:pPr lvl="1"/>
            <a:r>
              <a:rPr lang="zh-CN" altLang="en-US" dirty="0" smtClean="0"/>
              <a:t>兼容原有网络协议 </a:t>
            </a:r>
            <a:endParaRPr lang="en-US" altLang="zh-CN" dirty="0" smtClean="0"/>
          </a:p>
          <a:p>
            <a:pPr lvl="2"/>
            <a:r>
              <a:rPr lang="zh-CN" altLang="en-US" dirty="0" smtClean="0"/>
              <a:t>原有协议是简单二进制协议</a:t>
            </a:r>
            <a:endParaRPr lang="en-US" altLang="zh-CN" dirty="0" smtClean="0"/>
          </a:p>
          <a:p>
            <a:pPr lvl="2"/>
            <a:r>
              <a:rPr lang="zh-CN" altLang="en-US" dirty="0" smtClean="0"/>
              <a:t>引入协议定义语言，自动生成</a:t>
            </a:r>
            <a:r>
              <a:rPr lang="en-US" altLang="zh-CN" dirty="0" err="1" smtClean="0"/>
              <a:t>actionscript</a:t>
            </a:r>
            <a:r>
              <a:rPr lang="zh-CN" altLang="en-US" dirty="0" smtClean="0"/>
              <a:t>，</a:t>
            </a:r>
            <a:r>
              <a:rPr lang="en-US" altLang="zh-CN" dirty="0" smtClean="0"/>
              <a:t>python</a:t>
            </a:r>
            <a:r>
              <a:rPr lang="zh-CN" altLang="en-US" dirty="0" smtClean="0"/>
              <a:t>，</a:t>
            </a:r>
            <a:r>
              <a:rPr lang="en-US" altLang="zh-CN" dirty="0" smtClean="0"/>
              <a:t>C++, </a:t>
            </a:r>
            <a:r>
              <a:rPr lang="en-US" altLang="zh-CN" dirty="0" err="1" smtClean="0"/>
              <a:t>erlang</a:t>
            </a:r>
            <a:r>
              <a:rPr lang="zh-CN" altLang="en-US" dirty="0" smtClean="0"/>
              <a:t>协议编码解码代码</a:t>
            </a:r>
            <a:endParaRPr lang="en-US" altLang="zh-CN" dirty="0" smtClean="0"/>
          </a:p>
          <a:p>
            <a:pPr lvl="1"/>
            <a:r>
              <a:rPr lang="zh-CN" altLang="en-US" dirty="0" smtClean="0"/>
              <a:t>兼容原有管理工具</a:t>
            </a:r>
            <a:endParaRPr lang="en-US" altLang="zh-CN" dirty="0" smtClean="0"/>
          </a:p>
          <a:p>
            <a:pPr lvl="2"/>
            <a:r>
              <a:rPr lang="zh-CN" altLang="en-US" dirty="0" smtClean="0"/>
              <a:t>状态报告</a:t>
            </a:r>
            <a:endParaRPr lang="en-US" altLang="zh-CN" dirty="0" smtClean="0"/>
          </a:p>
          <a:p>
            <a:pPr lvl="2"/>
            <a:r>
              <a:rPr lang="zh-CN" altLang="en-US" dirty="0" smtClean="0"/>
              <a:t>维护操作，重启，关闭，查询</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关于整合的归纳与总结</a:t>
            </a:r>
            <a:endParaRPr lang="zh-CN" altLang="en-US" dirty="0"/>
          </a:p>
        </p:txBody>
      </p:sp>
      <p:sp>
        <p:nvSpPr>
          <p:cNvPr id="3" name="内容占位符 2"/>
          <p:cNvSpPr>
            <a:spLocks noGrp="1"/>
          </p:cNvSpPr>
          <p:nvPr>
            <p:ph idx="1"/>
          </p:nvPr>
        </p:nvSpPr>
        <p:spPr/>
        <p:txBody>
          <a:bodyPr/>
          <a:lstStyle/>
          <a:p>
            <a:r>
              <a:rPr lang="zh-CN" altLang="en-US" dirty="0" smtClean="0"/>
              <a:t>定义通信标准</a:t>
            </a:r>
            <a:endParaRPr lang="en-US" altLang="zh-CN" dirty="0" smtClean="0"/>
          </a:p>
          <a:p>
            <a:pPr lvl="1"/>
            <a:r>
              <a:rPr lang="zh-CN" altLang="en-US" dirty="0" smtClean="0"/>
              <a:t>如果公司的应用程序想要扎根网络应用领域，及时你是第一款产品，建立的一个网络协议的规范和标准，定义语言，也是非常有必要的。</a:t>
            </a:r>
            <a:endParaRPr lang="en-US" altLang="zh-CN" dirty="0" smtClean="0"/>
          </a:p>
          <a:p>
            <a:pPr lvl="1"/>
            <a:r>
              <a:rPr lang="en-US" altLang="zh-CN" dirty="0" err="1" smtClean="0"/>
              <a:t>Protobuf</a:t>
            </a:r>
            <a:r>
              <a:rPr lang="zh-CN" altLang="en-US" dirty="0" smtClean="0"/>
              <a:t>，</a:t>
            </a:r>
            <a:r>
              <a:rPr lang="en-US" altLang="zh-CN" dirty="0" err="1" smtClean="0"/>
              <a:t>asn</a:t>
            </a:r>
            <a:r>
              <a:rPr lang="zh-CN" altLang="en-US" dirty="0" smtClean="0"/>
              <a:t>，</a:t>
            </a:r>
            <a:r>
              <a:rPr lang="en-US" altLang="zh-CN" dirty="0" smtClean="0"/>
              <a:t>CERL SDL</a:t>
            </a:r>
          </a:p>
          <a:p>
            <a:pPr lvl="1"/>
            <a:r>
              <a:rPr lang="zh-CN" altLang="en-US" dirty="0" smtClean="0"/>
              <a:t>未来可以进一步建立一种行业标准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测量</a:t>
            </a:r>
            <a:r>
              <a:rPr lang="en-US" altLang="zh-CN" dirty="0" smtClean="0"/>
              <a:t>	</a:t>
            </a:r>
            <a:r>
              <a:rPr lang="zh-CN" altLang="en-US" sz="3200" dirty="0" smtClean="0"/>
              <a:t>压力测试环境的建立</a:t>
            </a:r>
            <a:endParaRPr lang="zh-CN" altLang="en-US" sz="3200" dirty="0"/>
          </a:p>
        </p:txBody>
      </p:sp>
      <p:sp>
        <p:nvSpPr>
          <p:cNvPr id="3" name="内容占位符 2"/>
          <p:cNvSpPr>
            <a:spLocks noGrp="1"/>
          </p:cNvSpPr>
          <p:nvPr>
            <p:ph idx="1"/>
          </p:nvPr>
        </p:nvSpPr>
        <p:spPr/>
        <p:txBody>
          <a:bodyPr/>
          <a:lstStyle/>
          <a:p>
            <a:r>
              <a:rPr lang="en-US" altLang="zh-CN" dirty="0" smtClean="0"/>
              <a:t>Erlang</a:t>
            </a:r>
            <a:r>
              <a:rPr lang="zh-CN" altLang="en-US" dirty="0" smtClean="0"/>
              <a:t>之前</a:t>
            </a:r>
            <a:endParaRPr lang="en-US" altLang="zh-CN" dirty="0" smtClean="0"/>
          </a:p>
          <a:p>
            <a:pPr lvl="1"/>
            <a:r>
              <a:rPr lang="en-US" altLang="zh-CN" dirty="0" smtClean="0"/>
              <a:t>C++&amp;python Client</a:t>
            </a:r>
          </a:p>
          <a:p>
            <a:pPr lvl="1"/>
            <a:r>
              <a:rPr lang="zh-CN" altLang="en-US" dirty="0" smtClean="0"/>
              <a:t>缺点</a:t>
            </a:r>
            <a:endParaRPr lang="en-US" altLang="zh-CN" dirty="0" smtClean="0"/>
          </a:p>
          <a:p>
            <a:pPr lvl="2"/>
            <a:r>
              <a:rPr lang="zh-CN" altLang="en-US" dirty="0" smtClean="0"/>
              <a:t> 远程连接</a:t>
            </a:r>
            <a:r>
              <a:rPr lang="en-US" altLang="zh-CN" dirty="0" smtClean="0"/>
              <a:t>10+</a:t>
            </a:r>
            <a:r>
              <a:rPr lang="zh-CN" altLang="en-US" dirty="0" smtClean="0"/>
              <a:t>机器</a:t>
            </a:r>
            <a:endParaRPr lang="en-US" altLang="zh-CN" dirty="0" smtClean="0"/>
          </a:p>
          <a:p>
            <a:pPr lvl="2"/>
            <a:r>
              <a:rPr lang="zh-CN" altLang="en-US" dirty="0" smtClean="0"/>
              <a:t>管理困难</a:t>
            </a:r>
            <a:endParaRPr lang="en-US" altLang="zh-CN" dirty="0" smtClean="0"/>
          </a:p>
          <a:p>
            <a:pPr lvl="2"/>
            <a:r>
              <a:rPr lang="zh-CN" altLang="en-US" dirty="0" smtClean="0"/>
              <a:t>状态监测困难</a:t>
            </a:r>
            <a:endParaRPr lang="en-US" altLang="zh-CN" dirty="0" smtClean="0"/>
          </a:p>
          <a:p>
            <a:pPr lvl="2"/>
            <a:r>
              <a:rPr lang="zh-CN" altLang="en-US" dirty="0" smtClean="0"/>
              <a:t>代码发布困难</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压力测试环境的建立（续）</a:t>
            </a:r>
            <a:endParaRPr lang="zh-CN" altLang="en-US" sz="3200" dirty="0"/>
          </a:p>
        </p:txBody>
      </p:sp>
      <p:sp>
        <p:nvSpPr>
          <p:cNvPr id="3" name="内容占位符 2"/>
          <p:cNvSpPr>
            <a:spLocks noGrp="1"/>
          </p:cNvSpPr>
          <p:nvPr>
            <p:ph idx="1"/>
          </p:nvPr>
        </p:nvSpPr>
        <p:spPr/>
        <p:txBody>
          <a:bodyPr>
            <a:normAutofit lnSpcReduction="10000"/>
          </a:bodyPr>
          <a:lstStyle/>
          <a:p>
            <a:r>
              <a:rPr lang="en-US" altLang="zh-CN" dirty="0" smtClean="0"/>
              <a:t>Power by Erlang/OTP</a:t>
            </a:r>
          </a:p>
          <a:p>
            <a:pPr lvl="1"/>
            <a:r>
              <a:rPr lang="en-US" altLang="zh-CN" dirty="0" smtClean="0"/>
              <a:t>run </a:t>
            </a:r>
            <a:r>
              <a:rPr lang="en-US" altLang="zh-CN" dirty="0" err="1" smtClean="0"/>
              <a:t>erl</a:t>
            </a:r>
            <a:r>
              <a:rPr lang="en-US" altLang="zh-CN" dirty="0" smtClean="0"/>
              <a:t> as service</a:t>
            </a:r>
          </a:p>
          <a:p>
            <a:pPr lvl="1"/>
            <a:r>
              <a:rPr lang="zh-CN" altLang="en-US" dirty="0" smtClean="0"/>
              <a:t>一个节点集中控制</a:t>
            </a:r>
          </a:p>
          <a:p>
            <a:pPr lvl="1"/>
            <a:r>
              <a:rPr lang="zh-CN" altLang="en-US" dirty="0" smtClean="0"/>
              <a:t>发布代码：热代码替换</a:t>
            </a:r>
            <a:r>
              <a:rPr lang="en-US" altLang="zh-CN" dirty="0" err="1" smtClean="0"/>
              <a:t>nl</a:t>
            </a:r>
            <a:r>
              <a:rPr lang="en-US" altLang="zh-CN" dirty="0" smtClean="0"/>
              <a:t>(MODULE).</a:t>
            </a:r>
          </a:p>
          <a:p>
            <a:pPr lvl="1"/>
            <a:r>
              <a:rPr lang="zh-CN" altLang="en-US" dirty="0" smtClean="0"/>
              <a:t>启动关闭</a:t>
            </a:r>
          </a:p>
          <a:p>
            <a:pPr lvl="2"/>
            <a:r>
              <a:rPr lang="zh-CN" altLang="en-US" sz="1600" b="1" dirty="0" smtClean="0"/>
              <a:t>  </a:t>
            </a:r>
            <a:r>
              <a:rPr lang="en-US" altLang="zh-CN" sz="1600" b="1" dirty="0" smtClean="0"/>
              <a:t>[</a:t>
            </a:r>
            <a:r>
              <a:rPr lang="en-US" altLang="zh-CN" sz="1600" b="1" dirty="0" err="1" smtClean="0"/>
              <a:t>rpc:call</a:t>
            </a:r>
            <a:r>
              <a:rPr lang="en-US" altLang="zh-CN" sz="1600" b="1" dirty="0" smtClean="0"/>
              <a:t>(N, stress, start, []]  || N &lt;-nodes()]</a:t>
            </a:r>
            <a:endParaRPr lang="zh-CN" altLang="en-US" sz="1600" b="1" dirty="0" smtClean="0"/>
          </a:p>
          <a:p>
            <a:pPr lvl="2"/>
            <a:r>
              <a:rPr lang="zh-CN" altLang="en-US" sz="1600" b="1" dirty="0" smtClean="0"/>
              <a:t>  </a:t>
            </a:r>
            <a:r>
              <a:rPr lang="en-US" altLang="zh-CN" sz="1600" b="1" dirty="0" smtClean="0"/>
              <a:t>[</a:t>
            </a:r>
            <a:r>
              <a:rPr lang="en-US" altLang="zh-CN" sz="1600" b="1" dirty="0" err="1" smtClean="0"/>
              <a:t>rpc:call</a:t>
            </a:r>
            <a:r>
              <a:rPr lang="en-US" altLang="zh-CN" sz="1600" b="1" dirty="0" smtClean="0"/>
              <a:t>(N, stress, stop, []]  || N &lt;-nodes()]</a:t>
            </a:r>
            <a:endParaRPr lang="zh-CN" altLang="en-US" sz="1600" b="1" dirty="0" smtClean="0"/>
          </a:p>
          <a:p>
            <a:pPr lvl="1"/>
            <a:r>
              <a:rPr lang="zh-CN" altLang="en-US" dirty="0" smtClean="0"/>
              <a:t>采用</a:t>
            </a:r>
            <a:r>
              <a:rPr lang="en-US" altLang="zh-CN" dirty="0" smtClean="0"/>
              <a:t>ETS</a:t>
            </a:r>
            <a:r>
              <a:rPr lang="zh-CN" altLang="en-US" dirty="0" smtClean="0"/>
              <a:t>存储监测信息，不用编写任何代码即可方便查看</a:t>
            </a:r>
            <a:endParaRPr lang="en-US" altLang="zh-CN" dirty="0" smtClean="0"/>
          </a:p>
          <a:p>
            <a:pPr lvl="1"/>
            <a:r>
              <a:rPr lang="en-US" altLang="zh-CN" dirty="0" err="1" smtClean="0"/>
              <a:t>wxPython</a:t>
            </a:r>
            <a:r>
              <a:rPr lang="zh-CN" altLang="en-US" dirty="0" smtClean="0"/>
              <a:t>绑定，非常快速设计跨平台监控</a:t>
            </a:r>
            <a:r>
              <a:rPr lang="en-US" altLang="zh-CN" dirty="0" smtClean="0"/>
              <a:t>GUI</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关于测量的归纳与总结</a:t>
            </a:r>
            <a:endParaRPr lang="zh-CN" altLang="en-US" dirty="0"/>
          </a:p>
        </p:txBody>
      </p:sp>
      <p:sp>
        <p:nvSpPr>
          <p:cNvPr id="3" name="内容占位符 2"/>
          <p:cNvSpPr>
            <a:spLocks noGrp="1"/>
          </p:cNvSpPr>
          <p:nvPr>
            <p:ph idx="1"/>
          </p:nvPr>
        </p:nvSpPr>
        <p:spPr/>
        <p:txBody>
          <a:bodyPr/>
          <a:lstStyle/>
          <a:p>
            <a:r>
              <a:rPr lang="zh-CN" altLang="en-US" dirty="0" smtClean="0"/>
              <a:t>测试先行</a:t>
            </a:r>
            <a:endParaRPr lang="en-US" altLang="zh-CN" dirty="0" smtClean="0"/>
          </a:p>
          <a:p>
            <a:r>
              <a:rPr lang="en-US" altLang="zh-CN" dirty="0" smtClean="0"/>
              <a:t>Erlang</a:t>
            </a:r>
            <a:r>
              <a:rPr lang="zh-CN" altLang="en-US" dirty="0" smtClean="0"/>
              <a:t>非常适合搭建分布式测试系统</a:t>
            </a:r>
            <a:endParaRPr lang="en-US" altLang="zh-CN" dirty="0" smtClean="0"/>
          </a:p>
          <a:p>
            <a:pPr lvl="1"/>
            <a:r>
              <a:rPr lang="zh-CN" altLang="en-US" dirty="0" smtClean="0"/>
              <a:t>开发快速</a:t>
            </a:r>
            <a:endParaRPr lang="en-US" altLang="zh-CN" dirty="0" smtClean="0"/>
          </a:p>
          <a:p>
            <a:pPr lvl="1"/>
            <a:r>
              <a:rPr lang="zh-CN" altLang="en-US" dirty="0" smtClean="0"/>
              <a:t>平台丰富</a:t>
            </a:r>
            <a:endParaRPr lang="en-US" altLang="zh-CN" dirty="0" smtClean="0"/>
          </a:p>
          <a:p>
            <a:pPr lvl="1"/>
            <a:r>
              <a:rPr lang="zh-CN" altLang="en-US" dirty="0" smtClean="0"/>
              <a:t>工具完善</a:t>
            </a:r>
            <a:endParaRPr lang="en-US" altLang="zh-CN" dirty="0" smtClean="0"/>
          </a:p>
          <a:p>
            <a:pPr lvl="1"/>
            <a:r>
              <a:rPr lang="zh-CN" altLang="en-US" dirty="0" smtClean="0"/>
              <a:t>管理简单</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227</TotalTime>
  <Words>779</Words>
  <Application>Microsoft Office PowerPoint</Application>
  <PresentationFormat>全屏显示(4:3)</PresentationFormat>
  <Paragraphs>146</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龙腾四海</vt:lpstr>
      <vt:lpstr>基于Erlang的 MMO链接管理服务器</vt:lpstr>
      <vt:lpstr>目录</vt:lpstr>
      <vt:lpstr>问题 MMO链接管理的特点</vt:lpstr>
      <vt:lpstr>MMO链接管理的需求</vt:lpstr>
      <vt:lpstr>整合 erlang如何整合入到现有集群系统？</vt:lpstr>
      <vt:lpstr>关于整合的归纳与总结</vt:lpstr>
      <vt:lpstr>测量 压力测试环境的建立</vt:lpstr>
      <vt:lpstr>压力测试环境的建立（续）</vt:lpstr>
      <vt:lpstr>关于测量的归纳与总结</vt:lpstr>
      <vt:lpstr>实现 Erlang如何简化编程？</vt:lpstr>
      <vt:lpstr>简单的实现比较</vt:lpstr>
      <vt:lpstr>优化 调优过程 </vt:lpstr>
      <vt:lpstr>优化案例1：数字ID查找PID</vt:lpstr>
      <vt:lpstr>展望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基于Erlang的 MMO链接管理服务器</dc:title>
  <dc:creator>侯明园</dc:creator>
  <cp:lastModifiedBy>侯明园</cp:lastModifiedBy>
  <cp:revision>27</cp:revision>
  <dcterms:created xsi:type="dcterms:W3CDTF">2009-08-26T01:44:26Z</dcterms:created>
  <dcterms:modified xsi:type="dcterms:W3CDTF">2009-10-09T03:49:06Z</dcterms:modified>
</cp:coreProperties>
</file>