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4" r:id="rId3"/>
    <p:sldId id="295" r:id="rId4"/>
    <p:sldId id="296" r:id="rId5"/>
    <p:sldId id="297" r:id="rId6"/>
    <p:sldId id="292" r:id="rId7"/>
    <p:sldId id="266" r:id="rId8"/>
    <p:sldId id="259" r:id="rId9"/>
    <p:sldId id="260" r:id="rId10"/>
    <p:sldId id="288" r:id="rId11"/>
    <p:sldId id="298" r:id="rId12"/>
    <p:sldId id="336" r:id="rId13"/>
    <p:sldId id="299" r:id="rId14"/>
    <p:sldId id="301" r:id="rId15"/>
    <p:sldId id="300" r:id="rId16"/>
    <p:sldId id="302" r:id="rId17"/>
    <p:sldId id="303" r:id="rId18"/>
    <p:sldId id="305" r:id="rId19"/>
    <p:sldId id="267" r:id="rId20"/>
    <p:sldId id="326" r:id="rId21"/>
    <p:sldId id="306" r:id="rId22"/>
    <p:sldId id="324" r:id="rId23"/>
    <p:sldId id="325" r:id="rId24"/>
    <p:sldId id="327" r:id="rId25"/>
    <p:sldId id="329" r:id="rId26"/>
    <p:sldId id="328" r:id="rId27"/>
    <p:sldId id="330" r:id="rId28"/>
    <p:sldId id="331" r:id="rId29"/>
    <p:sldId id="332" r:id="rId30"/>
    <p:sldId id="333" r:id="rId31"/>
    <p:sldId id="334" r:id="rId32"/>
    <p:sldId id="335" r:id="rId33"/>
    <p:sldId id="268" r:id="rId34"/>
    <p:sldId id="263" r:id="rId35"/>
    <p:sldId id="262" r:id="rId36"/>
    <p:sldId id="264" r:id="rId37"/>
    <p:sldId id="265" r:id="rId38"/>
    <p:sldId id="337" r:id="rId39"/>
    <p:sldId id="338" r:id="rId40"/>
    <p:sldId id="339"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56390F02-974C-4D4E-AFEB-9BEB69410D21}">
          <p14:sldIdLst>
            <p14:sldId id="256"/>
            <p14:sldId id="304"/>
          </p14:sldIdLst>
        </p14:section>
        <p14:section name="问题分析" id="{75A4AFEC-E869-4260-93B9-81F473E92CA6}">
          <p14:sldIdLst>
            <p14:sldId id="295"/>
            <p14:sldId id="296"/>
            <p14:sldId id="297"/>
            <p14:sldId id="292"/>
            <p14:sldId id="266"/>
            <p14:sldId id="259"/>
            <p14:sldId id="260"/>
            <p14:sldId id="288"/>
            <p14:sldId id="298"/>
            <p14:sldId id="336"/>
            <p14:sldId id="299"/>
            <p14:sldId id="301"/>
            <p14:sldId id="300"/>
            <p14:sldId id="302"/>
            <p14:sldId id="303"/>
          </p14:sldIdLst>
        </p14:section>
        <p14:section name="构建" id="{23DD50E9-774C-4EC1-94CA-4B8F81A0E8A9}">
          <p14:sldIdLst>
            <p14:sldId id="305"/>
            <p14:sldId id="267"/>
            <p14:sldId id="326"/>
            <p14:sldId id="306"/>
            <p14:sldId id="324"/>
            <p14:sldId id="325"/>
            <p14:sldId id="327"/>
            <p14:sldId id="329"/>
            <p14:sldId id="328"/>
            <p14:sldId id="330"/>
            <p14:sldId id="331"/>
            <p14:sldId id="332"/>
            <p14:sldId id="333"/>
            <p14:sldId id="334"/>
            <p14:sldId id="335"/>
          </p14:sldIdLst>
        </p14:section>
        <p14:section name="SOP vs OOP" id="{ABB2CC10-5100-4F57-9772-A6458BFF1D19}">
          <p14:sldIdLst>
            <p14:sldId id="268"/>
            <p14:sldId id="263"/>
            <p14:sldId id="262"/>
            <p14:sldId id="264"/>
            <p14:sldId id="265"/>
            <p14:sldId id="337"/>
          </p14:sldIdLst>
        </p14:section>
        <p14:section name="实践" id="{F102E33C-5A24-4758-93F2-D5F6F0D3DD06}">
          <p14:sldIdLst>
            <p14:sldId id="338"/>
            <p14:sldId id="33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33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8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5DD55-70A0-4CCD-9724-F9EBBC60336B}" type="datetimeFigureOut">
              <a:rPr lang="zh-CN" altLang="en-US" smtClean="0"/>
              <a:t>2010/10/15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7AE75-2362-405E-9D80-6C9B9AE2BB60}" type="slidenum">
              <a:rPr lang="zh-CN" altLang="en-US" smtClean="0"/>
              <a:t>‹#›</a:t>
            </a:fld>
            <a:endParaRPr lang="zh-CN" altLang="en-US"/>
          </a:p>
        </p:txBody>
      </p:sp>
    </p:spTree>
    <p:extLst>
      <p:ext uri="{BB962C8B-B14F-4D97-AF65-F5344CB8AC3E}">
        <p14:creationId xmlns:p14="http://schemas.microsoft.com/office/powerpoint/2010/main" val="3083960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Erlang</a:t>
            </a:r>
            <a:r>
              <a:rPr lang="zh-CN" altLang="en-US" dirty="0" smtClean="0"/>
              <a:t>面临什么问题？</a:t>
            </a:r>
            <a:endParaRPr lang="zh-CN" altLang="en-US" dirty="0"/>
          </a:p>
        </p:txBody>
      </p:sp>
      <p:sp>
        <p:nvSpPr>
          <p:cNvPr id="4" name="灯片编号占位符 3"/>
          <p:cNvSpPr>
            <a:spLocks noGrp="1"/>
          </p:cNvSpPr>
          <p:nvPr>
            <p:ph type="sldNum" sz="quarter" idx="10"/>
          </p:nvPr>
        </p:nvSpPr>
        <p:spPr/>
        <p:txBody>
          <a:bodyPr/>
          <a:lstStyle/>
          <a:p>
            <a:fld id="{32E7AE75-2362-405E-9D80-6C9B9AE2BB60}" type="slidenum">
              <a:rPr lang="zh-CN" altLang="en-US" smtClean="0"/>
              <a:t>3</a:t>
            </a:fld>
            <a:endParaRPr lang="zh-CN" altLang="en-US"/>
          </a:p>
        </p:txBody>
      </p:sp>
    </p:spTree>
    <p:extLst>
      <p:ext uri="{BB962C8B-B14F-4D97-AF65-F5344CB8AC3E}">
        <p14:creationId xmlns:p14="http://schemas.microsoft.com/office/powerpoint/2010/main" val="418799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活动图与</a:t>
            </a:r>
            <a:endParaRPr lang="zh-CN" altLang="en-US" dirty="0"/>
          </a:p>
        </p:txBody>
      </p:sp>
      <p:sp>
        <p:nvSpPr>
          <p:cNvPr id="4" name="灯片编号占位符 3"/>
          <p:cNvSpPr>
            <a:spLocks noGrp="1"/>
          </p:cNvSpPr>
          <p:nvPr>
            <p:ph type="sldNum" sz="quarter" idx="10"/>
          </p:nvPr>
        </p:nvSpPr>
        <p:spPr/>
        <p:txBody>
          <a:bodyPr/>
          <a:lstStyle/>
          <a:p>
            <a:fld id="{32E7AE75-2362-405E-9D80-6C9B9AE2BB60}" type="slidenum">
              <a:rPr lang="zh-CN" altLang="en-US" smtClean="0"/>
              <a:t>8</a:t>
            </a:fld>
            <a:endParaRPr lang="zh-CN" altLang="en-US"/>
          </a:p>
        </p:txBody>
      </p:sp>
    </p:spTree>
    <p:extLst>
      <p:ext uri="{BB962C8B-B14F-4D97-AF65-F5344CB8AC3E}">
        <p14:creationId xmlns:p14="http://schemas.microsoft.com/office/powerpoint/2010/main" val="184569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gen_fsm</a:t>
            </a:r>
            <a:r>
              <a:rPr lang="zh-CN" altLang="en-US" dirty="0" smtClean="0"/>
              <a:t>是</a:t>
            </a:r>
            <a:r>
              <a:rPr lang="en-US" altLang="zh-CN" dirty="0" smtClean="0"/>
              <a:t>OTP</a:t>
            </a:r>
            <a:r>
              <a:rPr lang="zh-CN" altLang="en-US" dirty="0" smtClean="0"/>
              <a:t>中给我印象最深的模块，总把这个模块推荐给刚学习</a:t>
            </a:r>
            <a:r>
              <a:rPr lang="en-US" altLang="zh-CN" dirty="0" err="1" smtClean="0"/>
              <a:t>Erlang</a:t>
            </a:r>
            <a:r>
              <a:rPr lang="en-US" altLang="zh-CN" dirty="0" smtClean="0"/>
              <a:t>/OTP</a:t>
            </a:r>
            <a:r>
              <a:rPr lang="zh-CN" altLang="en-US" dirty="0" smtClean="0"/>
              <a:t>的朋友。</a:t>
            </a:r>
            <a:endParaRPr lang="zh-CN" altLang="en-US" dirty="0"/>
          </a:p>
        </p:txBody>
      </p:sp>
      <p:sp>
        <p:nvSpPr>
          <p:cNvPr id="4" name="灯片编号占位符 3"/>
          <p:cNvSpPr>
            <a:spLocks noGrp="1"/>
          </p:cNvSpPr>
          <p:nvPr>
            <p:ph type="sldNum" sz="quarter" idx="10"/>
          </p:nvPr>
        </p:nvSpPr>
        <p:spPr/>
        <p:txBody>
          <a:bodyPr/>
          <a:lstStyle/>
          <a:p>
            <a:fld id="{32E7AE75-2362-405E-9D80-6C9B9AE2BB6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62718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3075" name="Rectangle 3"/>
          <p:cNvSpPr>
            <a:spLocks noGrp="1" noChangeArrowheads="1"/>
          </p:cNvSpPr>
          <p:nvPr>
            <p:ph type="subTitle" idx="1"/>
          </p:nvPr>
        </p:nvSpPr>
        <p:spPr>
          <a:xfrm>
            <a:off x="1371600" y="3886200"/>
            <a:ext cx="6400800" cy="1414463"/>
          </a:xfrm>
        </p:spPr>
        <p:txBody>
          <a:bodyPr/>
          <a:lstStyle>
            <a:lvl1pPr marL="0" indent="0" algn="ctr">
              <a:buFontTx/>
              <a:buNone/>
              <a:defRPr/>
            </a:lvl1pPr>
          </a:lstStyle>
          <a:p>
            <a:r>
              <a:rPr lang="zh-CN" altLang="en-US" smtClean="0"/>
              <a:t>单击此处编辑母版副标题样式</a:t>
            </a:r>
            <a:endParaRPr lang="zh-CN" altLang="en-US"/>
          </a:p>
        </p:txBody>
      </p:sp>
      <p:sp>
        <p:nvSpPr>
          <p:cNvPr id="3076"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8EC3CD45-0B45-478A-B348-F04F5B35E9C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6013" y="274638"/>
            <a:ext cx="75707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t>面向状态编程模</a:t>
            </a:r>
            <a:r>
              <a:rPr lang="zh-CN" altLang="en-US" dirty="0" smtClean="0"/>
              <a:t>式探索</a:t>
            </a:r>
            <a:endParaRPr lang="zh-CN" altLang="zh-CN" dirty="0"/>
          </a:p>
        </p:txBody>
      </p:sp>
      <p:sp>
        <p:nvSpPr>
          <p:cNvPr id="2051" name="Rectangle 3"/>
          <p:cNvSpPr>
            <a:spLocks noGrp="1" noChangeArrowheads="1"/>
          </p:cNvSpPr>
          <p:nvPr>
            <p:ph type="subTitle" idx="1"/>
          </p:nvPr>
        </p:nvSpPr>
        <p:spPr>
          <a:xfrm>
            <a:off x="1403648" y="3501009"/>
            <a:ext cx="6400800" cy="792088"/>
          </a:xfrm>
        </p:spPr>
        <p:txBody>
          <a:bodyPr/>
          <a:lstStyle/>
          <a:p>
            <a:r>
              <a:rPr lang="en-US" altLang="zh-CN" sz="3600" dirty="0" smtClean="0"/>
              <a:t>State-Oriented Programming</a:t>
            </a:r>
            <a:endParaRPr lang="zh-CN" altLang="zh-CN" sz="3600" dirty="0"/>
          </a:p>
        </p:txBody>
      </p:sp>
      <p:sp>
        <p:nvSpPr>
          <p:cNvPr id="2" name="TextBox 1"/>
          <p:cNvSpPr txBox="1"/>
          <p:nvPr/>
        </p:nvSpPr>
        <p:spPr>
          <a:xfrm>
            <a:off x="6191672" y="5934670"/>
            <a:ext cx="2952328" cy="923330"/>
          </a:xfrm>
          <a:prstGeom prst="rect">
            <a:avLst/>
          </a:prstGeom>
          <a:noFill/>
        </p:spPr>
        <p:txBody>
          <a:bodyPr wrap="square" rtlCol="0">
            <a:spAutoFit/>
          </a:bodyPr>
          <a:lstStyle/>
          <a:p>
            <a:r>
              <a:rPr lang="zh-CN" altLang="en-US" dirty="0"/>
              <a:t>海贵青</a:t>
            </a:r>
            <a:endParaRPr lang="en-US" altLang="zh-CN" dirty="0" smtClean="0"/>
          </a:p>
          <a:p>
            <a:r>
              <a:rPr lang="en-US" altLang="zh-CN" dirty="0" smtClean="0"/>
              <a:t>twitter: @</a:t>
            </a:r>
            <a:r>
              <a:rPr lang="en-US" altLang="zh-CN" dirty="0" err="1" smtClean="0"/>
              <a:t>garyhai</a:t>
            </a:r>
            <a:endParaRPr lang="en-US" altLang="zh-CN" dirty="0" smtClean="0"/>
          </a:p>
          <a:p>
            <a:r>
              <a:rPr lang="en-US" altLang="zh-CN" dirty="0" smtClean="0"/>
              <a:t>email: gary@XL59.com</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敢不</a:t>
            </a:r>
            <a:r>
              <a:rPr lang="zh-CN" altLang="en-US" dirty="0" smtClean="0"/>
              <a:t>敢踏入雷池？</a:t>
            </a:r>
            <a:endParaRPr lang="zh-CN" altLang="en-US" dirty="0"/>
          </a:p>
        </p:txBody>
      </p:sp>
      <p:sp>
        <p:nvSpPr>
          <p:cNvPr id="3" name="内容占位符 2"/>
          <p:cNvSpPr>
            <a:spLocks noGrp="1"/>
          </p:cNvSpPr>
          <p:nvPr>
            <p:ph idx="1"/>
          </p:nvPr>
        </p:nvSpPr>
        <p:spPr/>
        <p:txBody>
          <a:bodyPr/>
          <a:lstStyle/>
          <a:p>
            <a:r>
              <a:rPr lang="en-US" altLang="zh-CN" dirty="0" err="1" smtClean="0"/>
              <a:t>Erlang</a:t>
            </a:r>
            <a:r>
              <a:rPr lang="zh-CN" altLang="en-US" dirty="0"/>
              <a:t>基</a:t>
            </a:r>
            <a:r>
              <a:rPr lang="zh-CN" altLang="en-US" dirty="0" smtClean="0"/>
              <a:t>于</a:t>
            </a:r>
            <a:r>
              <a:rPr lang="en-US" altLang="zh-CN" dirty="0" smtClean="0"/>
              <a:t>Lambda</a:t>
            </a:r>
            <a:r>
              <a:rPr lang="zh-CN" altLang="en-US" dirty="0"/>
              <a:t>算</a:t>
            </a:r>
            <a:r>
              <a:rPr lang="zh-CN" altLang="en-US" dirty="0" smtClean="0"/>
              <a:t>式构建的准函数式编程系统。</a:t>
            </a:r>
            <a:endParaRPr lang="en-US" altLang="zh-CN" dirty="0" smtClean="0"/>
          </a:p>
          <a:p>
            <a:pPr lvl="1"/>
            <a:r>
              <a:rPr lang="zh-CN" altLang="en-US" dirty="0" smtClean="0"/>
              <a:t>程序员的知识背景通常是面向过程的图灵系统。</a:t>
            </a:r>
            <a:endParaRPr lang="en-US" altLang="zh-CN" dirty="0" smtClean="0"/>
          </a:p>
          <a:p>
            <a:r>
              <a:rPr lang="en-US" altLang="zh-CN" dirty="0" smtClean="0"/>
              <a:t>Side Effect</a:t>
            </a:r>
            <a:r>
              <a:rPr lang="zh-CN" altLang="en-US" dirty="0" smtClean="0"/>
              <a:t>：函数式编程语言设计中的大忌。</a:t>
            </a:r>
            <a:endParaRPr lang="en-US" altLang="zh-CN" dirty="0" smtClean="0"/>
          </a:p>
          <a:p>
            <a:pPr lvl="1"/>
            <a:r>
              <a:rPr lang="zh-CN" altLang="en-US" dirty="0"/>
              <a:t>函数</a:t>
            </a:r>
            <a:r>
              <a:rPr lang="zh-CN" altLang="en-US" dirty="0" smtClean="0"/>
              <a:t>式编程尽量规避状态和变量。</a:t>
            </a:r>
            <a:endParaRPr lang="en-US" altLang="zh-CN" dirty="0" smtClean="0"/>
          </a:p>
          <a:p>
            <a:pPr lvl="1"/>
            <a:r>
              <a:rPr lang="zh-CN" altLang="en-US" dirty="0"/>
              <a:t>传</a:t>
            </a:r>
            <a:r>
              <a:rPr lang="zh-CN" altLang="en-US" dirty="0" smtClean="0"/>
              <a:t>统程序开发人员视变量和状态为空气和水。</a:t>
            </a:r>
            <a:endParaRPr lang="en-US" altLang="zh-CN" dirty="0" smtClean="0"/>
          </a:p>
          <a:p>
            <a:r>
              <a:rPr lang="zh-CN" altLang="en-US" dirty="0"/>
              <a:t>数</a:t>
            </a:r>
            <a:r>
              <a:rPr lang="zh-CN" altLang="en-US" dirty="0" smtClean="0"/>
              <a:t>据传递效率：函数直接调用的效率最高。</a:t>
            </a:r>
            <a:endParaRPr lang="en-US" altLang="zh-CN" dirty="0" smtClean="0"/>
          </a:p>
          <a:p>
            <a:pPr lvl="1"/>
            <a:r>
              <a:rPr lang="zh-CN" altLang="en-US" dirty="0"/>
              <a:t>跨状态</a:t>
            </a:r>
            <a:r>
              <a:rPr lang="zh-CN" altLang="en-US" dirty="0" smtClean="0"/>
              <a:t>机传递数据只能通过消息事件。</a:t>
            </a:r>
            <a:endParaRPr lang="en-US" altLang="zh-CN" dirty="0" smtClean="0"/>
          </a:p>
        </p:txBody>
      </p:sp>
    </p:spTree>
    <p:extLst>
      <p:ext uri="{BB962C8B-B14F-4D97-AF65-F5344CB8AC3E}">
        <p14:creationId xmlns:p14="http://schemas.microsoft.com/office/powerpoint/2010/main" val="787814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抑制边界效应</a:t>
            </a:r>
            <a:r>
              <a:rPr lang="en-US" altLang="zh-CN" dirty="0" smtClean="0"/>
              <a:t>(Side Effect)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分</a:t>
            </a:r>
            <a:r>
              <a:rPr lang="zh-CN" altLang="en-US" dirty="0" smtClean="0"/>
              <a:t>离代码与数据</a:t>
            </a:r>
            <a:endParaRPr lang="en-US" altLang="zh-CN" dirty="0" smtClean="0"/>
          </a:p>
          <a:p>
            <a:pPr lvl="1"/>
            <a:r>
              <a:rPr lang="zh-CN" altLang="en-US" dirty="0" smtClean="0"/>
              <a:t>把状态分解为逻辑部分（函数）和数据部分（状态对象）。</a:t>
            </a:r>
            <a:endParaRPr lang="en-US" altLang="zh-CN" dirty="0" smtClean="0"/>
          </a:p>
          <a:p>
            <a:r>
              <a:rPr lang="zh-CN" altLang="en-US" dirty="0"/>
              <a:t>分</a:t>
            </a:r>
            <a:r>
              <a:rPr lang="zh-CN" altLang="en-US" dirty="0" smtClean="0"/>
              <a:t>离常量与变量</a:t>
            </a:r>
            <a:endParaRPr lang="en-US" altLang="zh-CN" dirty="0" smtClean="0"/>
          </a:p>
          <a:p>
            <a:pPr lvl="1"/>
            <a:r>
              <a:rPr lang="zh-CN" altLang="en-US" dirty="0"/>
              <a:t>环境数</a:t>
            </a:r>
            <a:r>
              <a:rPr lang="zh-CN" altLang="en-US" dirty="0" smtClean="0"/>
              <a:t>据、配置数据与输入输出数据分离。</a:t>
            </a:r>
            <a:endParaRPr lang="en-US" altLang="zh-CN" dirty="0" smtClean="0"/>
          </a:p>
          <a:p>
            <a:r>
              <a:rPr lang="zh-CN" altLang="en-US" dirty="0"/>
              <a:t>数</a:t>
            </a:r>
            <a:r>
              <a:rPr lang="zh-CN" altLang="en-US" dirty="0" smtClean="0"/>
              <a:t>据采用状态对象函数封装</a:t>
            </a:r>
            <a:endParaRPr lang="en-US" altLang="zh-CN" dirty="0" smtClean="0"/>
          </a:p>
          <a:p>
            <a:pPr lvl="1"/>
            <a:r>
              <a:rPr lang="zh-CN" altLang="en-US" dirty="0"/>
              <a:t>采</a:t>
            </a:r>
            <a:r>
              <a:rPr lang="zh-CN" altLang="en-US" dirty="0" smtClean="0"/>
              <a:t>用函数闭包而不是</a:t>
            </a:r>
            <a:r>
              <a:rPr lang="zh-CN" altLang="en-US" dirty="0"/>
              <a:t>静</a:t>
            </a:r>
            <a:r>
              <a:rPr lang="zh-CN" altLang="en-US" dirty="0" smtClean="0"/>
              <a:t>态数据结构存储。</a:t>
            </a:r>
            <a:endParaRPr lang="en-US" altLang="zh-CN" dirty="0" smtClean="0"/>
          </a:p>
          <a:p>
            <a:r>
              <a:rPr lang="zh-CN" altLang="en-US" dirty="0" smtClean="0"/>
              <a:t>为每个状态机创建独立的状态对象</a:t>
            </a:r>
            <a:endParaRPr lang="en-US" altLang="zh-CN" dirty="0" smtClean="0"/>
          </a:p>
          <a:p>
            <a:pPr lvl="1"/>
            <a:r>
              <a:rPr lang="zh-CN" altLang="en-US" dirty="0" smtClean="0"/>
              <a:t>数据对象被状态机独占访问。</a:t>
            </a:r>
            <a:endParaRPr lang="en-US" altLang="zh-CN" dirty="0" smtClean="0"/>
          </a:p>
          <a:p>
            <a:pPr lvl="1"/>
            <a:r>
              <a:rPr lang="zh-CN" altLang="en-US" dirty="0"/>
              <a:t>改</a:t>
            </a:r>
            <a:r>
              <a:rPr lang="zh-CN" altLang="en-US" dirty="0" smtClean="0"/>
              <a:t>变的数据在一个状态机中迁移。</a:t>
            </a:r>
            <a:endParaRPr lang="en-US" altLang="zh-CN" dirty="0" smtClean="0"/>
          </a:p>
          <a:p>
            <a:r>
              <a:rPr lang="zh-CN" altLang="en-US" dirty="0"/>
              <a:t>通</a:t>
            </a:r>
            <a:r>
              <a:rPr lang="zh-CN" altLang="en-US" dirty="0" smtClean="0"/>
              <a:t>过状态实体管理状态对象及状态机</a:t>
            </a:r>
            <a:endParaRPr lang="en-US" altLang="zh-CN" dirty="0" smtClean="0"/>
          </a:p>
          <a:p>
            <a:pPr lvl="1"/>
            <a:r>
              <a:rPr lang="zh-CN" altLang="en-US" dirty="0"/>
              <a:t>一</a:t>
            </a:r>
            <a:r>
              <a:rPr lang="zh-CN" altLang="en-US" dirty="0" smtClean="0"/>
              <a:t>个状态机的状态保持唯一性和完备性。</a:t>
            </a:r>
            <a:endParaRPr lang="en-US" altLang="zh-CN" dirty="0" smtClean="0"/>
          </a:p>
          <a:p>
            <a:pPr lvl="1"/>
            <a:r>
              <a:rPr lang="zh-CN" altLang="en-US" dirty="0"/>
              <a:t>一</a:t>
            </a:r>
            <a:r>
              <a:rPr lang="zh-CN" altLang="en-US" dirty="0" smtClean="0"/>
              <a:t>个状态实体可以建立多个状态机同时执行。</a:t>
            </a:r>
            <a:endParaRPr lang="en-US" altLang="zh-CN" dirty="0" smtClean="0"/>
          </a:p>
          <a:p>
            <a:endParaRPr lang="zh-CN" altLang="en-US" dirty="0"/>
          </a:p>
        </p:txBody>
      </p:sp>
    </p:spTree>
    <p:extLst>
      <p:ext uri="{BB962C8B-B14F-4D97-AF65-F5344CB8AC3E}">
        <p14:creationId xmlns:p14="http://schemas.microsoft.com/office/powerpoint/2010/main" val="1842519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等效性</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图灵机系统与</a:t>
            </a:r>
            <a:r>
              <a:rPr lang="en-US" altLang="zh-CN" dirty="0" smtClean="0"/>
              <a:t>Lambda</a:t>
            </a:r>
            <a:r>
              <a:rPr lang="zh-CN" altLang="en-US" dirty="0" smtClean="0"/>
              <a:t>演算是等效的</a:t>
            </a:r>
            <a:endParaRPr lang="en-US" altLang="zh-CN" dirty="0" smtClean="0"/>
          </a:p>
          <a:p>
            <a:pPr lvl="1"/>
            <a:r>
              <a:rPr lang="en-US" altLang="zh-CN" dirty="0" smtClean="0"/>
              <a:t>Lambda</a:t>
            </a:r>
            <a:r>
              <a:rPr lang="zh-CN" altLang="en-US" dirty="0" smtClean="0"/>
              <a:t>可以模拟图灵机，反之亦然。</a:t>
            </a:r>
            <a:endParaRPr lang="en-US" altLang="zh-CN" dirty="0" smtClean="0"/>
          </a:p>
          <a:p>
            <a:r>
              <a:rPr lang="zh-CN" altLang="en-US" dirty="0"/>
              <a:t>命令式编</a:t>
            </a:r>
            <a:r>
              <a:rPr lang="zh-CN" altLang="en-US" dirty="0" smtClean="0"/>
              <a:t>程与函数式编程的等效</a:t>
            </a:r>
            <a:endParaRPr lang="en-US" altLang="zh-CN" dirty="0" smtClean="0"/>
          </a:p>
          <a:p>
            <a:pPr lvl="1"/>
            <a:r>
              <a:rPr lang="zh-CN" altLang="en-US" dirty="0" smtClean="0"/>
              <a:t>函数式编程可以认为是移除了流程控制的命令式编程模式。</a:t>
            </a:r>
            <a:endParaRPr lang="en-US" altLang="zh-CN" dirty="0" smtClean="0"/>
          </a:p>
          <a:p>
            <a:pPr lvl="1"/>
            <a:r>
              <a:rPr lang="zh-CN" altLang="en-US" dirty="0" smtClean="0"/>
              <a:t>模式匹配、运算顺序加上递归调用实现了类似于命令式编程的时序控制机制。</a:t>
            </a:r>
            <a:endParaRPr lang="en-US" altLang="zh-CN" dirty="0" smtClean="0"/>
          </a:p>
          <a:p>
            <a:r>
              <a:rPr lang="zh-CN" altLang="en-US" dirty="0"/>
              <a:t>面</a:t>
            </a:r>
            <a:r>
              <a:rPr lang="zh-CN" altLang="en-US" dirty="0" smtClean="0"/>
              <a:t>向状态的编程模式模糊了命令式编程和函数式编程的界限。</a:t>
            </a:r>
            <a:endParaRPr lang="en-US" altLang="zh-CN" dirty="0" smtClean="0"/>
          </a:p>
          <a:p>
            <a:pPr lvl="1"/>
            <a:r>
              <a:rPr lang="zh-CN" altLang="en-US" dirty="0"/>
              <a:t>状</a:t>
            </a:r>
            <a:r>
              <a:rPr lang="zh-CN" altLang="en-US" dirty="0" smtClean="0"/>
              <a:t>态即是函数</a:t>
            </a:r>
            <a:endParaRPr lang="en-US" altLang="zh-CN" dirty="0" smtClean="0"/>
          </a:p>
          <a:p>
            <a:pPr lvl="1"/>
            <a:r>
              <a:rPr lang="zh-CN" altLang="en-US" dirty="0"/>
              <a:t>状态</a:t>
            </a:r>
            <a:r>
              <a:rPr lang="zh-CN" altLang="en-US" dirty="0" smtClean="0"/>
              <a:t>机即是流程控制</a:t>
            </a:r>
            <a:endParaRPr lang="en-US" altLang="zh-CN" dirty="0" smtClean="0"/>
          </a:p>
          <a:p>
            <a:pPr lvl="1"/>
            <a:r>
              <a:rPr lang="zh-CN" altLang="en-US" dirty="0"/>
              <a:t>流</a:t>
            </a:r>
            <a:r>
              <a:rPr lang="zh-CN" altLang="en-US" dirty="0" smtClean="0"/>
              <a:t>程控制部分抽离出来作为公共部分之后，剩下的是面向函数编程。</a:t>
            </a:r>
            <a:endParaRPr lang="en-US" altLang="zh-CN" dirty="0" smtClean="0"/>
          </a:p>
          <a:p>
            <a:r>
              <a:rPr lang="zh-CN" altLang="en-US" dirty="0" smtClean="0"/>
              <a:t>流程图与状态图的等效</a:t>
            </a:r>
            <a:endParaRPr lang="en-US" altLang="zh-CN" dirty="0" smtClean="0"/>
          </a:p>
          <a:p>
            <a:pPr lvl="1"/>
            <a:r>
              <a:rPr lang="zh-CN" altLang="en-US" dirty="0" smtClean="0"/>
              <a:t>同进程的流程图的每个环节等效一个状态。</a:t>
            </a:r>
            <a:endParaRPr lang="en-US" altLang="zh-CN" dirty="0" smtClean="0"/>
          </a:p>
          <a:p>
            <a:pPr lvl="1"/>
            <a:r>
              <a:rPr lang="zh-CN" altLang="en-US" dirty="0"/>
              <a:t>进程中运</a:t>
            </a:r>
            <a:r>
              <a:rPr lang="zh-CN" altLang="en-US" dirty="0" smtClean="0"/>
              <a:t>行的每个函数等效一个状态。</a:t>
            </a:r>
            <a:endParaRPr lang="en-US" altLang="zh-CN" dirty="0" smtClean="0"/>
          </a:p>
        </p:txBody>
      </p:sp>
    </p:spTree>
    <p:extLst>
      <p:ext uri="{BB962C8B-B14F-4D97-AF65-F5344CB8AC3E}">
        <p14:creationId xmlns:p14="http://schemas.microsoft.com/office/powerpoint/2010/main" val="84921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归一化</a:t>
            </a:r>
          </a:p>
        </p:txBody>
      </p:sp>
      <p:sp>
        <p:nvSpPr>
          <p:cNvPr id="3" name="内容占位符 2"/>
          <p:cNvSpPr>
            <a:spLocks noGrp="1"/>
          </p:cNvSpPr>
          <p:nvPr>
            <p:ph idx="1"/>
          </p:nvPr>
        </p:nvSpPr>
        <p:spPr/>
        <p:txBody>
          <a:bodyPr>
            <a:normAutofit fontScale="62500" lnSpcReduction="20000"/>
          </a:bodyPr>
          <a:lstStyle/>
          <a:p>
            <a:r>
              <a:rPr lang="zh-CN" altLang="en-US" dirty="0" smtClean="0"/>
              <a:t>归一化函数形态</a:t>
            </a:r>
            <a:endParaRPr lang="en-US" altLang="zh-CN" dirty="0" smtClean="0"/>
          </a:p>
          <a:p>
            <a:pPr lvl="1"/>
            <a:r>
              <a:rPr lang="zh-CN" altLang="en-US" dirty="0" smtClean="0"/>
              <a:t>状态作为一种统一的函数形式。</a:t>
            </a:r>
            <a:r>
              <a:rPr lang="en-US" altLang="zh-CN" dirty="0" smtClean="0"/>
              <a:t>y = f(x)</a:t>
            </a:r>
            <a:r>
              <a:rPr lang="zh-CN" altLang="en-US" dirty="0" smtClean="0"/>
              <a:t>。</a:t>
            </a:r>
            <a:endParaRPr lang="en-US" altLang="zh-CN" dirty="0" smtClean="0"/>
          </a:p>
          <a:p>
            <a:r>
              <a:rPr lang="zh-CN" altLang="en-US" dirty="0"/>
              <a:t>归一化状态对象形</a:t>
            </a:r>
            <a:r>
              <a:rPr lang="zh-CN" altLang="en-US" dirty="0" smtClean="0"/>
              <a:t>态</a:t>
            </a:r>
            <a:endParaRPr lang="en-US" altLang="zh-CN" dirty="0" smtClean="0"/>
          </a:p>
          <a:p>
            <a:pPr lvl="1"/>
            <a:r>
              <a:rPr lang="zh-CN" altLang="en-US" dirty="0"/>
              <a:t>采</a:t>
            </a:r>
            <a:r>
              <a:rPr lang="zh-CN" altLang="en-US" dirty="0" smtClean="0"/>
              <a:t>用函数闭包形式封装状态对象，使其更加灵活高效。</a:t>
            </a:r>
            <a:endParaRPr lang="en-US" altLang="zh-CN" dirty="0"/>
          </a:p>
          <a:p>
            <a:r>
              <a:rPr lang="zh-CN" altLang="en-US" dirty="0" smtClean="0"/>
              <a:t>归</a:t>
            </a:r>
            <a:r>
              <a:rPr lang="zh-CN" altLang="en-US" dirty="0"/>
              <a:t>一</a:t>
            </a:r>
            <a:r>
              <a:rPr lang="zh-CN" altLang="en-US" dirty="0" smtClean="0"/>
              <a:t>化函数式编程与命令式编程。</a:t>
            </a:r>
            <a:endParaRPr lang="en-US" altLang="zh-CN" dirty="0" smtClean="0"/>
          </a:p>
          <a:p>
            <a:pPr lvl="1"/>
            <a:r>
              <a:rPr lang="zh-CN" altLang="en-US" dirty="0" smtClean="0"/>
              <a:t>把命令式编程的流程控制部分分离出来，交由状态机执行。去除流程控制的命令式编程即为函数式编程。</a:t>
            </a:r>
            <a:endParaRPr lang="en-US" altLang="zh-CN" dirty="0" smtClean="0"/>
          </a:p>
          <a:p>
            <a:r>
              <a:rPr lang="zh-CN" altLang="en-US" dirty="0"/>
              <a:t>归一</a:t>
            </a:r>
            <a:r>
              <a:rPr lang="zh-CN" altLang="en-US" dirty="0" smtClean="0"/>
              <a:t>化状态机与状态实例。</a:t>
            </a:r>
            <a:endParaRPr lang="en-US" altLang="zh-CN" dirty="0" smtClean="0"/>
          </a:p>
          <a:p>
            <a:pPr lvl="1"/>
            <a:r>
              <a:rPr lang="zh-CN" altLang="en-US" dirty="0" smtClean="0"/>
              <a:t>状态机本身也可以看作是一个状态实例，有</a:t>
            </a:r>
            <a:r>
              <a:rPr lang="en-US" altLang="zh-CN" dirty="0" smtClean="0"/>
              <a:t>entry/do/exit</a:t>
            </a:r>
            <a:r>
              <a:rPr lang="zh-CN" altLang="en-US" dirty="0" smtClean="0"/>
              <a:t>行为。局部与整体近似。</a:t>
            </a:r>
            <a:endParaRPr lang="en-US" altLang="zh-CN" dirty="0" smtClean="0"/>
          </a:p>
          <a:p>
            <a:r>
              <a:rPr lang="zh-CN" altLang="en-US" dirty="0"/>
              <a:t>归一</a:t>
            </a:r>
            <a:r>
              <a:rPr lang="zh-CN" altLang="en-US" dirty="0" smtClean="0"/>
              <a:t>化对象间的关系。</a:t>
            </a:r>
            <a:endParaRPr lang="en-US" altLang="zh-CN" dirty="0" smtClean="0"/>
          </a:p>
          <a:p>
            <a:pPr lvl="1"/>
            <a:r>
              <a:rPr lang="zh-CN" altLang="en-US" dirty="0"/>
              <a:t>采</a:t>
            </a:r>
            <a:r>
              <a:rPr lang="zh-CN" altLang="en-US" dirty="0" smtClean="0"/>
              <a:t>用松耦合的</a:t>
            </a:r>
            <a:r>
              <a:rPr lang="en-US" altLang="zh-CN" dirty="0" smtClean="0"/>
              <a:t>Link</a:t>
            </a:r>
            <a:r>
              <a:rPr lang="zh-CN" altLang="en-US" dirty="0" smtClean="0"/>
              <a:t>关系建立对象间扁平的网状结构。</a:t>
            </a:r>
            <a:endParaRPr lang="en-US" altLang="zh-CN" dirty="0" smtClean="0"/>
          </a:p>
          <a:p>
            <a:r>
              <a:rPr lang="zh-CN" altLang="en-US" dirty="0"/>
              <a:t>归一</a:t>
            </a:r>
            <a:r>
              <a:rPr lang="zh-CN" altLang="en-US" dirty="0" smtClean="0"/>
              <a:t>化监控跟踪模式。</a:t>
            </a:r>
            <a:endParaRPr lang="en-US" altLang="zh-CN" dirty="0" smtClean="0"/>
          </a:p>
          <a:p>
            <a:pPr lvl="1"/>
            <a:r>
              <a:rPr lang="zh-CN" altLang="en-US" dirty="0"/>
              <a:t>每</a:t>
            </a:r>
            <a:r>
              <a:rPr lang="zh-CN" altLang="en-US" dirty="0" smtClean="0"/>
              <a:t>个状态机及状态实例有起止时间及事件记录，每个状态有统计数据。</a:t>
            </a:r>
            <a:endParaRPr lang="en-US" altLang="zh-CN" dirty="0"/>
          </a:p>
          <a:p>
            <a:pPr lvl="1"/>
            <a:r>
              <a:rPr lang="zh-CN" altLang="en-US" dirty="0" smtClean="0"/>
              <a:t>把静态日志变为动态流程，使系统可重现可自省。</a:t>
            </a:r>
            <a:endParaRPr lang="en-US" altLang="zh-CN" dirty="0" smtClean="0"/>
          </a:p>
          <a:p>
            <a:r>
              <a:rPr lang="zh-CN" altLang="en-US" dirty="0"/>
              <a:t>归一</a:t>
            </a:r>
            <a:r>
              <a:rPr lang="zh-CN" altLang="en-US" dirty="0" smtClean="0"/>
              <a:t>化</a:t>
            </a:r>
            <a:r>
              <a:rPr lang="zh-CN" altLang="en-US" dirty="0"/>
              <a:t>面</a:t>
            </a:r>
            <a:r>
              <a:rPr lang="zh-CN" altLang="en-US" dirty="0" smtClean="0"/>
              <a:t>向并发的编程方式。</a:t>
            </a:r>
            <a:endParaRPr lang="en-US" altLang="zh-CN" dirty="0" smtClean="0"/>
          </a:p>
        </p:txBody>
      </p:sp>
    </p:spTree>
    <p:extLst>
      <p:ext uri="{BB962C8B-B14F-4D97-AF65-F5344CB8AC3E}">
        <p14:creationId xmlns:p14="http://schemas.microsoft.com/office/powerpoint/2010/main" val="3101821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动态、自洽与自适应</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参考</a:t>
            </a:r>
            <a:r>
              <a:rPr lang="en-US" altLang="zh-CN" dirty="0" smtClean="0"/>
              <a:t>Moore Machine</a:t>
            </a:r>
            <a:r>
              <a:rPr lang="zh-CN" altLang="en-US" dirty="0" smtClean="0"/>
              <a:t>模型：</a:t>
            </a:r>
            <a:r>
              <a:rPr lang="en-US" altLang="zh-CN" dirty="0" smtClean="0"/>
              <a:t>O = f(S)</a:t>
            </a:r>
          </a:p>
          <a:p>
            <a:pPr lvl="1"/>
            <a:r>
              <a:rPr lang="zh-CN" altLang="en-US" dirty="0" smtClean="0"/>
              <a:t>只需要</a:t>
            </a:r>
            <a:r>
              <a:rPr lang="en-US" altLang="zh-CN" dirty="0" smtClean="0"/>
              <a:t>entry action</a:t>
            </a:r>
          </a:p>
          <a:p>
            <a:pPr lvl="1"/>
            <a:r>
              <a:rPr lang="zh-CN" altLang="en-US" dirty="0" smtClean="0"/>
              <a:t>输出只与状态有关</a:t>
            </a:r>
            <a:endParaRPr lang="en-US" altLang="zh-CN" dirty="0" smtClean="0"/>
          </a:p>
          <a:p>
            <a:r>
              <a:rPr lang="zh-CN" altLang="en-US" dirty="0"/>
              <a:t>状</a:t>
            </a:r>
            <a:r>
              <a:rPr lang="zh-CN" altLang="en-US" dirty="0" smtClean="0"/>
              <a:t>态迁移前后</a:t>
            </a:r>
            <a:r>
              <a:rPr lang="zh-CN" altLang="en-US" dirty="0"/>
              <a:t>加</a:t>
            </a:r>
            <a:r>
              <a:rPr lang="zh-CN" altLang="en-US" dirty="0" smtClean="0"/>
              <a:t>入</a:t>
            </a:r>
            <a:r>
              <a:rPr lang="en-US" altLang="zh-CN" dirty="0" smtClean="0"/>
              <a:t>Guard</a:t>
            </a:r>
            <a:r>
              <a:rPr lang="zh-CN" altLang="en-US" dirty="0" smtClean="0"/>
              <a:t>函数</a:t>
            </a:r>
            <a:endParaRPr lang="en-US" altLang="zh-CN" dirty="0" smtClean="0"/>
          </a:p>
          <a:p>
            <a:pPr lvl="1"/>
            <a:r>
              <a:rPr lang="zh-CN" altLang="en-US" dirty="0"/>
              <a:t>迁移</a:t>
            </a:r>
            <a:r>
              <a:rPr lang="zh-CN" altLang="en-US" dirty="0" smtClean="0"/>
              <a:t>前映射输出</a:t>
            </a:r>
            <a:r>
              <a:rPr lang="en-US" altLang="zh-CN" dirty="0" smtClean="0"/>
              <a:t>directive</a:t>
            </a:r>
            <a:r>
              <a:rPr lang="zh-CN" altLang="en-US" dirty="0" smtClean="0"/>
              <a:t>到</a:t>
            </a:r>
            <a:r>
              <a:rPr lang="en-US" altLang="zh-CN" dirty="0" smtClean="0"/>
              <a:t>next state</a:t>
            </a:r>
          </a:p>
          <a:p>
            <a:pPr lvl="1"/>
            <a:r>
              <a:rPr lang="zh-CN" altLang="en-US" dirty="0"/>
              <a:t>迁移</a:t>
            </a:r>
            <a:r>
              <a:rPr lang="zh-CN" altLang="en-US" dirty="0" smtClean="0"/>
              <a:t>后完成状态日志</a:t>
            </a:r>
            <a:endParaRPr lang="en-US" altLang="zh-CN" dirty="0" smtClean="0"/>
          </a:p>
          <a:p>
            <a:pPr lvl="1"/>
            <a:r>
              <a:rPr lang="zh-CN" altLang="en-US" dirty="0"/>
              <a:t>保</a:t>
            </a:r>
            <a:r>
              <a:rPr lang="zh-CN" altLang="en-US" dirty="0" smtClean="0"/>
              <a:t>障状态机的唯一、完备及有限。</a:t>
            </a:r>
            <a:endParaRPr lang="en-US" altLang="zh-CN" dirty="0" smtClean="0"/>
          </a:p>
          <a:p>
            <a:r>
              <a:rPr lang="zh-CN" altLang="en-US" dirty="0"/>
              <a:t>当</a:t>
            </a:r>
            <a:r>
              <a:rPr lang="zh-CN" altLang="en-US" dirty="0" smtClean="0"/>
              <a:t>前状态函数可以不用关心下一状态。</a:t>
            </a:r>
            <a:endParaRPr lang="en-US" altLang="zh-CN" dirty="0" smtClean="0"/>
          </a:p>
          <a:p>
            <a:pPr lvl="1"/>
            <a:r>
              <a:rPr lang="zh-CN" altLang="en-US" dirty="0"/>
              <a:t>通</a:t>
            </a:r>
            <a:r>
              <a:rPr lang="zh-CN" altLang="en-US" dirty="0" smtClean="0"/>
              <a:t>过</a:t>
            </a:r>
            <a:r>
              <a:rPr lang="en-US" altLang="zh-CN" dirty="0" smtClean="0"/>
              <a:t>Guard</a:t>
            </a:r>
            <a:r>
              <a:rPr lang="zh-CN" altLang="en-US" dirty="0" smtClean="0"/>
              <a:t>函数进行映射</a:t>
            </a:r>
            <a:endParaRPr lang="en-US" altLang="zh-CN" dirty="0" smtClean="0"/>
          </a:p>
          <a:p>
            <a:r>
              <a:rPr lang="zh-CN" altLang="en-US" dirty="0"/>
              <a:t>输</a:t>
            </a:r>
            <a:r>
              <a:rPr lang="zh-CN" altLang="en-US" dirty="0" smtClean="0"/>
              <a:t>出与状态映射是可配置数据。</a:t>
            </a:r>
            <a:endParaRPr lang="en-US" altLang="zh-CN" dirty="0" smtClean="0"/>
          </a:p>
          <a:p>
            <a:pPr lvl="1"/>
            <a:r>
              <a:rPr lang="zh-CN" altLang="en-US" dirty="0"/>
              <a:t>无</a:t>
            </a:r>
            <a:r>
              <a:rPr lang="zh-CN" altLang="en-US" dirty="0" smtClean="0"/>
              <a:t>需重新编译即可修改状态机及流程。</a:t>
            </a:r>
            <a:endParaRPr lang="en-US" altLang="zh-CN" dirty="0" smtClean="0"/>
          </a:p>
          <a:p>
            <a:r>
              <a:rPr lang="zh-CN" altLang="en-US" dirty="0"/>
              <a:t>自适</a:t>
            </a:r>
            <a:r>
              <a:rPr lang="zh-CN" altLang="en-US" dirty="0" smtClean="0"/>
              <a:t>应与自愈</a:t>
            </a:r>
            <a:endParaRPr lang="en-US" altLang="zh-CN" dirty="0" smtClean="0"/>
          </a:p>
          <a:p>
            <a:pPr lvl="1"/>
            <a:r>
              <a:rPr lang="en-US" altLang="zh-CN" dirty="0" smtClean="0"/>
              <a:t>Guard</a:t>
            </a:r>
            <a:r>
              <a:rPr lang="zh-CN" altLang="en-US" dirty="0" smtClean="0"/>
              <a:t>函数可根据状态统计数据选定流程路径。</a:t>
            </a:r>
            <a:endParaRPr lang="en-US" altLang="zh-CN" dirty="0" smtClean="0"/>
          </a:p>
          <a:p>
            <a:pPr lvl="1"/>
            <a:r>
              <a:rPr lang="zh-CN" altLang="en-US" dirty="0"/>
              <a:t>状</a:t>
            </a:r>
            <a:r>
              <a:rPr lang="zh-CN" altLang="en-US" dirty="0" smtClean="0"/>
              <a:t>态执行异常可进行回滚自愈尝试。</a:t>
            </a:r>
            <a:endParaRPr lang="en-US" altLang="zh-CN" dirty="0" smtClean="0"/>
          </a:p>
          <a:p>
            <a:r>
              <a:rPr lang="zh-CN" altLang="en-US" dirty="0"/>
              <a:t>异</a:t>
            </a:r>
            <a:r>
              <a:rPr lang="zh-CN" altLang="en-US" dirty="0" smtClean="0"/>
              <a:t>常侦测</a:t>
            </a:r>
            <a:endParaRPr lang="en-US" altLang="zh-CN" dirty="0" smtClean="0"/>
          </a:p>
          <a:p>
            <a:pPr lvl="1"/>
            <a:r>
              <a:rPr lang="en-US" altLang="zh-CN" dirty="0" smtClean="0"/>
              <a:t>Loop Detection</a:t>
            </a:r>
            <a:endParaRPr lang="en-US" altLang="zh-CN" dirty="0"/>
          </a:p>
          <a:p>
            <a:pPr lvl="1"/>
            <a:r>
              <a:rPr lang="en-US" altLang="zh-CN" dirty="0" smtClean="0"/>
              <a:t>Dead Lock Detection</a:t>
            </a:r>
          </a:p>
          <a:p>
            <a:pPr lvl="1"/>
            <a:r>
              <a:rPr lang="en-US" altLang="zh-CN" dirty="0" smtClean="0"/>
              <a:t>Abnormal Detection</a:t>
            </a:r>
          </a:p>
        </p:txBody>
      </p:sp>
    </p:spTree>
    <p:extLst>
      <p:ext uri="{BB962C8B-B14F-4D97-AF65-F5344CB8AC3E}">
        <p14:creationId xmlns:p14="http://schemas.microsoft.com/office/powerpoint/2010/main" val="2272718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返璞归</a:t>
            </a:r>
            <a:r>
              <a:rPr lang="zh-CN" altLang="en-US" dirty="0" smtClean="0"/>
              <a:t>真，顺其自然</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Everything is an </a:t>
            </a:r>
            <a:r>
              <a:rPr lang="en-US" altLang="zh-CN" dirty="0" err="1" smtClean="0"/>
              <a:t>Erlang</a:t>
            </a:r>
            <a:r>
              <a:rPr lang="en-US" altLang="zh-CN" dirty="0" smtClean="0"/>
              <a:t> process </a:t>
            </a:r>
            <a:r>
              <a:rPr lang="en-US" altLang="zh-CN" dirty="0" smtClean="0">
                <a:sym typeface="Wingdings" pitchFamily="2" charset="2"/>
              </a:rPr>
              <a:t> Everything is a finite state machine.</a:t>
            </a:r>
          </a:p>
          <a:p>
            <a:r>
              <a:rPr lang="en-US" altLang="zh-CN" dirty="0" smtClean="0">
                <a:sym typeface="Wingdings" pitchFamily="2" charset="2"/>
              </a:rPr>
              <a:t>Concurrency oriented programming  State oriented programming.</a:t>
            </a:r>
          </a:p>
          <a:p>
            <a:r>
              <a:rPr lang="en-US" altLang="zh-CN" dirty="0" smtClean="0">
                <a:sym typeface="Wingdings" pitchFamily="2" charset="2"/>
              </a:rPr>
              <a:t>OTP</a:t>
            </a:r>
            <a:r>
              <a:rPr lang="zh-CN" altLang="en-US" dirty="0" smtClean="0">
                <a:sym typeface="Wingdings" pitchFamily="2" charset="2"/>
              </a:rPr>
              <a:t>多采用</a:t>
            </a:r>
            <a:r>
              <a:rPr lang="zh-CN" altLang="en-US" dirty="0">
                <a:sym typeface="Wingdings" pitchFamily="2" charset="2"/>
              </a:rPr>
              <a:t>事</a:t>
            </a:r>
            <a:r>
              <a:rPr lang="zh-CN" altLang="en-US" dirty="0" smtClean="0">
                <a:sym typeface="Wingdings" pitchFamily="2" charset="2"/>
              </a:rPr>
              <a:t>件驱动开发模式，舍本逐末。</a:t>
            </a:r>
            <a:endParaRPr lang="en-US" altLang="zh-CN" dirty="0" smtClean="0">
              <a:sym typeface="Wingdings" pitchFamily="2" charset="2"/>
            </a:endParaRPr>
          </a:p>
          <a:p>
            <a:r>
              <a:rPr lang="zh-CN" altLang="en-US" dirty="0">
                <a:sym typeface="Wingdings" pitchFamily="2" charset="2"/>
              </a:rPr>
              <a:t>采</a:t>
            </a:r>
            <a:r>
              <a:rPr lang="zh-CN" altLang="en-US" dirty="0" smtClean="0">
                <a:sym typeface="Wingdings" pitchFamily="2" charset="2"/>
              </a:rPr>
              <a:t>用</a:t>
            </a:r>
            <a:r>
              <a:rPr lang="en-US" altLang="zh-CN" dirty="0" smtClean="0">
                <a:sym typeface="Wingdings" pitchFamily="2" charset="2"/>
              </a:rPr>
              <a:t>SOP</a:t>
            </a:r>
            <a:r>
              <a:rPr lang="zh-CN" altLang="en-US" dirty="0" smtClean="0">
                <a:sym typeface="Wingdings" pitchFamily="2" charset="2"/>
              </a:rPr>
              <a:t>开发模式，清晰自然。</a:t>
            </a:r>
            <a:endParaRPr lang="en-US" altLang="zh-CN" dirty="0" smtClean="0">
              <a:sym typeface="Wingdings" pitchFamily="2" charset="2"/>
            </a:endParaRPr>
          </a:p>
          <a:p>
            <a:pPr lvl="1"/>
            <a:r>
              <a:rPr lang="zh-CN" altLang="en-US" dirty="0">
                <a:sym typeface="Wingdings" pitchFamily="2" charset="2"/>
              </a:rPr>
              <a:t>即使</a:t>
            </a:r>
            <a:r>
              <a:rPr lang="zh-CN" altLang="en-US" dirty="0" smtClean="0">
                <a:sym typeface="Wingdings" pitchFamily="2" charset="2"/>
              </a:rPr>
              <a:t>不做任何编程模板，</a:t>
            </a:r>
            <a:r>
              <a:rPr lang="en-US" altLang="zh-CN" dirty="0" err="1" smtClean="0">
                <a:sym typeface="Wingdings" pitchFamily="2" charset="2"/>
              </a:rPr>
              <a:t>Erlang</a:t>
            </a:r>
            <a:r>
              <a:rPr lang="zh-CN" altLang="en-US" dirty="0" smtClean="0">
                <a:sym typeface="Wingdings" pitchFamily="2" charset="2"/>
              </a:rPr>
              <a:t>语言本身也能够很自然的用</a:t>
            </a:r>
            <a:r>
              <a:rPr lang="en-US" altLang="zh-CN" dirty="0" smtClean="0">
                <a:sym typeface="Wingdings" pitchFamily="2" charset="2"/>
              </a:rPr>
              <a:t>SOP</a:t>
            </a:r>
            <a:r>
              <a:rPr lang="zh-CN" altLang="en-US" dirty="0" smtClean="0">
                <a:sym typeface="Wingdings" pitchFamily="2" charset="2"/>
              </a:rPr>
              <a:t>模型描述。</a:t>
            </a:r>
            <a:endParaRPr lang="en-US" altLang="zh-CN" dirty="0" smtClean="0">
              <a:sym typeface="Wingdings" pitchFamily="2" charset="2"/>
            </a:endParaRPr>
          </a:p>
          <a:p>
            <a:r>
              <a:rPr lang="en-US" altLang="zh-CN" dirty="0" smtClean="0">
                <a:sym typeface="Wingdings" pitchFamily="2" charset="2"/>
              </a:rPr>
              <a:t>Flow-based programming </a:t>
            </a:r>
            <a:r>
              <a:rPr lang="en-US" altLang="zh-CN" dirty="0" err="1" smtClean="0">
                <a:sym typeface="Wingdings" pitchFamily="2" charset="2"/>
              </a:rPr>
              <a:t>vs</a:t>
            </a:r>
            <a:r>
              <a:rPr lang="en-US" altLang="zh-CN" dirty="0" smtClean="0">
                <a:sym typeface="Wingdings" pitchFamily="2" charset="2"/>
              </a:rPr>
              <a:t> Message-based programming.</a:t>
            </a:r>
          </a:p>
          <a:p>
            <a:r>
              <a:rPr lang="zh-CN" altLang="en-US" dirty="0">
                <a:sym typeface="Wingdings" pitchFamily="2" charset="2"/>
              </a:rPr>
              <a:t>晦</a:t>
            </a:r>
            <a:r>
              <a:rPr lang="zh-CN" altLang="en-US" dirty="0" smtClean="0">
                <a:sym typeface="Wingdings" pitchFamily="2" charset="2"/>
              </a:rPr>
              <a:t>涩艰深的函数式编程 </a:t>
            </a:r>
            <a:r>
              <a:rPr lang="en-US" altLang="zh-CN" dirty="0" err="1" smtClean="0">
                <a:sym typeface="Wingdings" pitchFamily="2" charset="2"/>
              </a:rPr>
              <a:t>vs</a:t>
            </a:r>
            <a:r>
              <a:rPr lang="en-US" altLang="zh-CN" dirty="0" smtClean="0">
                <a:sym typeface="Wingdings" pitchFamily="2" charset="2"/>
              </a:rPr>
              <a:t> </a:t>
            </a:r>
            <a:r>
              <a:rPr lang="zh-CN" altLang="en-US" dirty="0" smtClean="0">
                <a:sym typeface="Wingdings" pitchFamily="2" charset="2"/>
              </a:rPr>
              <a:t>简单直接的命令式编程。</a:t>
            </a:r>
            <a:endParaRPr lang="en-US" altLang="zh-CN" dirty="0" smtClean="0">
              <a:sym typeface="Wingdings" pitchFamily="2" charset="2"/>
            </a:endParaRPr>
          </a:p>
          <a:p>
            <a:pPr lvl="1"/>
            <a:r>
              <a:rPr lang="en-US" altLang="zh-CN" dirty="0" smtClean="0">
                <a:sym typeface="Wingdings" pitchFamily="2" charset="2"/>
              </a:rPr>
              <a:t>TIOBE</a:t>
            </a:r>
            <a:r>
              <a:rPr lang="zh-CN" altLang="en-US" dirty="0" smtClean="0">
                <a:sym typeface="Wingdings" pitchFamily="2" charset="2"/>
              </a:rPr>
              <a:t>排名中，</a:t>
            </a:r>
            <a:r>
              <a:rPr lang="en-US" altLang="zh-CN" dirty="0" err="1" smtClean="0">
                <a:sym typeface="Wingdings" pitchFamily="2" charset="2"/>
              </a:rPr>
              <a:t>Erlang</a:t>
            </a:r>
            <a:r>
              <a:rPr lang="zh-CN" altLang="en-US" dirty="0" smtClean="0">
                <a:sym typeface="Wingdings" pitchFamily="2" charset="2"/>
              </a:rPr>
              <a:t>已经跌出前</a:t>
            </a:r>
            <a:r>
              <a:rPr lang="en-US" altLang="zh-CN" dirty="0" smtClean="0">
                <a:sym typeface="Wingdings" pitchFamily="2" charset="2"/>
              </a:rPr>
              <a:t>50</a:t>
            </a:r>
            <a:r>
              <a:rPr lang="zh-CN" altLang="en-US" dirty="0" smtClean="0">
                <a:sym typeface="Wingdings" pitchFamily="2" charset="2"/>
              </a:rPr>
              <a:t>名。</a:t>
            </a:r>
            <a:endParaRPr lang="en-US" altLang="zh-CN" dirty="0" smtClean="0">
              <a:sym typeface="Wingdings" pitchFamily="2" charset="2"/>
            </a:endParaRPr>
          </a:p>
          <a:p>
            <a:endParaRPr lang="zh-CN" altLang="en-US" dirty="0"/>
          </a:p>
        </p:txBody>
      </p:sp>
    </p:spTree>
    <p:extLst>
      <p:ext uri="{BB962C8B-B14F-4D97-AF65-F5344CB8AC3E}">
        <p14:creationId xmlns:p14="http://schemas.microsoft.com/office/powerpoint/2010/main" val="402660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Erlang</a:t>
            </a:r>
            <a:r>
              <a:rPr lang="en-US" altLang="zh-CN" dirty="0" smtClean="0"/>
              <a:t>/OTP</a:t>
            </a:r>
            <a:r>
              <a:rPr lang="zh-CN" altLang="en-US" dirty="0" smtClean="0"/>
              <a:t>平台反思</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ECUG</a:t>
            </a:r>
            <a:r>
              <a:rPr lang="zh-CN" altLang="en-US" dirty="0" smtClean="0"/>
              <a:t>为什么要改名？</a:t>
            </a:r>
            <a:endParaRPr lang="en-US" altLang="zh-CN" dirty="0" smtClean="0"/>
          </a:p>
          <a:p>
            <a:pPr lvl="1"/>
            <a:r>
              <a:rPr lang="zh-CN" altLang="en-US" dirty="0" smtClean="0"/>
              <a:t>去</a:t>
            </a:r>
            <a:r>
              <a:rPr lang="en-US" altLang="zh-CN" dirty="0" err="1" smtClean="0"/>
              <a:t>Erlang</a:t>
            </a:r>
            <a:r>
              <a:rPr lang="zh-CN" altLang="en-US" dirty="0" smtClean="0"/>
              <a:t>化？</a:t>
            </a:r>
            <a:endParaRPr lang="en-US" altLang="zh-CN" dirty="0" smtClean="0"/>
          </a:p>
          <a:p>
            <a:r>
              <a:rPr lang="en-US" altLang="zh-CN" dirty="0" err="1" smtClean="0"/>
              <a:t>Erlang</a:t>
            </a:r>
            <a:r>
              <a:rPr lang="zh-CN" altLang="en-US" dirty="0" smtClean="0"/>
              <a:t>语言在</a:t>
            </a:r>
            <a:r>
              <a:rPr lang="en-US" altLang="zh-CN" dirty="0" err="1" smtClean="0"/>
              <a:t>Tiobe</a:t>
            </a:r>
            <a:r>
              <a:rPr lang="zh-CN" altLang="en-US" dirty="0"/>
              <a:t>排</a:t>
            </a:r>
            <a:r>
              <a:rPr lang="zh-CN" altLang="en-US" dirty="0" smtClean="0"/>
              <a:t>名中为何逐年下降？</a:t>
            </a:r>
            <a:endParaRPr lang="en-US" altLang="zh-CN" dirty="0" smtClean="0"/>
          </a:p>
          <a:p>
            <a:pPr lvl="1"/>
            <a:r>
              <a:rPr lang="zh-CN" altLang="en-US" dirty="0"/>
              <a:t>应</a:t>
            </a:r>
            <a:r>
              <a:rPr lang="zh-CN" altLang="en-US" dirty="0" smtClean="0"/>
              <a:t>该随着云计算而第二春才对啊</a:t>
            </a:r>
            <a:endParaRPr lang="en-US" altLang="zh-CN" dirty="0" smtClean="0"/>
          </a:p>
          <a:p>
            <a:r>
              <a:rPr lang="en-US" altLang="zh-CN" dirty="0" err="1" smtClean="0"/>
              <a:t>Erlang</a:t>
            </a:r>
            <a:r>
              <a:rPr lang="zh-CN" altLang="en-US" dirty="0" smtClean="0"/>
              <a:t>为什么这么大？</a:t>
            </a:r>
            <a:endParaRPr lang="en-US" altLang="zh-CN" dirty="0" smtClean="0"/>
          </a:p>
          <a:p>
            <a:pPr lvl="1"/>
            <a:r>
              <a:rPr lang="zh-CN" altLang="en-US" dirty="0"/>
              <a:t>第一</a:t>
            </a:r>
            <a:r>
              <a:rPr lang="zh-CN" altLang="en-US" dirty="0" smtClean="0"/>
              <a:t>次下载编译安装</a:t>
            </a:r>
            <a:r>
              <a:rPr lang="en-US" altLang="zh-CN" dirty="0" err="1" smtClean="0"/>
              <a:t>Erlang</a:t>
            </a:r>
            <a:r>
              <a:rPr lang="zh-CN" altLang="en-US" dirty="0" smtClean="0"/>
              <a:t>你花了多长时间？</a:t>
            </a:r>
            <a:endParaRPr lang="en-US" altLang="zh-CN" dirty="0" smtClean="0"/>
          </a:p>
          <a:p>
            <a:pPr lvl="1"/>
            <a:r>
              <a:rPr lang="zh-CN" altLang="en-US" dirty="0"/>
              <a:t>其</a:t>
            </a:r>
            <a:r>
              <a:rPr lang="zh-CN" altLang="en-US" dirty="0" smtClean="0"/>
              <a:t>他声明型语言为何</a:t>
            </a:r>
            <a:r>
              <a:rPr lang="en-US" altLang="zh-CN" dirty="0" smtClean="0"/>
              <a:t>footprint</a:t>
            </a:r>
            <a:r>
              <a:rPr lang="zh-CN" altLang="en-US" dirty="0" smtClean="0"/>
              <a:t>那么小？</a:t>
            </a:r>
            <a:endParaRPr lang="en-US" altLang="zh-CN" dirty="0" smtClean="0"/>
          </a:p>
          <a:p>
            <a:r>
              <a:rPr lang="en-US" altLang="zh-CN" dirty="0" smtClean="0"/>
              <a:t>OTP</a:t>
            </a:r>
            <a:r>
              <a:rPr lang="zh-CN" altLang="en-US" dirty="0" smtClean="0"/>
              <a:t>平台入门为什么那么难？</a:t>
            </a:r>
            <a:endParaRPr lang="en-US" altLang="zh-CN" dirty="0" smtClean="0"/>
          </a:p>
          <a:p>
            <a:pPr lvl="1"/>
            <a:r>
              <a:rPr lang="zh-CN" altLang="en-US" dirty="0"/>
              <a:t>新</a:t>
            </a:r>
            <a:r>
              <a:rPr lang="zh-CN" altLang="en-US" dirty="0" smtClean="0"/>
              <a:t>手理解</a:t>
            </a:r>
            <a:r>
              <a:rPr lang="en-US" altLang="zh-CN" dirty="0" err="1" smtClean="0"/>
              <a:t>gen_fsm</a:t>
            </a:r>
            <a:r>
              <a:rPr lang="en-US" altLang="zh-CN" dirty="0" smtClean="0"/>
              <a:t>, </a:t>
            </a:r>
            <a:r>
              <a:rPr lang="en-US" altLang="zh-CN" dirty="0" err="1" smtClean="0"/>
              <a:t>gen_server</a:t>
            </a:r>
            <a:r>
              <a:rPr lang="zh-CN" altLang="en-US" dirty="0" smtClean="0"/>
              <a:t>要花费多长时间？</a:t>
            </a:r>
            <a:endParaRPr lang="en-US" altLang="zh-CN" dirty="0" smtClean="0"/>
          </a:p>
          <a:p>
            <a:r>
              <a:rPr lang="en-US" altLang="zh-CN" dirty="0" err="1" smtClean="0"/>
              <a:t>Erlang</a:t>
            </a:r>
            <a:r>
              <a:rPr lang="en-US" altLang="zh-CN" dirty="0" smtClean="0"/>
              <a:t> OTP</a:t>
            </a:r>
            <a:r>
              <a:rPr lang="zh-CN" altLang="en-US" dirty="0" smtClean="0"/>
              <a:t>为何很难构建大</a:t>
            </a:r>
            <a:r>
              <a:rPr lang="zh-CN" altLang="en-US" dirty="0"/>
              <a:t>项</a:t>
            </a:r>
            <a:r>
              <a:rPr lang="zh-CN" altLang="en-US" dirty="0" smtClean="0"/>
              <a:t>目？</a:t>
            </a:r>
            <a:endParaRPr lang="en-US" altLang="zh-CN" dirty="0" smtClean="0"/>
          </a:p>
          <a:p>
            <a:pPr lvl="1"/>
            <a:r>
              <a:rPr lang="zh-CN" altLang="en-US" dirty="0"/>
              <a:t>命</a:t>
            </a:r>
            <a:r>
              <a:rPr lang="zh-CN" altLang="en-US" dirty="0" smtClean="0"/>
              <a:t>名冲突，注册冲突</a:t>
            </a:r>
            <a:endParaRPr lang="en-US" altLang="zh-CN" dirty="0" smtClean="0"/>
          </a:p>
          <a:p>
            <a:r>
              <a:rPr lang="en-US" altLang="zh-CN" dirty="0" err="1" smtClean="0"/>
              <a:t>Erlang</a:t>
            </a:r>
            <a:r>
              <a:rPr lang="zh-CN" altLang="en-US" dirty="0" smtClean="0"/>
              <a:t>语言为什么不采用纯函数式编程模式？</a:t>
            </a:r>
            <a:endParaRPr lang="en-US" altLang="zh-CN" dirty="0" smtClean="0"/>
          </a:p>
          <a:p>
            <a:pPr lvl="1"/>
            <a:r>
              <a:rPr lang="zh-CN" altLang="en-US" dirty="0"/>
              <a:t>时</a:t>
            </a:r>
            <a:r>
              <a:rPr lang="zh-CN" altLang="en-US" dirty="0" smtClean="0"/>
              <a:t>域函数和频域函数哪个更自然易懂？</a:t>
            </a:r>
            <a:endParaRPr lang="en-US" altLang="zh-CN" dirty="0" smtClean="0"/>
          </a:p>
          <a:p>
            <a:r>
              <a:rPr lang="en-US" altLang="zh-CN" dirty="0" smtClean="0"/>
              <a:t>OTP</a:t>
            </a:r>
            <a:r>
              <a:rPr lang="zh-CN" altLang="en-US" dirty="0"/>
              <a:t>平</a:t>
            </a:r>
            <a:r>
              <a:rPr lang="zh-CN" altLang="en-US" dirty="0" smtClean="0"/>
              <a:t>台为何采用事件驱动的编程模式？</a:t>
            </a:r>
            <a:endParaRPr lang="en-US" altLang="zh-CN" dirty="0" smtClean="0"/>
          </a:p>
          <a:p>
            <a:pPr lvl="1"/>
            <a:r>
              <a:rPr lang="zh-CN" altLang="en-US" dirty="0" smtClean="0"/>
              <a:t>函</a:t>
            </a:r>
            <a:r>
              <a:rPr lang="zh-CN" altLang="en-US" dirty="0"/>
              <a:t>数式编程模式排斥面向进程的编程模式</a:t>
            </a:r>
          </a:p>
          <a:p>
            <a:pPr lvl="1"/>
            <a:r>
              <a:rPr lang="zh-CN" altLang="en-US" dirty="0" smtClean="0"/>
              <a:t>那</a:t>
            </a:r>
            <a:r>
              <a:rPr lang="zh-CN" altLang="en-US" dirty="0"/>
              <a:t>个时期流行事件驱动模式</a:t>
            </a:r>
            <a:r>
              <a:rPr lang="zh-CN" altLang="en-US" dirty="0" smtClean="0"/>
              <a:t>。</a:t>
            </a:r>
            <a:endParaRPr lang="zh-CN" altLang="en-US" dirty="0"/>
          </a:p>
          <a:p>
            <a:pPr lvl="1"/>
            <a:r>
              <a:rPr lang="zh-CN" altLang="en-US" dirty="0"/>
              <a:t>那个时期的硬件能力弱，事件驱动模式是一种高效的并发编程方法。</a:t>
            </a:r>
            <a:endParaRPr lang="en-US" altLang="zh-CN" dirty="0" smtClean="0"/>
          </a:p>
        </p:txBody>
      </p:sp>
    </p:spTree>
    <p:extLst>
      <p:ext uri="{BB962C8B-B14F-4D97-AF65-F5344CB8AC3E}">
        <p14:creationId xmlns:p14="http://schemas.microsoft.com/office/powerpoint/2010/main" val="2647939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Erlang</a:t>
            </a:r>
            <a:r>
              <a:rPr lang="zh-CN" altLang="en-US" dirty="0" smtClean="0"/>
              <a:t>的复兴</a:t>
            </a:r>
            <a:endParaRPr lang="zh-CN" altLang="en-US" dirty="0"/>
          </a:p>
        </p:txBody>
      </p:sp>
      <p:sp>
        <p:nvSpPr>
          <p:cNvPr id="3" name="内容占位符 2"/>
          <p:cNvSpPr>
            <a:spLocks noGrp="1"/>
          </p:cNvSpPr>
          <p:nvPr>
            <p:ph idx="1"/>
          </p:nvPr>
        </p:nvSpPr>
        <p:spPr/>
        <p:txBody>
          <a:bodyPr>
            <a:normAutofit fontScale="92500" lnSpcReduction="20000"/>
          </a:bodyPr>
          <a:lstStyle/>
          <a:p>
            <a:pPr fontAlgn="ctr"/>
            <a:r>
              <a:rPr lang="en-US" altLang="zh-CN" dirty="0" err="1"/>
              <a:t>Erlang</a:t>
            </a:r>
            <a:r>
              <a:rPr lang="zh-CN" altLang="zh-CN" dirty="0"/>
              <a:t>需要一个精简的内核</a:t>
            </a:r>
            <a:r>
              <a:rPr lang="zh-CN" altLang="zh-CN" dirty="0" smtClean="0"/>
              <a:t>。</a:t>
            </a:r>
            <a:endParaRPr lang="en-US" altLang="zh-CN" dirty="0" smtClean="0"/>
          </a:p>
          <a:p>
            <a:pPr lvl="1" fontAlgn="ctr"/>
            <a:r>
              <a:rPr lang="zh-CN" altLang="en-US" dirty="0"/>
              <a:t>是</a:t>
            </a:r>
            <a:r>
              <a:rPr lang="zh-CN" altLang="en-US" dirty="0" smtClean="0"/>
              <a:t>否可以把</a:t>
            </a:r>
            <a:r>
              <a:rPr lang="en-US" altLang="zh-CN" dirty="0" smtClean="0"/>
              <a:t>OTP</a:t>
            </a:r>
            <a:r>
              <a:rPr lang="zh-CN" altLang="en-US" dirty="0" smtClean="0"/>
              <a:t>从</a:t>
            </a:r>
            <a:r>
              <a:rPr lang="en-US" altLang="zh-CN" dirty="0" smtClean="0"/>
              <a:t>distribution</a:t>
            </a:r>
            <a:r>
              <a:rPr lang="zh-CN" altLang="en-US" dirty="0" smtClean="0"/>
              <a:t>中分离出去，按需加载。</a:t>
            </a:r>
            <a:endParaRPr lang="zh-CN" altLang="zh-CN" dirty="0"/>
          </a:p>
          <a:p>
            <a:pPr fontAlgn="ctr"/>
            <a:r>
              <a:rPr lang="en-US" altLang="zh-CN" dirty="0" err="1"/>
              <a:t>Erlang</a:t>
            </a:r>
            <a:r>
              <a:rPr lang="zh-CN" altLang="zh-CN" dirty="0"/>
              <a:t>需要一套简洁的开发模式</a:t>
            </a:r>
            <a:r>
              <a:rPr lang="zh-CN" altLang="zh-CN" dirty="0" smtClean="0"/>
              <a:t>。</a:t>
            </a:r>
            <a:endParaRPr lang="en-US" altLang="zh-CN" dirty="0" smtClean="0"/>
          </a:p>
          <a:p>
            <a:pPr lvl="1" fontAlgn="ctr"/>
            <a:r>
              <a:rPr lang="zh-CN" altLang="en-US" dirty="0"/>
              <a:t>面</a:t>
            </a:r>
            <a:r>
              <a:rPr lang="zh-CN" altLang="en-US" dirty="0" smtClean="0"/>
              <a:t>向状态编程</a:t>
            </a:r>
            <a:endParaRPr lang="en-US" altLang="zh-CN" dirty="0" smtClean="0"/>
          </a:p>
          <a:p>
            <a:pPr lvl="1" fontAlgn="ctr"/>
            <a:r>
              <a:rPr lang="zh-CN" altLang="en-US" dirty="0"/>
              <a:t>面</a:t>
            </a:r>
            <a:r>
              <a:rPr lang="zh-CN" altLang="en-US" dirty="0" smtClean="0"/>
              <a:t>向状态机建模</a:t>
            </a:r>
            <a:endParaRPr lang="en-US" altLang="zh-CN" dirty="0" smtClean="0"/>
          </a:p>
          <a:p>
            <a:pPr lvl="1" fontAlgn="ctr"/>
            <a:r>
              <a:rPr lang="en-US" altLang="zh-CN" dirty="0" err="1" smtClean="0"/>
              <a:t>Erlang</a:t>
            </a:r>
            <a:r>
              <a:rPr lang="zh-CN" altLang="en-US" dirty="0" smtClean="0"/>
              <a:t>是图灵系统与</a:t>
            </a:r>
            <a:r>
              <a:rPr lang="en-US" altLang="zh-CN" dirty="0" smtClean="0"/>
              <a:t>Lambda</a:t>
            </a:r>
            <a:r>
              <a:rPr lang="zh-CN" altLang="en-US" dirty="0"/>
              <a:t>演</a:t>
            </a:r>
            <a:r>
              <a:rPr lang="zh-CN" altLang="en-US" dirty="0" smtClean="0"/>
              <a:t>算系统完美结合。</a:t>
            </a:r>
            <a:endParaRPr lang="zh-CN" altLang="zh-CN" dirty="0"/>
          </a:p>
          <a:p>
            <a:pPr fontAlgn="ctr"/>
            <a:r>
              <a:rPr lang="en-US" altLang="zh-CN" dirty="0" err="1"/>
              <a:t>Erlang</a:t>
            </a:r>
            <a:r>
              <a:rPr lang="zh-CN" altLang="zh-CN" dirty="0"/>
              <a:t>需</a:t>
            </a:r>
            <a:r>
              <a:rPr lang="zh-CN" altLang="zh-CN" dirty="0" smtClean="0"/>
              <a:t>要</a:t>
            </a:r>
            <a:r>
              <a:rPr lang="zh-CN" altLang="en-US" dirty="0"/>
              <a:t>一</a:t>
            </a:r>
            <a:r>
              <a:rPr lang="zh-CN" altLang="en-US" dirty="0" smtClean="0"/>
              <a:t>套简单的平台。</a:t>
            </a:r>
            <a:endParaRPr lang="en-US" altLang="zh-CN" dirty="0" smtClean="0"/>
          </a:p>
          <a:p>
            <a:pPr lvl="1" fontAlgn="ctr"/>
            <a:r>
              <a:rPr lang="zh-CN" altLang="en-US" dirty="0"/>
              <a:t>归一</a:t>
            </a:r>
            <a:r>
              <a:rPr lang="zh-CN" altLang="en-US" dirty="0" smtClean="0"/>
              <a:t>化的编程模板。</a:t>
            </a:r>
            <a:endParaRPr lang="en-US" altLang="zh-CN" dirty="0" smtClean="0"/>
          </a:p>
          <a:p>
            <a:pPr lvl="1" fontAlgn="ctr"/>
            <a:r>
              <a:rPr lang="zh-CN" altLang="en-US" dirty="0"/>
              <a:t>细致</a:t>
            </a:r>
            <a:r>
              <a:rPr lang="zh-CN" altLang="en-US" dirty="0" smtClean="0"/>
              <a:t>的日志调试跟踪能力。</a:t>
            </a:r>
            <a:endParaRPr lang="en-US" altLang="zh-CN" dirty="0" smtClean="0"/>
          </a:p>
          <a:p>
            <a:pPr lvl="1" fontAlgn="ctr"/>
            <a:r>
              <a:rPr lang="zh-CN" altLang="en-US" dirty="0"/>
              <a:t>自</a:t>
            </a:r>
            <a:r>
              <a:rPr lang="zh-CN" altLang="en-US" dirty="0" smtClean="0"/>
              <a:t>洽、自省的运行时能力。</a:t>
            </a:r>
            <a:endParaRPr lang="zh-CN" altLang="zh-CN" dirty="0"/>
          </a:p>
        </p:txBody>
      </p:sp>
    </p:spTree>
    <p:extLst>
      <p:ext uri="{BB962C8B-B14F-4D97-AF65-F5344CB8AC3E}">
        <p14:creationId xmlns:p14="http://schemas.microsoft.com/office/powerpoint/2010/main" val="2125147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建模目标</a:t>
            </a:r>
            <a:endParaRPr lang="zh-CN" altLang="en-US" dirty="0"/>
          </a:p>
        </p:txBody>
      </p:sp>
      <p:sp>
        <p:nvSpPr>
          <p:cNvPr id="3" name="内容占位符 2"/>
          <p:cNvSpPr>
            <a:spLocks noGrp="1"/>
          </p:cNvSpPr>
          <p:nvPr>
            <p:ph idx="1"/>
          </p:nvPr>
        </p:nvSpPr>
        <p:spPr/>
        <p:txBody>
          <a:bodyPr>
            <a:normAutofit/>
          </a:bodyPr>
          <a:lstStyle/>
          <a:p>
            <a:r>
              <a:rPr lang="zh-CN" altLang="en-US" dirty="0" smtClean="0"/>
              <a:t>构建：基础单元通过简单规则叠加来构建复杂系统。（分形原理）。</a:t>
            </a:r>
            <a:endParaRPr lang="en-US" altLang="zh-CN" dirty="0" smtClean="0"/>
          </a:p>
          <a:p>
            <a:r>
              <a:rPr lang="zh-CN" altLang="en-US" dirty="0"/>
              <a:t>解</a:t>
            </a:r>
            <a:r>
              <a:rPr lang="zh-CN" altLang="en-US" dirty="0" smtClean="0"/>
              <a:t>构：基础元素只有两种：状态和状态机。</a:t>
            </a:r>
            <a:endParaRPr lang="en-US" altLang="zh-CN" dirty="0" smtClean="0"/>
          </a:p>
          <a:p>
            <a:r>
              <a:rPr lang="zh-CN" altLang="en-US" dirty="0"/>
              <a:t>理</a:t>
            </a:r>
            <a:r>
              <a:rPr lang="zh-CN" altLang="en-US" dirty="0" smtClean="0"/>
              <a:t>解：局部与总体的相似性，基础元素的一致性让复杂系统更容易理解。</a:t>
            </a:r>
            <a:endParaRPr lang="en-US" altLang="zh-CN" dirty="0" smtClean="0"/>
          </a:p>
          <a:p>
            <a:r>
              <a:rPr lang="zh-CN" altLang="en-US" dirty="0"/>
              <a:t>管</a:t>
            </a:r>
            <a:r>
              <a:rPr lang="zh-CN" altLang="en-US" dirty="0" smtClean="0"/>
              <a:t>理：模块清晰的边界与一致的行为更易于管理监控。</a:t>
            </a:r>
            <a:endParaRPr lang="en-US" altLang="zh-CN" dirty="0" smtClean="0"/>
          </a:p>
          <a:p>
            <a:r>
              <a:rPr lang="zh-CN" altLang="en-US" dirty="0" smtClean="0"/>
              <a:t>规范：规则简单，组件一致，接口统一。</a:t>
            </a:r>
            <a:endParaRPr lang="en-US" altLang="zh-CN" dirty="0" smtClean="0"/>
          </a:p>
        </p:txBody>
      </p:sp>
    </p:spTree>
    <p:extLst>
      <p:ext uri="{BB962C8B-B14F-4D97-AF65-F5344CB8AC3E}">
        <p14:creationId xmlns:p14="http://schemas.microsoft.com/office/powerpoint/2010/main" val="1934590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SOP</a:t>
            </a:r>
            <a:r>
              <a:rPr lang="zh-CN" altLang="en-US" dirty="0" smtClean="0"/>
              <a:t>的概念</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面</a:t>
            </a:r>
            <a:r>
              <a:rPr lang="zh-CN" altLang="en-US" dirty="0" smtClean="0"/>
              <a:t>向状态机进行抽象。</a:t>
            </a:r>
            <a:endParaRPr lang="en-US" altLang="zh-CN" dirty="0" smtClean="0"/>
          </a:p>
          <a:p>
            <a:r>
              <a:rPr lang="zh-CN" altLang="en-US" dirty="0"/>
              <a:t>面</a:t>
            </a:r>
            <a:r>
              <a:rPr lang="zh-CN" altLang="en-US" dirty="0" smtClean="0"/>
              <a:t>向状态进行编程。</a:t>
            </a:r>
            <a:endParaRPr lang="en-US" altLang="zh-CN" dirty="0" smtClean="0"/>
          </a:p>
          <a:p>
            <a:r>
              <a:rPr lang="zh-CN" altLang="en-US" dirty="0" smtClean="0"/>
              <a:t>状态实体：对系统中实体的抽象，一个状态实体通常包含一个（或者多个）状态机。</a:t>
            </a:r>
            <a:endParaRPr lang="en-US" altLang="zh-CN" dirty="0" smtClean="0"/>
          </a:p>
          <a:p>
            <a:r>
              <a:rPr lang="zh-CN" altLang="en-US" dirty="0" smtClean="0"/>
              <a:t>状态是某个状态实体在特定情况下的表现形式。</a:t>
            </a:r>
            <a:endParaRPr lang="en-US" altLang="zh-CN" dirty="0" smtClean="0"/>
          </a:p>
          <a:p>
            <a:r>
              <a:rPr lang="zh-CN" altLang="en-US" dirty="0" smtClean="0"/>
              <a:t>状</a:t>
            </a:r>
            <a:r>
              <a:rPr lang="zh-CN" altLang="en-US" dirty="0"/>
              <a:t>态</a:t>
            </a:r>
            <a:r>
              <a:rPr lang="zh-CN" altLang="en-US" dirty="0" smtClean="0"/>
              <a:t>机呈现的状态集合中的状态是互斥完备的。也就是说一个状态机同时只能呈现一种状态，只能呈现自己状态集合中的有限状态。</a:t>
            </a:r>
            <a:endParaRPr lang="en-US" altLang="zh-CN" dirty="0" smtClean="0"/>
          </a:p>
          <a:p>
            <a:r>
              <a:rPr lang="zh-CN" altLang="en-US" dirty="0" smtClean="0"/>
              <a:t>流程是状态机的运行过程，是状</a:t>
            </a:r>
            <a:r>
              <a:rPr lang="zh-CN" altLang="en-US" dirty="0"/>
              <a:t>态实体的活动序列</a:t>
            </a:r>
            <a:r>
              <a:rPr lang="zh-CN" altLang="en-US" dirty="0" smtClean="0"/>
              <a:t>，由</a:t>
            </a:r>
            <a:r>
              <a:rPr lang="zh-CN" altLang="en-US" dirty="0"/>
              <a:t>一系列状态的实例构成</a:t>
            </a:r>
            <a:r>
              <a:rPr lang="zh-CN" altLang="en-US" dirty="0" smtClean="0"/>
              <a:t>的</a:t>
            </a:r>
            <a:r>
              <a:rPr lang="zh-CN" altLang="en-US" dirty="0"/>
              <a:t>单</a:t>
            </a:r>
            <a:r>
              <a:rPr lang="zh-CN" altLang="en-US" dirty="0" smtClean="0"/>
              <a:t>向时序。</a:t>
            </a:r>
            <a:endParaRPr lang="en-US" altLang="zh-CN" dirty="0"/>
          </a:p>
          <a:p>
            <a:endParaRPr lang="en-US" altLang="zh-CN" dirty="0"/>
          </a:p>
        </p:txBody>
      </p:sp>
    </p:spTree>
    <p:extLst>
      <p:ext uri="{BB962C8B-B14F-4D97-AF65-F5344CB8AC3E}">
        <p14:creationId xmlns:p14="http://schemas.microsoft.com/office/powerpoint/2010/main" val="920174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议程</a:t>
            </a:r>
          </a:p>
        </p:txBody>
      </p:sp>
      <p:sp>
        <p:nvSpPr>
          <p:cNvPr id="3" name="内容占位符 2"/>
          <p:cNvSpPr>
            <a:spLocks noGrp="1"/>
          </p:cNvSpPr>
          <p:nvPr>
            <p:ph idx="1"/>
          </p:nvPr>
        </p:nvSpPr>
        <p:spPr/>
        <p:txBody>
          <a:bodyPr/>
          <a:lstStyle/>
          <a:p>
            <a:r>
              <a:rPr lang="zh-CN" altLang="en-US" dirty="0" smtClean="0"/>
              <a:t>问题</a:t>
            </a:r>
            <a:endParaRPr lang="en-US" altLang="zh-CN" dirty="0" smtClean="0"/>
          </a:p>
          <a:p>
            <a:r>
              <a:rPr lang="zh-CN" altLang="en-US" dirty="0"/>
              <a:t>构建</a:t>
            </a:r>
            <a:endParaRPr lang="en-US" altLang="zh-CN" dirty="0" smtClean="0"/>
          </a:p>
          <a:p>
            <a:r>
              <a:rPr lang="en-US" altLang="zh-CN" dirty="0" smtClean="0"/>
              <a:t>SOP </a:t>
            </a:r>
            <a:r>
              <a:rPr lang="en-US" altLang="zh-CN" dirty="0" err="1" smtClean="0"/>
              <a:t>vs</a:t>
            </a:r>
            <a:r>
              <a:rPr lang="en-US" altLang="zh-CN" dirty="0" smtClean="0"/>
              <a:t> OOP</a:t>
            </a:r>
          </a:p>
          <a:p>
            <a:r>
              <a:rPr lang="zh-CN" altLang="en-US" dirty="0"/>
              <a:t>实践</a:t>
            </a:r>
          </a:p>
        </p:txBody>
      </p:sp>
    </p:spTree>
    <p:extLst>
      <p:ext uri="{BB962C8B-B14F-4D97-AF65-F5344CB8AC3E}">
        <p14:creationId xmlns:p14="http://schemas.microsoft.com/office/powerpoint/2010/main" val="4251700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SOP</a:t>
            </a:r>
            <a:r>
              <a:rPr lang="zh-CN" altLang="en-US" dirty="0" smtClean="0"/>
              <a:t>理念</a:t>
            </a:r>
            <a:endParaRPr lang="zh-CN" altLang="en-US" dirty="0"/>
          </a:p>
        </p:txBody>
      </p:sp>
      <p:sp>
        <p:nvSpPr>
          <p:cNvPr id="3" name="内容占位符 2"/>
          <p:cNvSpPr>
            <a:spLocks noGrp="1"/>
          </p:cNvSpPr>
          <p:nvPr>
            <p:ph idx="1"/>
          </p:nvPr>
        </p:nvSpPr>
        <p:spPr/>
        <p:txBody>
          <a:bodyPr/>
          <a:lstStyle/>
          <a:p>
            <a:r>
              <a:rPr lang="en-US" altLang="zh-CN" dirty="0" smtClean="0"/>
              <a:t>State</a:t>
            </a:r>
            <a:r>
              <a:rPr lang="zh-CN" altLang="en-US" dirty="0" smtClean="0"/>
              <a:t>是融合函数式编程与命令式编程的关键点，</a:t>
            </a:r>
            <a:r>
              <a:rPr lang="en-US" altLang="zh-CN" dirty="0" smtClean="0"/>
              <a:t>State</a:t>
            </a:r>
            <a:r>
              <a:rPr lang="zh-CN" altLang="en-US" dirty="0" smtClean="0"/>
              <a:t>本身就是函数。</a:t>
            </a:r>
            <a:endParaRPr lang="en-US" altLang="zh-CN" dirty="0" smtClean="0"/>
          </a:p>
          <a:p>
            <a:r>
              <a:rPr lang="en-US" altLang="zh-CN" dirty="0" smtClean="0"/>
              <a:t>FSM</a:t>
            </a:r>
            <a:r>
              <a:rPr lang="zh-CN" altLang="en-US" dirty="0" smtClean="0"/>
              <a:t>是</a:t>
            </a:r>
            <a:r>
              <a:rPr lang="en-US" altLang="zh-CN" dirty="0" smtClean="0"/>
              <a:t>State</a:t>
            </a:r>
            <a:r>
              <a:rPr lang="zh-CN" altLang="en-US" dirty="0" smtClean="0"/>
              <a:t>的容器，</a:t>
            </a:r>
            <a:r>
              <a:rPr lang="en-US" altLang="zh-CN" dirty="0" smtClean="0"/>
              <a:t>State</a:t>
            </a:r>
            <a:r>
              <a:rPr lang="zh-CN" altLang="en-US" dirty="0" smtClean="0"/>
              <a:t>在</a:t>
            </a:r>
            <a:r>
              <a:rPr lang="en-US" altLang="zh-CN" dirty="0" smtClean="0"/>
              <a:t>FSM</a:t>
            </a:r>
            <a:r>
              <a:rPr lang="zh-CN" altLang="en-US" dirty="0" smtClean="0"/>
              <a:t>中参数化，</a:t>
            </a:r>
            <a:r>
              <a:rPr lang="en-US" altLang="zh-CN" dirty="0" smtClean="0"/>
              <a:t>FSM</a:t>
            </a:r>
            <a:r>
              <a:rPr lang="zh-CN" altLang="en-US" dirty="0" smtClean="0"/>
              <a:t>本身就是一个进程。</a:t>
            </a:r>
            <a:endParaRPr lang="en-US" altLang="zh-CN" dirty="0" smtClean="0"/>
          </a:p>
          <a:p>
            <a:r>
              <a:rPr lang="en-US" altLang="zh-CN" dirty="0" smtClean="0"/>
              <a:t>Process</a:t>
            </a:r>
            <a:r>
              <a:rPr lang="zh-CN" altLang="en-US" dirty="0" smtClean="0"/>
              <a:t>是</a:t>
            </a:r>
            <a:r>
              <a:rPr lang="en-US" altLang="zh-CN" dirty="0" smtClean="0"/>
              <a:t>FSM</a:t>
            </a:r>
            <a:r>
              <a:rPr lang="zh-CN" altLang="en-US" dirty="0" smtClean="0"/>
              <a:t>的实例，是</a:t>
            </a:r>
            <a:r>
              <a:rPr lang="en-US" altLang="zh-CN" dirty="0" smtClean="0"/>
              <a:t>FSM</a:t>
            </a:r>
            <a:r>
              <a:rPr lang="zh-CN" altLang="en-US" dirty="0" smtClean="0"/>
              <a:t>的一条工作路径。</a:t>
            </a:r>
            <a:endParaRPr lang="en-US" altLang="zh-CN" dirty="0" smtClean="0"/>
          </a:p>
          <a:p>
            <a:r>
              <a:rPr lang="en-US" altLang="zh-CN" dirty="0" smtClean="0"/>
              <a:t>Process</a:t>
            </a:r>
            <a:r>
              <a:rPr lang="zh-CN" altLang="en-US" dirty="0"/>
              <a:t>之</a:t>
            </a:r>
            <a:r>
              <a:rPr lang="zh-CN" altLang="en-US" dirty="0" smtClean="0"/>
              <a:t>间通过</a:t>
            </a:r>
            <a:r>
              <a:rPr lang="en-US" altLang="zh-CN" dirty="0" smtClean="0"/>
              <a:t>Link/Monitor</a:t>
            </a:r>
            <a:r>
              <a:rPr lang="zh-CN" altLang="en-US" dirty="0" smtClean="0"/>
              <a:t>机制建立彼此间网状的扁平化关联。</a:t>
            </a:r>
            <a:endParaRPr lang="zh-CN" altLang="en-US" dirty="0"/>
          </a:p>
        </p:txBody>
      </p:sp>
    </p:spTree>
    <p:extLst>
      <p:ext uri="{BB962C8B-B14F-4D97-AF65-F5344CB8AC3E}">
        <p14:creationId xmlns:p14="http://schemas.microsoft.com/office/powerpoint/2010/main" val="1056933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not </a:t>
            </a:r>
            <a:r>
              <a:rPr lang="en-US" altLang="zh-CN" dirty="0" err="1" smtClean="0"/>
              <a:t>gen_fsm</a:t>
            </a:r>
            <a:r>
              <a:rPr lang="en-US" altLang="zh-CN"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smtClean="0"/>
              <a:t>gen_fsm</a:t>
            </a:r>
            <a:r>
              <a:rPr lang="zh-CN" altLang="en-US" dirty="0" smtClean="0"/>
              <a:t>把原本面向状态流程的模式转变成了事件驱动模式。</a:t>
            </a:r>
            <a:endParaRPr lang="en-US" altLang="zh-CN" dirty="0" smtClean="0"/>
          </a:p>
          <a:p>
            <a:pPr lvl="1"/>
            <a:r>
              <a:rPr lang="zh-CN" altLang="en-US" dirty="0" smtClean="0"/>
              <a:t>我</a:t>
            </a:r>
            <a:r>
              <a:rPr lang="zh-CN" altLang="en-US" dirty="0"/>
              <a:t>个人</a:t>
            </a:r>
            <a:r>
              <a:rPr lang="zh-CN" altLang="en-US" dirty="0" smtClean="0"/>
              <a:t>很</a:t>
            </a:r>
            <a:r>
              <a:rPr lang="zh-CN" altLang="en-US" dirty="0"/>
              <a:t>讨厌事件驱动模式编</a:t>
            </a:r>
            <a:r>
              <a:rPr lang="zh-CN" altLang="en-US" dirty="0" smtClean="0"/>
              <a:t>程，肮脏破碎。</a:t>
            </a:r>
            <a:endParaRPr lang="en-US" altLang="zh-CN" dirty="0" smtClean="0"/>
          </a:p>
          <a:p>
            <a:r>
              <a:rPr lang="en-US" altLang="zh-CN" dirty="0" err="1" smtClean="0"/>
              <a:t>gen_fsm</a:t>
            </a:r>
            <a:r>
              <a:rPr lang="zh-CN" altLang="en-US" dirty="0" smtClean="0"/>
              <a:t>把状态边界搞得很模糊，很破碎。</a:t>
            </a:r>
            <a:endParaRPr lang="en-US" altLang="zh-CN" dirty="0" smtClean="0"/>
          </a:p>
          <a:p>
            <a:r>
              <a:rPr lang="en-US" altLang="zh-CN" dirty="0" err="1" smtClean="0"/>
              <a:t>gen_fsm</a:t>
            </a:r>
            <a:r>
              <a:rPr lang="zh-CN" altLang="en-US" dirty="0" smtClean="0"/>
              <a:t>可能有点过度设计。</a:t>
            </a:r>
            <a:r>
              <a:rPr lang="en-US" altLang="zh-CN" dirty="0" err="1" smtClean="0"/>
              <a:t>Erlang</a:t>
            </a:r>
            <a:r>
              <a:rPr lang="zh-CN" altLang="en-US" dirty="0" smtClean="0"/>
              <a:t>进程本身已经是非常干净漂亮的状态机了。</a:t>
            </a:r>
            <a:endParaRPr lang="en-US" altLang="zh-CN" dirty="0" smtClean="0"/>
          </a:p>
          <a:p>
            <a:r>
              <a:rPr lang="en-US" altLang="zh-CN" dirty="0" err="1" smtClean="0"/>
              <a:t>gen_fsm</a:t>
            </a:r>
            <a:r>
              <a:rPr lang="zh-CN" altLang="en-US" dirty="0" smtClean="0"/>
              <a:t>没有提供灵活的状态加载机制，只能通过本地函数实现。</a:t>
            </a:r>
            <a:endParaRPr lang="en-US" altLang="zh-CN" dirty="0" smtClean="0"/>
          </a:p>
          <a:p>
            <a:r>
              <a:rPr lang="en-US" altLang="zh-CN" dirty="0" err="1" smtClean="0"/>
              <a:t>gen_fsm</a:t>
            </a:r>
            <a:r>
              <a:rPr lang="zh-CN" altLang="en-US" dirty="0" smtClean="0"/>
              <a:t>没有提供统一的</a:t>
            </a:r>
            <a:r>
              <a:rPr lang="en-US" altLang="zh-CN" dirty="0" smtClean="0"/>
              <a:t>log</a:t>
            </a:r>
            <a:r>
              <a:rPr lang="zh-CN" altLang="en-US" dirty="0" smtClean="0"/>
              <a:t>、</a:t>
            </a:r>
            <a:r>
              <a:rPr lang="en-US" altLang="zh-CN" dirty="0" smtClean="0"/>
              <a:t>debug</a:t>
            </a:r>
            <a:r>
              <a:rPr lang="zh-CN" altLang="en-US" dirty="0" smtClean="0"/>
              <a:t>数据。</a:t>
            </a:r>
            <a:endParaRPr lang="en-US" altLang="zh-CN" dirty="0" smtClean="0"/>
          </a:p>
          <a:p>
            <a:r>
              <a:rPr lang="en-US" altLang="zh-CN" dirty="0" err="1" smtClean="0"/>
              <a:t>gen_fsm</a:t>
            </a:r>
            <a:r>
              <a:rPr lang="zh-CN" altLang="en-US" dirty="0" smtClean="0"/>
              <a:t>没有提供对状态流转过程的控制接口。</a:t>
            </a:r>
            <a:endParaRPr lang="en-US" altLang="zh-CN" dirty="0" smtClean="0"/>
          </a:p>
          <a:p>
            <a:endParaRPr lang="en-US" altLang="zh-CN" dirty="0" smtClean="0"/>
          </a:p>
          <a:p>
            <a:r>
              <a:rPr lang="zh-CN" altLang="en-US" dirty="0"/>
              <a:t>不采</a:t>
            </a:r>
            <a:r>
              <a:rPr lang="zh-CN" altLang="en-US" dirty="0" smtClean="0"/>
              <a:t>用消息驱动模式，写一个状态机试试看。</a:t>
            </a:r>
            <a:endParaRPr lang="en-US" altLang="zh-CN" dirty="0" smtClean="0"/>
          </a:p>
        </p:txBody>
      </p:sp>
    </p:spTree>
    <p:extLst>
      <p:ext uri="{BB962C8B-B14F-4D97-AF65-F5344CB8AC3E}">
        <p14:creationId xmlns:p14="http://schemas.microsoft.com/office/powerpoint/2010/main" val="322141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Erlang</a:t>
            </a:r>
            <a:r>
              <a:rPr lang="zh-CN" altLang="en-US" dirty="0" smtClean="0"/>
              <a:t>语言与</a:t>
            </a:r>
            <a:r>
              <a:rPr lang="en-US" altLang="zh-CN" dirty="0" smtClean="0"/>
              <a:t>SOP</a:t>
            </a:r>
            <a:r>
              <a:rPr lang="zh-CN" altLang="en-US" dirty="0" smtClean="0"/>
              <a:t>浑然天成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无需任何工作，</a:t>
            </a:r>
            <a:r>
              <a:rPr lang="en-US" altLang="zh-CN" dirty="0" err="1" smtClean="0"/>
              <a:t>Erlang</a:t>
            </a:r>
            <a:r>
              <a:rPr lang="zh-CN" altLang="en-US" dirty="0" smtClean="0"/>
              <a:t>语言内置支持</a:t>
            </a:r>
            <a:r>
              <a:rPr lang="en-US" altLang="zh-CN" dirty="0" smtClean="0"/>
              <a:t>SOP</a:t>
            </a:r>
            <a:r>
              <a:rPr lang="zh-CN" altLang="en-US" dirty="0" smtClean="0"/>
              <a:t>。</a:t>
            </a:r>
            <a:endParaRPr lang="en-US" altLang="zh-CN" dirty="0" smtClean="0"/>
          </a:p>
          <a:p>
            <a:endParaRPr lang="en-US" altLang="zh-CN" dirty="0"/>
          </a:p>
          <a:p>
            <a:r>
              <a:rPr lang="en-US" altLang="zh-CN" dirty="0" err="1" smtClean="0"/>
              <a:t>Erlang</a:t>
            </a:r>
            <a:r>
              <a:rPr lang="zh-CN" altLang="en-US" dirty="0" smtClean="0"/>
              <a:t>语言天然是</a:t>
            </a:r>
            <a:r>
              <a:rPr lang="en-US" altLang="zh-CN" dirty="0" smtClean="0"/>
              <a:t>SOP</a:t>
            </a:r>
            <a:r>
              <a:rPr lang="zh-CN" altLang="en-US" dirty="0" smtClean="0"/>
              <a:t>的。</a:t>
            </a:r>
            <a:endParaRPr lang="en-US" altLang="zh-CN" dirty="0" smtClean="0"/>
          </a:p>
          <a:p>
            <a:pPr lvl="1"/>
            <a:r>
              <a:rPr lang="zh-CN" altLang="en-US" dirty="0" smtClean="0"/>
              <a:t>进程 </a:t>
            </a:r>
            <a:r>
              <a:rPr lang="en-US" altLang="zh-CN" dirty="0" smtClean="0">
                <a:sym typeface="Wingdings" pitchFamily="2" charset="2"/>
              </a:rPr>
              <a:t> </a:t>
            </a:r>
            <a:r>
              <a:rPr lang="zh-CN" altLang="en-US" dirty="0" smtClean="0">
                <a:sym typeface="Wingdings" pitchFamily="2" charset="2"/>
              </a:rPr>
              <a:t>状态机</a:t>
            </a:r>
            <a:r>
              <a:rPr lang="en-US" altLang="zh-CN" dirty="0" smtClean="0">
                <a:sym typeface="Wingdings" pitchFamily="2" charset="2"/>
              </a:rPr>
              <a:t>/</a:t>
            </a:r>
            <a:r>
              <a:rPr lang="zh-CN" altLang="en-US" dirty="0">
                <a:sym typeface="Wingdings" pitchFamily="2" charset="2"/>
              </a:rPr>
              <a:t>状态机实</a:t>
            </a:r>
            <a:r>
              <a:rPr lang="zh-CN" altLang="en-US" dirty="0" smtClean="0">
                <a:sym typeface="Wingdings" pitchFamily="2" charset="2"/>
              </a:rPr>
              <a:t>例</a:t>
            </a:r>
            <a:r>
              <a:rPr lang="en-US" altLang="zh-CN" dirty="0" smtClean="0">
                <a:sym typeface="Wingdings" pitchFamily="2" charset="2"/>
              </a:rPr>
              <a:t>/</a:t>
            </a:r>
            <a:r>
              <a:rPr lang="zh-CN" altLang="en-US" dirty="0" smtClean="0">
                <a:sym typeface="Wingdings" pitchFamily="2" charset="2"/>
              </a:rPr>
              <a:t>流程</a:t>
            </a:r>
            <a:endParaRPr lang="en-US" altLang="zh-CN" dirty="0" smtClean="0">
              <a:sym typeface="Wingdings" pitchFamily="2" charset="2"/>
            </a:endParaRPr>
          </a:p>
          <a:p>
            <a:pPr lvl="1"/>
            <a:r>
              <a:rPr lang="zh-CN" altLang="en-US" dirty="0">
                <a:sym typeface="Wingdings" pitchFamily="2" charset="2"/>
              </a:rPr>
              <a:t>函数</a:t>
            </a:r>
            <a:r>
              <a:rPr lang="zh-CN" altLang="en-US" dirty="0" smtClean="0">
                <a:sym typeface="Wingdings" pitchFamily="2" charset="2"/>
              </a:rPr>
              <a:t> </a:t>
            </a:r>
            <a:r>
              <a:rPr lang="en-US" altLang="zh-CN" dirty="0" smtClean="0">
                <a:sym typeface="Wingdings" pitchFamily="2" charset="2"/>
              </a:rPr>
              <a:t> </a:t>
            </a:r>
            <a:r>
              <a:rPr lang="zh-CN" altLang="en-US" dirty="0">
                <a:sym typeface="Wingdings" pitchFamily="2" charset="2"/>
              </a:rPr>
              <a:t>状态</a:t>
            </a:r>
            <a:endParaRPr lang="en-US" altLang="zh-CN" dirty="0" smtClean="0">
              <a:sym typeface="Wingdings" pitchFamily="2" charset="2"/>
            </a:endParaRPr>
          </a:p>
          <a:p>
            <a:pPr lvl="1"/>
            <a:r>
              <a:rPr lang="en-US" altLang="zh-CN" dirty="0" smtClean="0">
                <a:sym typeface="Wingdings" pitchFamily="2" charset="2"/>
              </a:rPr>
              <a:t>link  </a:t>
            </a:r>
            <a:r>
              <a:rPr lang="zh-CN" altLang="en-US" dirty="0" smtClean="0">
                <a:sym typeface="Wingdings" pitchFamily="2" charset="2"/>
              </a:rPr>
              <a:t>关联</a:t>
            </a:r>
            <a:endParaRPr lang="en-US" altLang="zh-CN" dirty="0" smtClean="0">
              <a:sym typeface="Wingdings" pitchFamily="2" charset="2"/>
            </a:endParaRPr>
          </a:p>
          <a:p>
            <a:r>
              <a:rPr lang="en-US" altLang="zh-CN" dirty="0" err="1" smtClean="0">
                <a:sym typeface="Wingdings" pitchFamily="2" charset="2"/>
              </a:rPr>
              <a:t>Erlang</a:t>
            </a:r>
            <a:r>
              <a:rPr lang="zh-CN" altLang="en-US" dirty="0">
                <a:sym typeface="Wingdings" pitchFamily="2" charset="2"/>
              </a:rPr>
              <a:t>语</a:t>
            </a:r>
            <a:r>
              <a:rPr lang="zh-CN" altLang="en-US" dirty="0" smtClean="0">
                <a:sym typeface="Wingdings" pitchFamily="2" charset="2"/>
              </a:rPr>
              <a:t>言宣言</a:t>
            </a:r>
            <a:endParaRPr lang="en-US" altLang="zh-CN" dirty="0" smtClean="0">
              <a:sym typeface="Wingdings" pitchFamily="2" charset="2"/>
            </a:endParaRPr>
          </a:p>
          <a:p>
            <a:pPr lvl="1"/>
            <a:r>
              <a:rPr lang="en-US" altLang="zh-CN" dirty="0" smtClean="0">
                <a:sym typeface="Wingdings" pitchFamily="2" charset="2"/>
              </a:rPr>
              <a:t>Everything is an </a:t>
            </a:r>
            <a:r>
              <a:rPr lang="en-US" altLang="zh-CN" dirty="0" err="1" smtClean="0">
                <a:sym typeface="Wingdings" pitchFamily="2" charset="2"/>
              </a:rPr>
              <a:t>Erlang</a:t>
            </a:r>
            <a:r>
              <a:rPr lang="en-US" altLang="zh-CN" dirty="0" smtClean="0">
                <a:sym typeface="Wingdings" pitchFamily="2" charset="2"/>
              </a:rPr>
              <a:t> process.</a:t>
            </a:r>
          </a:p>
          <a:p>
            <a:pPr lvl="2"/>
            <a:r>
              <a:rPr lang="en-US" altLang="zh-CN" dirty="0" smtClean="0">
                <a:sym typeface="Wingdings" pitchFamily="2" charset="2"/>
              </a:rPr>
              <a:t>Everything is a finite state machine.</a:t>
            </a:r>
          </a:p>
          <a:p>
            <a:pPr lvl="1"/>
            <a:r>
              <a:rPr lang="en-US" altLang="zh-CN" dirty="0" smtClean="0">
                <a:sym typeface="Wingdings" pitchFamily="2" charset="2"/>
              </a:rPr>
              <a:t>Concurrency oriented programming.</a:t>
            </a:r>
          </a:p>
          <a:p>
            <a:pPr lvl="2"/>
            <a:r>
              <a:rPr lang="en-US" altLang="zh-CN" dirty="0" smtClean="0">
                <a:sym typeface="Wingdings" pitchFamily="2" charset="2"/>
              </a:rPr>
              <a:t>State oriented programming.</a:t>
            </a:r>
          </a:p>
          <a:p>
            <a:pPr lvl="1"/>
            <a:endParaRPr lang="en-US" altLang="zh-CN" dirty="0" smtClean="0">
              <a:sym typeface="Wingdings" pitchFamily="2" charset="2"/>
            </a:endParaRPr>
          </a:p>
          <a:p>
            <a:pPr lvl="1"/>
            <a:endParaRPr lang="en-US" altLang="zh-CN" dirty="0" smtClean="0">
              <a:sym typeface="Wingdings" pitchFamily="2" charset="2"/>
            </a:endParaRPr>
          </a:p>
        </p:txBody>
      </p:sp>
    </p:spTree>
    <p:extLst>
      <p:ext uri="{BB962C8B-B14F-4D97-AF65-F5344CB8AC3E}">
        <p14:creationId xmlns:p14="http://schemas.microsoft.com/office/powerpoint/2010/main" val="341322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还可以做得更好</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把函数表现的更像</a:t>
            </a:r>
            <a:r>
              <a:rPr lang="en-US" altLang="zh-CN" dirty="0" smtClean="0"/>
              <a:t>State</a:t>
            </a:r>
            <a:r>
              <a:rPr lang="zh-CN" altLang="en-US" dirty="0" smtClean="0"/>
              <a:t>。</a:t>
            </a:r>
            <a:endParaRPr lang="en-US" altLang="zh-CN" dirty="0" smtClean="0"/>
          </a:p>
          <a:p>
            <a:pPr lvl="1"/>
            <a:r>
              <a:rPr lang="zh-CN" altLang="en-US" dirty="0"/>
              <a:t>归一化</a:t>
            </a:r>
            <a:r>
              <a:rPr lang="zh-CN" altLang="en-US" dirty="0" smtClean="0"/>
              <a:t>代表</a:t>
            </a:r>
            <a:r>
              <a:rPr lang="en-US" altLang="zh-CN" dirty="0" smtClean="0"/>
              <a:t>State</a:t>
            </a:r>
            <a:r>
              <a:rPr lang="zh-CN" altLang="en-US" dirty="0" smtClean="0"/>
              <a:t>的函数形式：</a:t>
            </a:r>
            <a:r>
              <a:rPr lang="en-US" altLang="zh-CN" dirty="0" smtClean="0"/>
              <a:t>O = f(S)</a:t>
            </a:r>
            <a:r>
              <a:rPr lang="zh-CN" altLang="en-US" dirty="0" smtClean="0"/>
              <a:t>。</a:t>
            </a:r>
            <a:endParaRPr lang="en-US" altLang="zh-CN" dirty="0" smtClean="0"/>
          </a:p>
          <a:p>
            <a:r>
              <a:rPr lang="zh-CN" altLang="en-US" dirty="0"/>
              <a:t>分离状态逻辑和状态数据</a:t>
            </a:r>
            <a:endParaRPr lang="en-US" altLang="zh-CN" dirty="0"/>
          </a:p>
          <a:p>
            <a:pPr lvl="1"/>
            <a:r>
              <a:rPr lang="zh-CN" altLang="en-US" dirty="0"/>
              <a:t>状态逻辑即为函数</a:t>
            </a:r>
            <a:r>
              <a:rPr lang="en-US" altLang="zh-CN" dirty="0"/>
              <a:t>f</a:t>
            </a:r>
          </a:p>
          <a:p>
            <a:pPr lvl="1"/>
            <a:r>
              <a:rPr lang="zh-CN" altLang="en-US" dirty="0"/>
              <a:t>状态数据即为</a:t>
            </a:r>
            <a:r>
              <a:rPr lang="en-US" altLang="zh-CN" dirty="0"/>
              <a:t>f</a:t>
            </a:r>
            <a:r>
              <a:rPr lang="zh-CN" altLang="en-US" dirty="0"/>
              <a:t>的输入参数</a:t>
            </a:r>
            <a:r>
              <a:rPr lang="en-US" altLang="zh-CN" dirty="0"/>
              <a:t>S</a:t>
            </a:r>
            <a:r>
              <a:rPr lang="zh-CN" altLang="en-US" dirty="0"/>
              <a:t>，</a:t>
            </a:r>
            <a:r>
              <a:rPr lang="en-US" altLang="zh-CN" dirty="0"/>
              <a:t>higher-order function</a:t>
            </a:r>
          </a:p>
          <a:p>
            <a:pPr lvl="1"/>
            <a:r>
              <a:rPr lang="zh-CN" altLang="en-US" dirty="0"/>
              <a:t>用函数闭包而不是数据结构封装数据，更加灵活</a:t>
            </a:r>
            <a:r>
              <a:rPr lang="zh-CN" altLang="en-US" dirty="0" smtClean="0"/>
              <a:t>。</a:t>
            </a:r>
            <a:endParaRPr lang="en-US" altLang="zh-CN" dirty="0" smtClean="0"/>
          </a:p>
          <a:p>
            <a:r>
              <a:rPr lang="zh-CN" altLang="en-US" dirty="0" smtClean="0"/>
              <a:t>动态调整、配置流程。</a:t>
            </a:r>
            <a:endParaRPr lang="en-US" altLang="zh-CN" dirty="0" smtClean="0"/>
          </a:p>
          <a:p>
            <a:pPr lvl="1"/>
            <a:r>
              <a:rPr lang="en-US" altLang="zh-CN" dirty="0" smtClean="0"/>
              <a:t>S` = </a:t>
            </a:r>
            <a:r>
              <a:rPr lang="en-US" altLang="zh-CN" dirty="0" err="1" smtClean="0"/>
              <a:t>prestate</a:t>
            </a:r>
            <a:r>
              <a:rPr lang="en-US" altLang="zh-CN" dirty="0" smtClean="0"/>
              <a:t>(O, S)</a:t>
            </a:r>
          </a:p>
          <a:p>
            <a:pPr lvl="1"/>
            <a:r>
              <a:rPr lang="en-US" altLang="zh-CN" dirty="0"/>
              <a:t>O</a:t>
            </a:r>
            <a:r>
              <a:rPr lang="en-US" altLang="zh-CN" dirty="0" smtClean="0"/>
              <a:t>` = </a:t>
            </a:r>
            <a:r>
              <a:rPr lang="en-US" altLang="zh-CN" dirty="0" err="1" smtClean="0"/>
              <a:t>poststate</a:t>
            </a:r>
            <a:r>
              <a:rPr lang="en-US" altLang="zh-CN" dirty="0" smtClean="0"/>
              <a:t>(O, S)</a:t>
            </a:r>
          </a:p>
          <a:p>
            <a:pPr lvl="1"/>
            <a:r>
              <a:rPr lang="zh-CN" altLang="en-US" dirty="0"/>
              <a:t>当</a:t>
            </a:r>
            <a:r>
              <a:rPr lang="zh-CN" altLang="en-US" dirty="0" smtClean="0"/>
              <a:t>前状态不必关心后续状态实现</a:t>
            </a:r>
            <a:endParaRPr lang="en-US" altLang="zh-CN" dirty="0" smtClean="0"/>
          </a:p>
          <a:p>
            <a:pPr lvl="1"/>
            <a:r>
              <a:rPr lang="zh-CN" altLang="en-US" dirty="0"/>
              <a:t>通</a:t>
            </a:r>
            <a:r>
              <a:rPr lang="zh-CN" altLang="en-US" dirty="0" smtClean="0"/>
              <a:t>过配置实现输出与状态的映射</a:t>
            </a:r>
            <a:endParaRPr lang="en-US" altLang="zh-CN" dirty="0" smtClean="0"/>
          </a:p>
        </p:txBody>
      </p:sp>
    </p:spTree>
    <p:extLst>
      <p:ext uri="{BB962C8B-B14F-4D97-AF65-F5344CB8AC3E}">
        <p14:creationId xmlns:p14="http://schemas.microsoft.com/office/powerpoint/2010/main" val="706957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还可</a:t>
            </a:r>
            <a:r>
              <a:rPr lang="zh-CN" altLang="en-US" dirty="0" smtClean="0"/>
              <a:t>以更加神</a:t>
            </a:r>
            <a:r>
              <a:rPr lang="zh-CN" altLang="en-US" dirty="0"/>
              <a:t>奇</a:t>
            </a:r>
          </a:p>
        </p:txBody>
      </p:sp>
      <p:sp>
        <p:nvSpPr>
          <p:cNvPr id="3" name="内容占位符 2"/>
          <p:cNvSpPr>
            <a:spLocks noGrp="1"/>
          </p:cNvSpPr>
          <p:nvPr>
            <p:ph idx="1"/>
          </p:nvPr>
        </p:nvSpPr>
        <p:spPr/>
        <p:txBody>
          <a:bodyPr>
            <a:normAutofit fontScale="62500" lnSpcReduction="20000"/>
          </a:bodyPr>
          <a:lstStyle/>
          <a:p>
            <a:r>
              <a:rPr lang="zh-CN" altLang="en-US" dirty="0"/>
              <a:t>日志。</a:t>
            </a:r>
            <a:endParaRPr lang="en-US" altLang="zh-CN" dirty="0"/>
          </a:p>
          <a:p>
            <a:pPr lvl="1"/>
            <a:r>
              <a:rPr lang="zh-CN" altLang="en-US" dirty="0"/>
              <a:t>横向，以每个流程为线，串起流经状态实例。</a:t>
            </a:r>
            <a:endParaRPr lang="en-US" altLang="zh-CN" dirty="0"/>
          </a:p>
          <a:p>
            <a:pPr lvl="1"/>
            <a:r>
              <a:rPr lang="zh-CN" altLang="en-US" dirty="0"/>
              <a:t>纵向，以状态、状态机为线，串起每个实例化运行数据。</a:t>
            </a:r>
            <a:endParaRPr lang="en-US" altLang="zh-CN" dirty="0"/>
          </a:p>
          <a:p>
            <a:r>
              <a:rPr lang="zh-CN" altLang="en-US" dirty="0" smtClean="0"/>
              <a:t>回溯</a:t>
            </a:r>
            <a:r>
              <a:rPr lang="zh-CN" altLang="en-US" dirty="0"/>
              <a:t>与重</a:t>
            </a:r>
            <a:r>
              <a:rPr lang="zh-CN" altLang="en-US" dirty="0" smtClean="0"/>
              <a:t>现</a:t>
            </a:r>
            <a:endParaRPr lang="en-US" altLang="zh-CN" dirty="0" smtClean="0"/>
          </a:p>
          <a:p>
            <a:pPr lvl="1"/>
            <a:r>
              <a:rPr lang="zh-CN" altLang="en-US" dirty="0"/>
              <a:t>流</a:t>
            </a:r>
            <a:r>
              <a:rPr lang="zh-CN" altLang="en-US" dirty="0" smtClean="0"/>
              <a:t>程日志可以重现该状态机运行过程</a:t>
            </a:r>
            <a:endParaRPr lang="en-US" altLang="zh-CN" dirty="0" smtClean="0"/>
          </a:p>
          <a:p>
            <a:pPr lvl="1"/>
            <a:r>
              <a:rPr lang="zh-CN" altLang="en-US" dirty="0" smtClean="0"/>
              <a:t>运行中可以回卷到流程的前几步。</a:t>
            </a:r>
            <a:endParaRPr lang="en-US" altLang="zh-CN" dirty="0"/>
          </a:p>
          <a:p>
            <a:r>
              <a:rPr lang="zh-CN" altLang="en-US" dirty="0" smtClean="0"/>
              <a:t>自省</a:t>
            </a:r>
            <a:endParaRPr lang="en-US" altLang="zh-CN" dirty="0" smtClean="0"/>
          </a:p>
          <a:p>
            <a:pPr lvl="1"/>
            <a:r>
              <a:rPr lang="zh-CN" altLang="en-US" dirty="0"/>
              <a:t>循环检</a:t>
            </a:r>
            <a:r>
              <a:rPr lang="zh-CN" altLang="en-US" dirty="0" smtClean="0"/>
              <a:t>测。</a:t>
            </a:r>
            <a:endParaRPr lang="en-US" altLang="zh-CN" dirty="0" smtClean="0"/>
          </a:p>
          <a:p>
            <a:pPr lvl="2"/>
            <a:r>
              <a:rPr lang="zh-CN" altLang="en-US" dirty="0"/>
              <a:t>状</a:t>
            </a:r>
            <a:r>
              <a:rPr lang="zh-CN" altLang="en-US" dirty="0" smtClean="0"/>
              <a:t>态迁移次数检定。</a:t>
            </a:r>
            <a:endParaRPr lang="en-US" altLang="zh-CN" dirty="0" smtClean="0"/>
          </a:p>
          <a:p>
            <a:pPr lvl="2"/>
            <a:r>
              <a:rPr lang="zh-CN" altLang="en-US" dirty="0"/>
              <a:t>状</a:t>
            </a:r>
            <a:r>
              <a:rPr lang="zh-CN" altLang="en-US" dirty="0" smtClean="0"/>
              <a:t>态环回检定。</a:t>
            </a:r>
            <a:endParaRPr lang="en-US" altLang="zh-CN" dirty="0" smtClean="0"/>
          </a:p>
          <a:p>
            <a:pPr lvl="2"/>
            <a:r>
              <a:rPr lang="zh-CN" altLang="en-US" dirty="0" smtClean="0"/>
              <a:t>单流程同一状态流经次数检定。</a:t>
            </a:r>
            <a:endParaRPr lang="en-US" altLang="zh-CN" dirty="0" smtClean="0"/>
          </a:p>
          <a:p>
            <a:pPr lvl="1"/>
            <a:r>
              <a:rPr lang="zh-CN" altLang="en-US" dirty="0"/>
              <a:t>病</a:t>
            </a:r>
            <a:r>
              <a:rPr lang="zh-CN" altLang="en-US" dirty="0" smtClean="0"/>
              <a:t>态检测</a:t>
            </a:r>
            <a:endParaRPr lang="en-US" altLang="zh-CN" dirty="0" smtClean="0"/>
          </a:p>
          <a:p>
            <a:pPr lvl="2"/>
            <a:r>
              <a:rPr lang="zh-CN" altLang="en-US" dirty="0"/>
              <a:t>流</a:t>
            </a:r>
            <a:r>
              <a:rPr lang="zh-CN" altLang="en-US" dirty="0" smtClean="0"/>
              <a:t>程或状态实例执行参数偏离统计正常值判定。</a:t>
            </a:r>
            <a:endParaRPr lang="en-US" altLang="zh-CN" dirty="0" smtClean="0"/>
          </a:p>
          <a:p>
            <a:pPr lvl="2"/>
            <a:r>
              <a:rPr lang="zh-CN" altLang="en-US" dirty="0"/>
              <a:t>死</a:t>
            </a:r>
            <a:r>
              <a:rPr lang="zh-CN" altLang="en-US" dirty="0" smtClean="0"/>
              <a:t>锁及堵塞判定。</a:t>
            </a:r>
            <a:endParaRPr lang="en-US" altLang="zh-CN" dirty="0" smtClean="0"/>
          </a:p>
          <a:p>
            <a:r>
              <a:rPr lang="zh-CN" altLang="en-US" dirty="0" smtClean="0"/>
              <a:t>自愈与自适应</a:t>
            </a:r>
            <a:endParaRPr lang="en-US" altLang="zh-CN" dirty="0" smtClean="0"/>
          </a:p>
          <a:p>
            <a:pPr lvl="1"/>
            <a:r>
              <a:rPr lang="zh-CN" altLang="en-US" dirty="0"/>
              <a:t>根</a:t>
            </a:r>
            <a:r>
              <a:rPr lang="zh-CN" altLang="en-US" dirty="0" smtClean="0"/>
              <a:t>据自省及状态信息，进行回卷、迂回、启用旧版本等操作。</a:t>
            </a:r>
            <a:endParaRPr lang="zh-CN" altLang="en-US" dirty="0"/>
          </a:p>
        </p:txBody>
      </p:sp>
    </p:spTree>
    <p:extLst>
      <p:ext uri="{BB962C8B-B14F-4D97-AF65-F5344CB8AC3E}">
        <p14:creationId xmlns:p14="http://schemas.microsoft.com/office/powerpoint/2010/main" val="2000426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还可以</a:t>
            </a:r>
            <a:r>
              <a:rPr lang="zh-CN" altLang="en-US" dirty="0"/>
              <a:t>更</a:t>
            </a:r>
            <a:r>
              <a:rPr lang="zh-CN" altLang="en-US" dirty="0" smtClean="0"/>
              <a:t>加时髦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像做</a:t>
            </a:r>
            <a:r>
              <a:rPr lang="en-US" altLang="zh-CN" dirty="0" smtClean="0"/>
              <a:t>Web</a:t>
            </a:r>
            <a:r>
              <a:rPr lang="zh-CN" altLang="en-US" dirty="0" smtClean="0"/>
              <a:t>页面一样做</a:t>
            </a:r>
            <a:r>
              <a:rPr lang="en-US" altLang="zh-CN" dirty="0" err="1" smtClean="0"/>
              <a:t>Erlang</a:t>
            </a:r>
            <a:r>
              <a:rPr lang="zh-CN" altLang="en-US" dirty="0" smtClean="0"/>
              <a:t>应用。</a:t>
            </a:r>
            <a:endParaRPr lang="en-US" altLang="zh-CN" dirty="0" smtClean="0"/>
          </a:p>
          <a:p>
            <a:r>
              <a:rPr lang="zh-CN" altLang="en-US" dirty="0"/>
              <a:t>每个状</a:t>
            </a:r>
            <a:r>
              <a:rPr lang="zh-CN" altLang="en-US" dirty="0" smtClean="0"/>
              <a:t>态可以对应一个配置页面。</a:t>
            </a:r>
            <a:endParaRPr lang="en-US" altLang="zh-CN" dirty="0" smtClean="0"/>
          </a:p>
          <a:p>
            <a:r>
              <a:rPr lang="zh-CN" altLang="en-US" dirty="0"/>
              <a:t>每</a:t>
            </a:r>
            <a:r>
              <a:rPr lang="zh-CN" altLang="en-US" dirty="0" smtClean="0"/>
              <a:t>个状态机相当于一个</a:t>
            </a:r>
            <a:r>
              <a:rPr lang="en-US" altLang="zh-CN" dirty="0" smtClean="0"/>
              <a:t>Web</a:t>
            </a:r>
            <a:r>
              <a:rPr lang="zh-CN" altLang="en-US" dirty="0" smtClean="0"/>
              <a:t>目录。</a:t>
            </a:r>
            <a:endParaRPr lang="en-US" altLang="zh-CN" dirty="0" smtClean="0"/>
          </a:p>
          <a:p>
            <a:r>
              <a:rPr lang="zh-CN" altLang="en-US" dirty="0"/>
              <a:t>每</a:t>
            </a:r>
            <a:r>
              <a:rPr lang="zh-CN" altLang="en-US" dirty="0" smtClean="0"/>
              <a:t>个流程对应一个</a:t>
            </a:r>
            <a:r>
              <a:rPr lang="en-US" altLang="zh-CN" dirty="0" smtClean="0"/>
              <a:t>Web Session</a:t>
            </a:r>
            <a:r>
              <a:rPr lang="zh-CN" altLang="en-US" dirty="0" smtClean="0"/>
              <a:t>。</a:t>
            </a:r>
            <a:endParaRPr lang="en-US" altLang="zh-CN" dirty="0" smtClean="0"/>
          </a:p>
          <a:p>
            <a:r>
              <a:rPr lang="zh-CN" altLang="en-US" dirty="0"/>
              <a:t>通</a:t>
            </a:r>
            <a:r>
              <a:rPr lang="zh-CN" altLang="en-US" dirty="0" smtClean="0"/>
              <a:t>过</a:t>
            </a:r>
            <a:r>
              <a:rPr lang="en-US" altLang="zh-CN" dirty="0" smtClean="0"/>
              <a:t>REST</a:t>
            </a:r>
            <a:r>
              <a:rPr lang="zh-CN" altLang="en-US" dirty="0" smtClean="0"/>
              <a:t>方式访问每个状态及状态机。</a:t>
            </a:r>
            <a:endParaRPr lang="en-US" altLang="zh-CN" dirty="0" smtClean="0"/>
          </a:p>
          <a:p>
            <a:r>
              <a:rPr lang="zh-CN" altLang="en-US" dirty="0"/>
              <a:t>通过</a:t>
            </a:r>
            <a:r>
              <a:rPr lang="en-US" altLang="zh-CN" dirty="0" err="1" smtClean="0"/>
              <a:t>Json</a:t>
            </a:r>
            <a:r>
              <a:rPr lang="en-US" altLang="zh-CN" dirty="0" smtClean="0"/>
              <a:t> </a:t>
            </a:r>
            <a:r>
              <a:rPr lang="en-US" altLang="zh-CN" dirty="0" smtClean="0">
                <a:sym typeface="Wingdings" pitchFamily="2" charset="2"/>
              </a:rPr>
              <a:t></a:t>
            </a:r>
            <a:r>
              <a:rPr lang="en-US" altLang="zh-CN" dirty="0" err="1" smtClean="0">
                <a:sym typeface="Wingdings" pitchFamily="2" charset="2"/>
              </a:rPr>
              <a:t>Erlang</a:t>
            </a:r>
            <a:r>
              <a:rPr lang="en-US" altLang="zh-CN" dirty="0" smtClean="0">
                <a:sym typeface="Wingdings" pitchFamily="2" charset="2"/>
              </a:rPr>
              <a:t> Term</a:t>
            </a:r>
            <a:r>
              <a:rPr lang="zh-CN" altLang="en-US" dirty="0" smtClean="0">
                <a:sym typeface="Wingdings" pitchFamily="2" charset="2"/>
              </a:rPr>
              <a:t>映射进行互操作和持久化。</a:t>
            </a:r>
            <a:endParaRPr lang="en-US" altLang="zh-CN" dirty="0" smtClean="0">
              <a:sym typeface="Wingdings" pitchFamily="2" charset="2"/>
            </a:endParaRPr>
          </a:p>
          <a:p>
            <a:r>
              <a:rPr lang="zh-CN" altLang="en-US" dirty="0">
                <a:sym typeface="Wingdings" pitchFamily="2" charset="2"/>
              </a:rPr>
              <a:t>采</a:t>
            </a:r>
            <a:r>
              <a:rPr lang="zh-CN" altLang="en-US" dirty="0" smtClean="0">
                <a:sym typeface="Wingdings" pitchFamily="2" charset="2"/>
              </a:rPr>
              <a:t>用</a:t>
            </a:r>
            <a:r>
              <a:rPr lang="en-US" altLang="zh-CN" dirty="0" smtClean="0">
                <a:sym typeface="Wingdings" pitchFamily="2" charset="2"/>
              </a:rPr>
              <a:t>Web</a:t>
            </a:r>
            <a:r>
              <a:rPr lang="zh-CN" altLang="en-US" dirty="0" smtClean="0">
                <a:sym typeface="Wingdings" pitchFamily="2" charset="2"/>
              </a:rPr>
              <a:t>页面作为</a:t>
            </a:r>
            <a:r>
              <a:rPr lang="en-US" altLang="zh-CN" dirty="0" err="1" smtClean="0">
                <a:sym typeface="Wingdings" pitchFamily="2" charset="2"/>
              </a:rPr>
              <a:t>Erlang</a:t>
            </a:r>
            <a:r>
              <a:rPr lang="zh-CN" altLang="en-US" dirty="0" smtClean="0">
                <a:sym typeface="Wingdings" pitchFamily="2" charset="2"/>
              </a:rPr>
              <a:t>的表示层。</a:t>
            </a:r>
            <a:endParaRPr lang="en-US" altLang="zh-CN" dirty="0" smtClean="0">
              <a:sym typeface="Wingdings" pitchFamily="2" charset="2"/>
            </a:endParaRPr>
          </a:p>
          <a:p>
            <a:r>
              <a:rPr lang="zh-CN" altLang="en-US" dirty="0">
                <a:sym typeface="Wingdings" pitchFamily="2" charset="2"/>
              </a:rPr>
              <a:t>通</a:t>
            </a:r>
            <a:r>
              <a:rPr lang="zh-CN" altLang="en-US" dirty="0" smtClean="0">
                <a:sym typeface="Wingdings" pitchFamily="2" charset="2"/>
              </a:rPr>
              <a:t>过</a:t>
            </a:r>
            <a:r>
              <a:rPr lang="en-US" altLang="zh-CN" dirty="0" smtClean="0">
                <a:sym typeface="Wingdings" pitchFamily="2" charset="2"/>
              </a:rPr>
              <a:t>Web</a:t>
            </a:r>
            <a:r>
              <a:rPr lang="zh-CN" altLang="en-US" dirty="0" smtClean="0">
                <a:sym typeface="Wingdings" pitchFamily="2" charset="2"/>
              </a:rPr>
              <a:t>页面控制状态的颗粒度以对应具体的业务逻辑。</a:t>
            </a:r>
            <a:endParaRPr lang="en-US" altLang="zh-CN" dirty="0" smtClean="0">
              <a:sym typeface="Wingdings" pitchFamily="2" charset="2"/>
            </a:endParaRPr>
          </a:p>
        </p:txBody>
      </p:sp>
    </p:spTree>
    <p:extLst>
      <p:ext uri="{BB962C8B-B14F-4D97-AF65-F5344CB8AC3E}">
        <p14:creationId xmlns:p14="http://schemas.microsoft.com/office/powerpoint/2010/main" val="100973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SOP</a:t>
            </a:r>
            <a:r>
              <a:rPr lang="zh-CN" altLang="en-US" dirty="0" smtClean="0"/>
              <a:t>建模</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状态对象</a:t>
            </a:r>
            <a:r>
              <a:rPr lang="en-US" altLang="zh-CN" dirty="0" smtClean="0"/>
              <a:t>SO</a:t>
            </a:r>
            <a:r>
              <a:rPr lang="zh-CN" altLang="en-US" dirty="0" smtClean="0"/>
              <a:t>：</a:t>
            </a:r>
            <a:r>
              <a:rPr lang="en-US" altLang="zh-CN" dirty="0" smtClean="0"/>
              <a:t>O = f(S)</a:t>
            </a:r>
            <a:r>
              <a:rPr lang="zh-CN" altLang="en-US" dirty="0" smtClean="0"/>
              <a:t>。</a:t>
            </a:r>
            <a:endParaRPr lang="en-US" altLang="zh-CN" dirty="0" smtClean="0"/>
          </a:p>
          <a:p>
            <a:pPr lvl="1"/>
            <a:r>
              <a:rPr lang="en-US" altLang="zh-CN" dirty="0" smtClean="0"/>
              <a:t>O</a:t>
            </a:r>
            <a:r>
              <a:rPr lang="zh-CN" altLang="en-US" dirty="0" smtClean="0"/>
              <a:t>为输出 </a:t>
            </a:r>
            <a:r>
              <a:rPr lang="en-US" altLang="zh-CN" dirty="0" smtClean="0"/>
              <a:t>{status, result, S’}</a:t>
            </a:r>
          </a:p>
          <a:p>
            <a:pPr lvl="1"/>
            <a:r>
              <a:rPr lang="en-US" altLang="zh-CN" dirty="0" smtClean="0"/>
              <a:t>f</a:t>
            </a:r>
            <a:r>
              <a:rPr lang="zh-CN" altLang="en-US" dirty="0"/>
              <a:t>表达</a:t>
            </a:r>
            <a:r>
              <a:rPr lang="zh-CN" altLang="en-US" dirty="0" smtClean="0"/>
              <a:t>状态逻辑函数</a:t>
            </a:r>
            <a:endParaRPr lang="en-US" altLang="zh-CN" dirty="0" smtClean="0"/>
          </a:p>
          <a:p>
            <a:pPr lvl="1"/>
            <a:r>
              <a:rPr lang="en-US" altLang="zh-CN" dirty="0" smtClean="0"/>
              <a:t>S</a:t>
            </a:r>
            <a:r>
              <a:rPr lang="zh-CN" altLang="en-US" dirty="0" smtClean="0"/>
              <a:t>状态数据，采用</a:t>
            </a:r>
            <a:r>
              <a:rPr lang="en-US" altLang="zh-CN" dirty="0" smtClean="0"/>
              <a:t>Closure</a:t>
            </a:r>
            <a:r>
              <a:rPr lang="zh-CN" altLang="en-US" dirty="0" smtClean="0"/>
              <a:t>封装，表现为高阶函数。</a:t>
            </a:r>
            <a:endParaRPr lang="en-US" altLang="zh-CN" dirty="0" smtClean="0"/>
          </a:p>
          <a:p>
            <a:r>
              <a:rPr lang="zh-CN" altLang="en-US" dirty="0"/>
              <a:t>状态</a:t>
            </a:r>
            <a:r>
              <a:rPr lang="zh-CN" altLang="en-US" dirty="0" smtClean="0"/>
              <a:t>机对象</a:t>
            </a:r>
            <a:r>
              <a:rPr lang="en-US" altLang="zh-CN" dirty="0" smtClean="0"/>
              <a:t>FSM</a:t>
            </a:r>
            <a:r>
              <a:rPr lang="zh-CN" altLang="en-US" dirty="0" smtClean="0"/>
              <a:t>：</a:t>
            </a:r>
            <a:r>
              <a:rPr lang="en-US" altLang="zh-CN" dirty="0" smtClean="0"/>
              <a:t>FSM ≈ S</a:t>
            </a:r>
            <a:r>
              <a:rPr lang="zh-CN" altLang="en-US" dirty="0" smtClean="0"/>
              <a:t>。</a:t>
            </a:r>
            <a:endParaRPr lang="en-US" altLang="zh-CN" dirty="0"/>
          </a:p>
          <a:p>
            <a:pPr lvl="1"/>
            <a:r>
              <a:rPr lang="en-US" altLang="zh-CN" dirty="0" smtClean="0"/>
              <a:t>FSM = {SO1, SO2, …, </a:t>
            </a:r>
            <a:r>
              <a:rPr lang="en-US" altLang="zh-CN" dirty="0" err="1" smtClean="0"/>
              <a:t>SOn</a:t>
            </a:r>
            <a:r>
              <a:rPr lang="en-US" altLang="zh-CN" dirty="0" smtClean="0"/>
              <a:t>}</a:t>
            </a:r>
          </a:p>
          <a:p>
            <a:pPr lvl="1"/>
            <a:r>
              <a:rPr lang="zh-CN" altLang="en-US" dirty="0"/>
              <a:t>状态</a:t>
            </a:r>
            <a:r>
              <a:rPr lang="zh-CN" altLang="en-US" dirty="0" smtClean="0"/>
              <a:t>机是一个容器。</a:t>
            </a:r>
            <a:endParaRPr lang="en-US" altLang="zh-CN" dirty="0" smtClean="0"/>
          </a:p>
          <a:p>
            <a:pPr lvl="1"/>
            <a:r>
              <a:rPr lang="zh-CN" altLang="en-US" dirty="0"/>
              <a:t>状态</a:t>
            </a:r>
            <a:r>
              <a:rPr lang="zh-CN" altLang="en-US" dirty="0" smtClean="0"/>
              <a:t>机被其当前状态表达。</a:t>
            </a:r>
            <a:endParaRPr lang="en-US" altLang="zh-CN" dirty="0" smtClean="0"/>
          </a:p>
          <a:p>
            <a:r>
              <a:rPr lang="zh-CN" altLang="en-US" dirty="0"/>
              <a:t>流</a:t>
            </a:r>
            <a:r>
              <a:rPr lang="zh-CN" altLang="en-US" dirty="0" smtClean="0"/>
              <a:t>程：状态机的实例，是一个</a:t>
            </a:r>
            <a:r>
              <a:rPr lang="en-US" altLang="zh-CN" dirty="0" err="1" smtClean="0"/>
              <a:t>Erlang</a:t>
            </a:r>
            <a:r>
              <a:rPr lang="en-US" altLang="zh-CN" dirty="0" smtClean="0"/>
              <a:t> Process</a:t>
            </a:r>
            <a:r>
              <a:rPr lang="zh-CN" altLang="en-US" dirty="0" smtClean="0"/>
              <a:t>。</a:t>
            </a:r>
            <a:endParaRPr lang="en-US" altLang="zh-CN" dirty="0" smtClean="0"/>
          </a:p>
          <a:p>
            <a:pPr lvl="1"/>
            <a:r>
              <a:rPr lang="zh-CN" altLang="en-US" dirty="0"/>
              <a:t>一</a:t>
            </a:r>
            <a:r>
              <a:rPr lang="zh-CN" altLang="en-US" dirty="0" smtClean="0"/>
              <a:t>个</a:t>
            </a:r>
            <a:r>
              <a:rPr lang="en-US" altLang="zh-CN" dirty="0" err="1" smtClean="0"/>
              <a:t>Erlang</a:t>
            </a:r>
            <a:r>
              <a:rPr lang="en-US" altLang="zh-CN" dirty="0" smtClean="0"/>
              <a:t> Process</a:t>
            </a:r>
            <a:r>
              <a:rPr lang="zh-CN" altLang="en-US" dirty="0"/>
              <a:t>只</a:t>
            </a:r>
            <a:r>
              <a:rPr lang="zh-CN" altLang="en-US" dirty="0" smtClean="0"/>
              <a:t>能运行一个流程，每个流程同时只能表达一个状态。</a:t>
            </a:r>
            <a:endParaRPr lang="en-US" altLang="zh-CN" dirty="0"/>
          </a:p>
          <a:p>
            <a:r>
              <a:rPr lang="zh-CN" altLang="en-US" dirty="0" smtClean="0"/>
              <a:t>关联：状态机之间通过</a:t>
            </a:r>
            <a:r>
              <a:rPr lang="en-US" altLang="zh-CN" dirty="0" smtClean="0"/>
              <a:t>Link/Monitor</a:t>
            </a:r>
            <a:r>
              <a:rPr lang="zh-CN" altLang="en-US" dirty="0" smtClean="0"/>
              <a:t>建立联系。</a:t>
            </a:r>
            <a:endParaRPr lang="en-US" altLang="zh-CN" dirty="0" smtClean="0"/>
          </a:p>
          <a:p>
            <a:pPr lvl="1"/>
            <a:r>
              <a:rPr lang="zh-CN" altLang="en-US" dirty="0"/>
              <a:t>状态</a:t>
            </a:r>
            <a:r>
              <a:rPr lang="zh-CN" altLang="en-US" dirty="0" smtClean="0"/>
              <a:t>机通过关联建立局部运行环境。</a:t>
            </a:r>
            <a:endParaRPr lang="en-US" altLang="zh-CN" dirty="0" smtClean="0"/>
          </a:p>
          <a:p>
            <a:pPr lvl="1"/>
            <a:r>
              <a:rPr lang="zh-CN" altLang="en-US" dirty="0"/>
              <a:t>建立</a:t>
            </a:r>
            <a:r>
              <a:rPr lang="en-US" altLang="zh-CN" dirty="0" smtClean="0"/>
              <a:t>Mesh Network</a:t>
            </a:r>
            <a:r>
              <a:rPr lang="zh-CN" altLang="en-US" dirty="0" smtClean="0"/>
              <a:t>。</a:t>
            </a:r>
            <a:endParaRPr lang="en-US" altLang="zh-CN" dirty="0" smtClean="0"/>
          </a:p>
          <a:p>
            <a:pPr lvl="1"/>
            <a:r>
              <a:rPr lang="zh-CN" altLang="en-US" dirty="0"/>
              <a:t>呈</a:t>
            </a:r>
            <a:r>
              <a:rPr lang="zh-CN" altLang="en-US" dirty="0" smtClean="0"/>
              <a:t>现扁平的网状有限结构。</a:t>
            </a:r>
            <a:endParaRPr lang="en-US" altLang="zh-CN" dirty="0" smtClean="0"/>
          </a:p>
        </p:txBody>
      </p:sp>
    </p:spTree>
    <p:extLst>
      <p:ext uri="{BB962C8B-B14F-4D97-AF65-F5344CB8AC3E}">
        <p14:creationId xmlns:p14="http://schemas.microsoft.com/office/powerpoint/2010/main" val="3817483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状态数据</a:t>
            </a:r>
            <a:r>
              <a:rPr lang="en-US" altLang="zh-CN" dirty="0" smtClean="0"/>
              <a:t>Closure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状</a:t>
            </a:r>
            <a:r>
              <a:rPr lang="zh-CN" altLang="en-US" dirty="0" smtClean="0"/>
              <a:t>态流转过程中传递的数据即为状态实体。</a:t>
            </a:r>
            <a:endParaRPr lang="en-US" altLang="zh-CN" dirty="0" smtClean="0"/>
          </a:p>
          <a:p>
            <a:r>
              <a:rPr lang="zh-CN" altLang="en-US" dirty="0"/>
              <a:t>状</a:t>
            </a:r>
            <a:r>
              <a:rPr lang="zh-CN" altLang="en-US" dirty="0" smtClean="0"/>
              <a:t>态数据采用函数方式封装。</a:t>
            </a:r>
            <a:endParaRPr lang="en-US" altLang="zh-CN" dirty="0" smtClean="0"/>
          </a:p>
          <a:p>
            <a:pPr lvl="1"/>
            <a:r>
              <a:rPr lang="zh-CN" altLang="en-US" dirty="0"/>
              <a:t>更</a:t>
            </a:r>
            <a:r>
              <a:rPr lang="zh-CN" altLang="en-US" dirty="0" smtClean="0"/>
              <a:t>加灵活</a:t>
            </a:r>
            <a:endParaRPr lang="en-US" altLang="zh-CN" dirty="0" smtClean="0"/>
          </a:p>
          <a:p>
            <a:pPr lvl="1"/>
            <a:r>
              <a:rPr lang="zh-CN" altLang="en-US" dirty="0"/>
              <a:t>也</a:t>
            </a:r>
            <a:r>
              <a:rPr lang="zh-CN" altLang="en-US" dirty="0" smtClean="0"/>
              <a:t>许更加高效</a:t>
            </a:r>
            <a:endParaRPr lang="en-US" altLang="zh-CN" dirty="0" smtClean="0"/>
          </a:p>
          <a:p>
            <a:pPr lvl="1"/>
            <a:r>
              <a:rPr lang="zh-CN" altLang="en-US" dirty="0"/>
              <a:t>更符</a:t>
            </a:r>
            <a:r>
              <a:rPr lang="zh-CN" altLang="en-US" dirty="0" smtClean="0"/>
              <a:t>合</a:t>
            </a:r>
            <a:r>
              <a:rPr lang="en-US" altLang="zh-CN" dirty="0" smtClean="0"/>
              <a:t>Functional Programming</a:t>
            </a:r>
          </a:p>
          <a:p>
            <a:r>
              <a:rPr lang="zh-CN" altLang="en-US" dirty="0"/>
              <a:t>支</a:t>
            </a:r>
            <a:r>
              <a:rPr lang="zh-CN" altLang="en-US" dirty="0" smtClean="0"/>
              <a:t>持统一的交互方式</a:t>
            </a:r>
            <a:r>
              <a:rPr lang="en-US" altLang="zh-CN" dirty="0" smtClean="0"/>
              <a:t>: State(Command, Data)</a:t>
            </a:r>
          </a:p>
          <a:p>
            <a:pPr lvl="1"/>
            <a:r>
              <a:rPr lang="en-US" altLang="zh-CN" dirty="0" smtClean="0"/>
              <a:t>State(get, Key) </a:t>
            </a:r>
            <a:r>
              <a:rPr lang="en-US" altLang="zh-CN" dirty="0" smtClean="0">
                <a:sym typeface="Wingdings" pitchFamily="2" charset="2"/>
              </a:rPr>
              <a:t> {ok, Value} | {error, Error}</a:t>
            </a:r>
          </a:p>
          <a:p>
            <a:pPr lvl="1"/>
            <a:r>
              <a:rPr lang="en-US" altLang="zh-CN" dirty="0" smtClean="0">
                <a:sym typeface="Wingdings" pitchFamily="2" charset="2"/>
              </a:rPr>
              <a:t>State(set, {Key, Value})  {update, </a:t>
            </a:r>
            <a:r>
              <a:rPr lang="en-US" altLang="zh-CN" dirty="0" err="1" smtClean="0">
                <a:sym typeface="Wingdings" pitchFamily="2" charset="2"/>
              </a:rPr>
              <a:t>NewState</a:t>
            </a:r>
            <a:r>
              <a:rPr lang="en-US" altLang="zh-CN" dirty="0" smtClean="0">
                <a:sym typeface="Wingdings" pitchFamily="2" charset="2"/>
              </a:rPr>
              <a:t>} | {ok, Result} | {error, Error}</a:t>
            </a:r>
          </a:p>
          <a:p>
            <a:r>
              <a:rPr lang="zh-CN" altLang="en-US" dirty="0">
                <a:sym typeface="Wingdings" pitchFamily="2" charset="2"/>
              </a:rPr>
              <a:t>特例</a:t>
            </a:r>
            <a:r>
              <a:rPr lang="zh-CN" altLang="en-US" dirty="0" smtClean="0">
                <a:sym typeface="Wingdings" pitchFamily="2" charset="2"/>
              </a:rPr>
              <a:t>情况</a:t>
            </a:r>
            <a:endParaRPr lang="en-US" altLang="zh-CN" dirty="0" smtClean="0">
              <a:sym typeface="Wingdings" pitchFamily="2" charset="2"/>
            </a:endParaRPr>
          </a:p>
          <a:p>
            <a:pPr lvl="1"/>
            <a:r>
              <a:rPr lang="zh-CN" altLang="en-US" dirty="0" smtClean="0">
                <a:sym typeface="Wingdings" pitchFamily="2" charset="2"/>
              </a:rPr>
              <a:t>当状态数据在其他进程中被修改，则此状态机实例接</a:t>
            </a:r>
            <a:r>
              <a:rPr lang="zh-CN" altLang="en-US" dirty="0">
                <a:sym typeface="Wingdings" pitchFamily="2" charset="2"/>
              </a:rPr>
              <a:t>收</a:t>
            </a:r>
            <a:r>
              <a:rPr lang="zh-CN" altLang="en-US" dirty="0" smtClean="0">
                <a:sym typeface="Wingdings" pitchFamily="2" charset="2"/>
              </a:rPr>
              <a:t>到</a:t>
            </a:r>
            <a:r>
              <a:rPr lang="en-US" altLang="zh-CN" dirty="0" smtClean="0">
                <a:sym typeface="Wingdings" pitchFamily="2" charset="2"/>
              </a:rPr>
              <a:t>{</a:t>
            </a:r>
            <a:r>
              <a:rPr lang="en-US" altLang="zh-CN" dirty="0" err="1" smtClean="0">
                <a:sym typeface="Wingdings" pitchFamily="2" charset="2"/>
              </a:rPr>
              <a:t>state_update</a:t>
            </a:r>
            <a:r>
              <a:rPr lang="en-US" altLang="zh-CN" dirty="0" smtClean="0">
                <a:sym typeface="Wingdings" pitchFamily="2" charset="2"/>
              </a:rPr>
              <a:t>, </a:t>
            </a:r>
            <a:r>
              <a:rPr lang="en-US" altLang="zh-CN" dirty="0" err="1" smtClean="0">
                <a:sym typeface="Wingdings" pitchFamily="2" charset="2"/>
              </a:rPr>
              <a:t>NewState</a:t>
            </a:r>
            <a:r>
              <a:rPr lang="en-US" altLang="zh-CN" dirty="0" smtClean="0">
                <a:sym typeface="Wingdings" pitchFamily="2" charset="2"/>
              </a:rPr>
              <a:t>, From}</a:t>
            </a:r>
            <a:endParaRPr lang="en-US" altLang="zh-CN" dirty="0" smtClean="0"/>
          </a:p>
        </p:txBody>
      </p:sp>
    </p:spTree>
    <p:extLst>
      <p:ext uri="{BB962C8B-B14F-4D97-AF65-F5344CB8AC3E}">
        <p14:creationId xmlns:p14="http://schemas.microsoft.com/office/powerpoint/2010/main" val="294105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a:t>
            </a:r>
            <a:r>
              <a:rPr lang="zh-CN" altLang="en-US" dirty="0" smtClean="0"/>
              <a:t>态实体</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状态实体是状态数据的超集，绝大多数情况二者等同。</a:t>
            </a:r>
            <a:endParaRPr lang="en-US" altLang="zh-CN" dirty="0" smtClean="0"/>
          </a:p>
          <a:p>
            <a:r>
              <a:rPr lang="zh-CN" altLang="en-US" dirty="0"/>
              <a:t>状</a:t>
            </a:r>
            <a:r>
              <a:rPr lang="zh-CN" altLang="en-US" dirty="0" smtClean="0"/>
              <a:t>态实体支持的通用函数。</a:t>
            </a:r>
            <a:endParaRPr lang="en-US" altLang="zh-CN" dirty="0" smtClean="0"/>
          </a:p>
          <a:p>
            <a:pPr lvl="1"/>
            <a:r>
              <a:rPr lang="en-US" altLang="zh-CN" dirty="0"/>
              <a:t>E</a:t>
            </a:r>
            <a:r>
              <a:rPr lang="en-US" altLang="zh-CN" dirty="0" smtClean="0"/>
              <a:t>ntry(State, </a:t>
            </a:r>
            <a:r>
              <a:rPr lang="en-US" altLang="zh-CN" dirty="0" err="1" smtClean="0"/>
              <a:t>Args</a:t>
            </a:r>
            <a:r>
              <a:rPr lang="en-US" altLang="zh-CN" dirty="0" smtClean="0"/>
              <a:t>) </a:t>
            </a:r>
            <a:r>
              <a:rPr lang="en-US" altLang="zh-CN" dirty="0" smtClean="0">
                <a:sym typeface="Wingdings" pitchFamily="2" charset="2"/>
              </a:rPr>
              <a:t> {ok, </a:t>
            </a:r>
            <a:r>
              <a:rPr lang="en-US" altLang="zh-CN" dirty="0" err="1" smtClean="0">
                <a:sym typeface="Wingdings" pitchFamily="2" charset="2"/>
              </a:rPr>
              <a:t>StartState</a:t>
            </a:r>
            <a:r>
              <a:rPr lang="en-US" altLang="zh-CN" dirty="0" smtClean="0">
                <a:sym typeface="Wingdings" pitchFamily="2" charset="2"/>
              </a:rPr>
              <a:t>, </a:t>
            </a:r>
            <a:r>
              <a:rPr lang="en-US" altLang="zh-CN" dirty="0" err="1" smtClean="0">
                <a:sym typeface="Wingdings" pitchFamily="2" charset="2"/>
              </a:rPr>
              <a:t>NewState</a:t>
            </a:r>
            <a:r>
              <a:rPr lang="en-US" altLang="zh-CN" dirty="0" smtClean="0">
                <a:sym typeface="Wingdings" pitchFamily="2" charset="2"/>
              </a:rPr>
              <a:t>} | {error, Error}</a:t>
            </a:r>
          </a:p>
          <a:p>
            <a:pPr lvl="2"/>
            <a:r>
              <a:rPr lang="zh-CN" altLang="en-US" dirty="0">
                <a:sym typeface="Wingdings" pitchFamily="2" charset="2"/>
              </a:rPr>
              <a:t>初</a:t>
            </a:r>
            <a:r>
              <a:rPr lang="zh-CN" altLang="en-US" dirty="0" smtClean="0">
                <a:sym typeface="Wingdings" pitchFamily="2" charset="2"/>
              </a:rPr>
              <a:t>始化状态机实例</a:t>
            </a:r>
            <a:endParaRPr lang="en-US" altLang="zh-CN" dirty="0" smtClean="0">
              <a:sym typeface="Wingdings" pitchFamily="2" charset="2"/>
            </a:endParaRPr>
          </a:p>
          <a:p>
            <a:pPr lvl="1"/>
            <a:r>
              <a:rPr lang="en-US" altLang="zh-CN" dirty="0">
                <a:sym typeface="Wingdings" pitchFamily="2" charset="2"/>
              </a:rPr>
              <a:t>E</a:t>
            </a:r>
            <a:r>
              <a:rPr lang="en-US" altLang="zh-CN" dirty="0" smtClean="0">
                <a:sym typeface="Wingdings" pitchFamily="2" charset="2"/>
              </a:rPr>
              <a:t>xit(State, Reason)</a:t>
            </a:r>
          </a:p>
          <a:p>
            <a:pPr lvl="2"/>
            <a:r>
              <a:rPr lang="zh-CN" altLang="en-US" dirty="0">
                <a:sym typeface="Wingdings" pitchFamily="2" charset="2"/>
              </a:rPr>
              <a:t>状态</a:t>
            </a:r>
            <a:r>
              <a:rPr lang="zh-CN" altLang="en-US" dirty="0" smtClean="0">
                <a:sym typeface="Wingdings" pitchFamily="2" charset="2"/>
              </a:rPr>
              <a:t>机停机回调</a:t>
            </a:r>
            <a:endParaRPr lang="en-US" altLang="zh-CN" dirty="0" smtClean="0">
              <a:sym typeface="Wingdings" pitchFamily="2" charset="2"/>
            </a:endParaRPr>
          </a:p>
          <a:p>
            <a:pPr lvl="1"/>
            <a:r>
              <a:rPr lang="en-US" altLang="zh-CN" dirty="0" err="1" smtClean="0">
                <a:sym typeface="Wingdings" pitchFamily="2" charset="2"/>
              </a:rPr>
              <a:t>Prestate</a:t>
            </a:r>
            <a:r>
              <a:rPr lang="en-US" altLang="zh-CN" dirty="0" smtClean="0">
                <a:sym typeface="Wingdings" pitchFamily="2" charset="2"/>
              </a:rPr>
              <a:t>(Next, State)  {ok, Entry, </a:t>
            </a:r>
            <a:r>
              <a:rPr lang="en-US" altLang="zh-CN" dirty="0" err="1" smtClean="0">
                <a:sym typeface="Wingdings" pitchFamily="2" charset="2"/>
              </a:rPr>
              <a:t>NewState</a:t>
            </a:r>
            <a:r>
              <a:rPr lang="en-US" altLang="zh-CN" dirty="0" smtClean="0">
                <a:sym typeface="Wingdings" pitchFamily="2" charset="2"/>
              </a:rPr>
              <a:t>} | {error, Error}</a:t>
            </a:r>
          </a:p>
          <a:p>
            <a:pPr lvl="2"/>
            <a:r>
              <a:rPr lang="zh-CN" altLang="en-US" dirty="0" smtClean="0">
                <a:sym typeface="Wingdings" pitchFamily="2" charset="2"/>
              </a:rPr>
              <a:t>状态映射与预处理</a:t>
            </a:r>
            <a:endParaRPr lang="en-US" altLang="zh-CN" dirty="0" smtClean="0">
              <a:sym typeface="Wingdings" pitchFamily="2" charset="2"/>
            </a:endParaRPr>
          </a:p>
          <a:p>
            <a:pPr lvl="1"/>
            <a:r>
              <a:rPr lang="en-US" altLang="zh-CN" dirty="0" err="1" smtClean="0">
                <a:sym typeface="Wingdings" pitchFamily="2" charset="2"/>
              </a:rPr>
              <a:t>Poststate</a:t>
            </a:r>
            <a:r>
              <a:rPr lang="en-US" altLang="zh-CN" dirty="0" smtClean="0">
                <a:sym typeface="Wingdings" pitchFamily="2" charset="2"/>
              </a:rPr>
              <a:t>(Status, Result, State)  {</a:t>
            </a:r>
            <a:r>
              <a:rPr lang="en-US" altLang="zh-CN" dirty="0" err="1" smtClean="0">
                <a:sym typeface="Wingdings" pitchFamily="2" charset="2"/>
              </a:rPr>
              <a:t>OStatus</a:t>
            </a:r>
            <a:r>
              <a:rPr lang="en-US" altLang="zh-CN" dirty="0" smtClean="0">
                <a:sym typeface="Wingdings" pitchFamily="2" charset="2"/>
              </a:rPr>
              <a:t>, </a:t>
            </a:r>
            <a:r>
              <a:rPr lang="en-US" altLang="zh-CN" dirty="0" err="1" smtClean="0">
                <a:sym typeface="Wingdings" pitchFamily="2" charset="2"/>
              </a:rPr>
              <a:t>OResult</a:t>
            </a:r>
            <a:r>
              <a:rPr lang="en-US" altLang="zh-CN" dirty="0" smtClean="0">
                <a:sym typeface="Wingdings" pitchFamily="2" charset="2"/>
              </a:rPr>
              <a:t>, </a:t>
            </a:r>
            <a:r>
              <a:rPr lang="en-US" altLang="zh-CN" dirty="0" err="1" smtClean="0">
                <a:sym typeface="Wingdings" pitchFamily="2" charset="2"/>
              </a:rPr>
              <a:t>OState</a:t>
            </a:r>
            <a:r>
              <a:rPr lang="en-US" altLang="zh-CN" dirty="0" smtClean="0">
                <a:sym typeface="Wingdings" pitchFamily="2" charset="2"/>
              </a:rPr>
              <a:t>}</a:t>
            </a:r>
          </a:p>
          <a:p>
            <a:pPr lvl="2"/>
            <a:r>
              <a:rPr lang="zh-CN" altLang="en-US" dirty="0" smtClean="0">
                <a:sym typeface="Wingdings" pitchFamily="2" charset="2"/>
              </a:rPr>
              <a:t>日志，后</a:t>
            </a:r>
            <a:r>
              <a:rPr lang="zh-CN" altLang="en-US" dirty="0">
                <a:sym typeface="Wingdings" pitchFamily="2" charset="2"/>
              </a:rPr>
              <a:t>处</a:t>
            </a:r>
            <a:r>
              <a:rPr lang="zh-CN" altLang="en-US" dirty="0" smtClean="0">
                <a:sym typeface="Wingdings" pitchFamily="2" charset="2"/>
              </a:rPr>
              <a:t>理与流程修饰。</a:t>
            </a:r>
            <a:endParaRPr lang="zh-CN" altLang="en-US" dirty="0"/>
          </a:p>
        </p:txBody>
      </p:sp>
    </p:spTree>
    <p:extLst>
      <p:ext uri="{BB962C8B-B14F-4D97-AF65-F5344CB8AC3E}">
        <p14:creationId xmlns:p14="http://schemas.microsoft.com/office/powerpoint/2010/main" val="3152428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状态数据传递优化</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尽量避免以异步方式获取状态数据。</a:t>
            </a:r>
            <a:endParaRPr lang="en-US" altLang="zh-CN" dirty="0" smtClean="0"/>
          </a:p>
          <a:p>
            <a:r>
              <a:rPr lang="zh-CN" altLang="en-US" dirty="0"/>
              <a:t>数</a:t>
            </a:r>
            <a:r>
              <a:rPr lang="zh-CN" altLang="en-US" dirty="0" smtClean="0"/>
              <a:t>据采用函数闭包封装，频繁访问的数据以本地变量的形式保存。</a:t>
            </a:r>
            <a:endParaRPr lang="en-US" altLang="zh-CN" dirty="0" smtClean="0"/>
          </a:p>
          <a:p>
            <a:r>
              <a:rPr lang="zh-CN" altLang="en-US" dirty="0"/>
              <a:t>只</a:t>
            </a:r>
            <a:r>
              <a:rPr lang="zh-CN" altLang="en-US" dirty="0" smtClean="0"/>
              <a:t>有当数据对象改变时才生成新的</a:t>
            </a:r>
            <a:r>
              <a:rPr lang="en-US" altLang="zh-CN" dirty="0" smtClean="0"/>
              <a:t>Closure</a:t>
            </a:r>
            <a:r>
              <a:rPr lang="zh-CN" altLang="en-US" dirty="0" smtClean="0"/>
              <a:t>，显式返回。</a:t>
            </a:r>
            <a:endParaRPr lang="en-US" altLang="zh-CN" dirty="0" smtClean="0"/>
          </a:p>
          <a:p>
            <a:pPr lvl="1"/>
            <a:r>
              <a:rPr lang="en-US" altLang="zh-CN" dirty="0">
                <a:sym typeface="Wingdings" pitchFamily="2" charset="2"/>
              </a:rPr>
              <a:t>State(set, </a:t>
            </a:r>
            <a:r>
              <a:rPr lang="en-US" altLang="zh-CN" dirty="0" smtClean="0">
                <a:sym typeface="Wingdings" pitchFamily="2" charset="2"/>
              </a:rPr>
              <a:t>{Key</a:t>
            </a:r>
            <a:r>
              <a:rPr lang="en-US" altLang="zh-CN" dirty="0">
                <a:sym typeface="Wingdings" pitchFamily="2" charset="2"/>
              </a:rPr>
              <a:t>, </a:t>
            </a:r>
            <a:r>
              <a:rPr lang="en-US" altLang="zh-CN" dirty="0" smtClean="0">
                <a:sym typeface="Wingdings" pitchFamily="2" charset="2"/>
              </a:rPr>
              <a:t>Value}) </a:t>
            </a:r>
            <a:r>
              <a:rPr lang="en-US" altLang="zh-CN" dirty="0">
                <a:sym typeface="Wingdings" pitchFamily="2" charset="2"/>
              </a:rPr>
              <a:t> </a:t>
            </a:r>
            <a:r>
              <a:rPr lang="en-US" altLang="zh-CN" dirty="0" smtClean="0">
                <a:sym typeface="Wingdings" pitchFamily="2" charset="2"/>
              </a:rPr>
              <a:t>{update, </a:t>
            </a:r>
            <a:r>
              <a:rPr lang="en-US" altLang="zh-CN" dirty="0" err="1">
                <a:sym typeface="Wingdings" pitchFamily="2" charset="2"/>
              </a:rPr>
              <a:t>NewState</a:t>
            </a:r>
            <a:r>
              <a:rPr lang="en-US" altLang="zh-CN" dirty="0">
                <a:sym typeface="Wingdings" pitchFamily="2" charset="2"/>
              </a:rPr>
              <a:t>} | </a:t>
            </a:r>
            <a:r>
              <a:rPr lang="en-US" altLang="zh-CN" dirty="0" smtClean="0">
                <a:sym typeface="Wingdings" pitchFamily="2" charset="2"/>
              </a:rPr>
              <a:t>{ok, Result} </a:t>
            </a:r>
            <a:r>
              <a:rPr lang="en-US" altLang="zh-CN" dirty="0">
                <a:sym typeface="Wingdings" pitchFamily="2" charset="2"/>
              </a:rPr>
              <a:t>| {error, Error</a:t>
            </a:r>
            <a:r>
              <a:rPr lang="en-US" altLang="zh-CN" dirty="0" smtClean="0">
                <a:sym typeface="Wingdings" pitchFamily="2" charset="2"/>
              </a:rPr>
              <a:t>}</a:t>
            </a:r>
          </a:p>
          <a:p>
            <a:r>
              <a:rPr lang="zh-CN" altLang="en-US" dirty="0">
                <a:sym typeface="Wingdings" pitchFamily="2" charset="2"/>
              </a:rPr>
              <a:t>简</a:t>
            </a:r>
            <a:r>
              <a:rPr lang="zh-CN" altLang="en-US" dirty="0" smtClean="0">
                <a:sym typeface="Wingdings" pitchFamily="2" charset="2"/>
              </a:rPr>
              <a:t>单的数据结构可以采用</a:t>
            </a:r>
            <a:r>
              <a:rPr lang="en-US" altLang="zh-CN" dirty="0" smtClean="0">
                <a:sym typeface="Wingdings" pitchFamily="2" charset="2"/>
              </a:rPr>
              <a:t>Record/Tuple</a:t>
            </a:r>
            <a:r>
              <a:rPr lang="zh-CN" altLang="en-US" dirty="0" smtClean="0">
                <a:sym typeface="Wingdings" pitchFamily="2" charset="2"/>
              </a:rPr>
              <a:t>方式短期替代</a:t>
            </a:r>
            <a:r>
              <a:rPr lang="en-US" altLang="zh-CN" dirty="0" smtClean="0">
                <a:sym typeface="Wingdings" pitchFamily="2" charset="2"/>
              </a:rPr>
              <a:t>Closure</a:t>
            </a:r>
            <a:r>
              <a:rPr lang="zh-CN" altLang="en-US" dirty="0" smtClean="0">
                <a:sym typeface="Wingdings" pitchFamily="2" charset="2"/>
              </a:rPr>
              <a:t>。</a:t>
            </a:r>
            <a:endParaRPr lang="en-US" altLang="zh-CN" dirty="0" smtClean="0">
              <a:sym typeface="Wingdings" pitchFamily="2" charset="2"/>
            </a:endParaRPr>
          </a:p>
          <a:p>
            <a:pPr lvl="1"/>
            <a:r>
              <a:rPr lang="en-US" altLang="zh-CN" dirty="0" smtClean="0">
                <a:sym typeface="Wingdings" pitchFamily="2" charset="2"/>
              </a:rPr>
              <a:t>Entry</a:t>
            </a:r>
            <a:r>
              <a:rPr lang="zh-CN" altLang="en-US" dirty="0" smtClean="0">
                <a:sym typeface="Wingdings" pitchFamily="2" charset="2"/>
              </a:rPr>
              <a:t>函数返回的</a:t>
            </a:r>
            <a:r>
              <a:rPr lang="en-US" altLang="zh-CN" dirty="0" err="1" smtClean="0">
                <a:sym typeface="Wingdings" pitchFamily="2" charset="2"/>
              </a:rPr>
              <a:t>NewState</a:t>
            </a:r>
            <a:r>
              <a:rPr lang="zh-CN" altLang="en-US" dirty="0">
                <a:sym typeface="Wingdings" pitchFamily="2" charset="2"/>
              </a:rPr>
              <a:t>不一定</a:t>
            </a:r>
            <a:r>
              <a:rPr lang="zh-CN" altLang="en-US" dirty="0" smtClean="0">
                <a:sym typeface="Wingdings" pitchFamily="2" charset="2"/>
              </a:rPr>
              <a:t>是函数。</a:t>
            </a:r>
            <a:endParaRPr lang="en-US" altLang="zh-CN" dirty="0" smtClean="0"/>
          </a:p>
        </p:txBody>
      </p:sp>
    </p:spTree>
    <p:extLst>
      <p:ext uri="{BB962C8B-B14F-4D97-AF65-F5344CB8AC3E}">
        <p14:creationId xmlns:p14="http://schemas.microsoft.com/office/powerpoint/2010/main" val="102343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迁移面临的问</a:t>
            </a:r>
            <a:r>
              <a:rPr lang="zh-CN" altLang="en-US" dirty="0"/>
              <a:t>题</a:t>
            </a:r>
          </a:p>
        </p:txBody>
      </p:sp>
      <p:sp>
        <p:nvSpPr>
          <p:cNvPr id="3" name="内容占位符 2"/>
          <p:cNvSpPr>
            <a:spLocks noGrp="1"/>
          </p:cNvSpPr>
          <p:nvPr>
            <p:ph idx="1"/>
          </p:nvPr>
        </p:nvSpPr>
        <p:spPr/>
        <p:txBody>
          <a:bodyPr>
            <a:normAutofit fontScale="77500" lnSpcReduction="20000"/>
          </a:bodyPr>
          <a:lstStyle/>
          <a:p>
            <a:r>
              <a:rPr lang="zh-CN" altLang="en-US" dirty="0" smtClean="0"/>
              <a:t>系统工程师的问题</a:t>
            </a:r>
            <a:endParaRPr lang="en-US" altLang="zh-CN" dirty="0" smtClean="0"/>
          </a:p>
          <a:p>
            <a:pPr lvl="1"/>
            <a:r>
              <a:rPr lang="zh-CN" altLang="en-US" dirty="0"/>
              <a:t>如</a:t>
            </a:r>
            <a:r>
              <a:rPr lang="zh-CN" altLang="en-US" dirty="0" smtClean="0"/>
              <a:t>何在</a:t>
            </a:r>
            <a:r>
              <a:rPr lang="en-US" altLang="zh-CN" dirty="0" err="1" smtClean="0"/>
              <a:t>Erlang</a:t>
            </a:r>
            <a:r>
              <a:rPr lang="en-US" altLang="zh-CN" dirty="0" smtClean="0"/>
              <a:t>/OTP</a:t>
            </a:r>
            <a:r>
              <a:rPr lang="zh-CN" altLang="en-US" dirty="0" smtClean="0"/>
              <a:t>平台上进行系统分析和建模？</a:t>
            </a:r>
            <a:endParaRPr lang="en-US" altLang="zh-CN" dirty="0" smtClean="0"/>
          </a:p>
          <a:p>
            <a:r>
              <a:rPr lang="zh-CN" altLang="en-US" dirty="0" smtClean="0"/>
              <a:t>开发人员的问题</a:t>
            </a:r>
            <a:endParaRPr lang="en-US" altLang="zh-CN" dirty="0" smtClean="0"/>
          </a:p>
          <a:p>
            <a:pPr lvl="1"/>
            <a:r>
              <a:rPr lang="zh-CN" altLang="en-US" dirty="0" smtClean="0"/>
              <a:t>如何适应函数式编程模式？</a:t>
            </a:r>
            <a:endParaRPr lang="en-US" altLang="zh-CN" dirty="0" smtClean="0"/>
          </a:p>
          <a:p>
            <a:pPr lvl="1"/>
            <a:r>
              <a:rPr lang="zh-CN" altLang="en-US" dirty="0" smtClean="0"/>
              <a:t>如何理解</a:t>
            </a:r>
            <a:r>
              <a:rPr lang="en-US" altLang="zh-CN" dirty="0" err="1" smtClean="0"/>
              <a:t>Erlang</a:t>
            </a:r>
            <a:r>
              <a:rPr lang="zh-CN" altLang="en-US" dirty="0" smtClean="0"/>
              <a:t>系统？</a:t>
            </a:r>
            <a:endParaRPr lang="en-US" altLang="zh-CN" dirty="0" smtClean="0"/>
          </a:p>
          <a:p>
            <a:pPr lvl="1"/>
            <a:r>
              <a:rPr lang="zh-CN" altLang="en-US" dirty="0" smtClean="0"/>
              <a:t>如何理解分布式计算系统？</a:t>
            </a:r>
            <a:endParaRPr lang="en-US" altLang="zh-CN" dirty="0" smtClean="0"/>
          </a:p>
          <a:p>
            <a:r>
              <a:rPr lang="zh-CN" altLang="en-US" dirty="0"/>
              <a:t>测</a:t>
            </a:r>
            <a:r>
              <a:rPr lang="zh-CN" altLang="en-US" dirty="0" smtClean="0"/>
              <a:t>试人员的问题</a:t>
            </a:r>
            <a:endParaRPr lang="en-US" altLang="zh-CN" dirty="0" smtClean="0"/>
          </a:p>
          <a:p>
            <a:pPr lvl="1"/>
            <a:r>
              <a:rPr lang="zh-CN" altLang="en-US" dirty="0"/>
              <a:t>重</a:t>
            </a:r>
            <a:r>
              <a:rPr lang="zh-CN" altLang="en-US" dirty="0" smtClean="0"/>
              <a:t>新学习基于</a:t>
            </a:r>
            <a:r>
              <a:rPr lang="en-US" altLang="zh-CN" dirty="0" err="1" smtClean="0"/>
              <a:t>Erlang</a:t>
            </a:r>
            <a:r>
              <a:rPr lang="en-US" altLang="zh-CN" dirty="0" smtClean="0"/>
              <a:t>/OTP</a:t>
            </a:r>
            <a:r>
              <a:rPr lang="zh-CN" altLang="en-US" dirty="0" smtClean="0"/>
              <a:t>平台的测试方式和工具。</a:t>
            </a:r>
            <a:endParaRPr lang="en-US" altLang="zh-CN" dirty="0" smtClean="0"/>
          </a:p>
          <a:p>
            <a:pPr lvl="1"/>
            <a:r>
              <a:rPr lang="zh-CN" altLang="en-US" dirty="0" smtClean="0"/>
              <a:t>需要学习</a:t>
            </a:r>
            <a:r>
              <a:rPr lang="en-US" altLang="zh-CN" dirty="0" err="1" smtClean="0"/>
              <a:t>Erlang</a:t>
            </a:r>
            <a:r>
              <a:rPr lang="zh-CN" altLang="en-US" dirty="0" smtClean="0"/>
              <a:t>语言及</a:t>
            </a:r>
            <a:r>
              <a:rPr lang="en-US" altLang="zh-CN" dirty="0" smtClean="0"/>
              <a:t>OTP</a:t>
            </a:r>
            <a:r>
              <a:rPr lang="zh-CN" altLang="en-US" dirty="0" smtClean="0"/>
              <a:t>平台。</a:t>
            </a:r>
            <a:endParaRPr lang="en-US" altLang="zh-CN" dirty="0" smtClean="0"/>
          </a:p>
          <a:p>
            <a:r>
              <a:rPr lang="zh-CN" altLang="en-US" dirty="0"/>
              <a:t>业务人</a:t>
            </a:r>
            <a:r>
              <a:rPr lang="zh-CN" altLang="en-US" dirty="0" smtClean="0"/>
              <a:t>员的问题</a:t>
            </a:r>
            <a:endParaRPr lang="en-US" altLang="zh-CN" dirty="0" smtClean="0"/>
          </a:p>
          <a:p>
            <a:pPr lvl="1"/>
            <a:r>
              <a:rPr lang="zh-CN" altLang="en-US" dirty="0"/>
              <a:t>如</a:t>
            </a:r>
            <a:r>
              <a:rPr lang="zh-CN" altLang="en-US" dirty="0" smtClean="0"/>
              <a:t>何描述和展示业务逻辑？</a:t>
            </a:r>
            <a:endParaRPr lang="en-US" altLang="zh-CN" dirty="0" smtClean="0"/>
          </a:p>
          <a:p>
            <a:pPr lvl="1"/>
            <a:r>
              <a:rPr lang="zh-CN" altLang="en-US" dirty="0"/>
              <a:t>如</a:t>
            </a:r>
            <a:r>
              <a:rPr lang="zh-CN" altLang="en-US" dirty="0" smtClean="0"/>
              <a:t>何与研发人员用同一套语言讨论业务逻辑？</a:t>
            </a:r>
            <a:endParaRPr lang="en-US" altLang="zh-CN" dirty="0" smtClean="0"/>
          </a:p>
          <a:p>
            <a:pPr lvl="1"/>
            <a:endParaRPr lang="zh-CN" altLang="en-US" dirty="0"/>
          </a:p>
        </p:txBody>
      </p:sp>
    </p:spTree>
    <p:extLst>
      <p:ext uri="{BB962C8B-B14F-4D97-AF65-F5344CB8AC3E}">
        <p14:creationId xmlns:p14="http://schemas.microsoft.com/office/powerpoint/2010/main" val="3365523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a:t>
            </a:r>
            <a:r>
              <a:rPr lang="zh-CN" altLang="en-US" dirty="0" smtClean="0"/>
              <a:t>态</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状态函数的形式为：</a:t>
            </a:r>
            <a:endParaRPr lang="en-US" altLang="zh-CN" dirty="0" smtClean="0"/>
          </a:p>
          <a:p>
            <a:pPr marL="457200" lvl="1" indent="0">
              <a:buNone/>
            </a:pPr>
            <a:r>
              <a:rPr lang="en-US" altLang="zh-CN" dirty="0" err="1" smtClean="0"/>
              <a:t>state_name</a:t>
            </a:r>
            <a:r>
              <a:rPr lang="en-US" altLang="zh-CN" dirty="0" smtClean="0"/>
              <a:t>(State</a:t>
            </a:r>
            <a:r>
              <a:rPr lang="en-US" altLang="zh-CN" dirty="0"/>
              <a:t>) </a:t>
            </a:r>
            <a:r>
              <a:rPr lang="en-US" altLang="zh-CN" dirty="0">
                <a:sym typeface="Wingdings" pitchFamily="2" charset="2"/>
              </a:rPr>
              <a:t> {Status, Directive, </a:t>
            </a:r>
            <a:r>
              <a:rPr lang="en-US" altLang="zh-CN" dirty="0" err="1" smtClean="0">
                <a:sym typeface="Wingdings" pitchFamily="2" charset="2"/>
              </a:rPr>
              <a:t>NewState</a:t>
            </a:r>
            <a:r>
              <a:rPr lang="en-US" altLang="zh-CN" dirty="0" smtClean="0">
                <a:sym typeface="Wingdings" pitchFamily="2" charset="2"/>
              </a:rPr>
              <a:t>}</a:t>
            </a:r>
          </a:p>
          <a:p>
            <a:r>
              <a:rPr lang="zh-CN" altLang="en-US" dirty="0">
                <a:sym typeface="Wingdings" pitchFamily="2" charset="2"/>
              </a:rPr>
              <a:t>通常情</a:t>
            </a:r>
            <a:r>
              <a:rPr lang="zh-CN" altLang="en-US" dirty="0" smtClean="0">
                <a:sym typeface="Wingdings" pitchFamily="2" charset="2"/>
              </a:rPr>
              <a:t>况下</a:t>
            </a:r>
            <a:r>
              <a:rPr lang="en-US" altLang="zh-CN" dirty="0" smtClean="0">
                <a:sym typeface="Wingdings" pitchFamily="2" charset="2"/>
              </a:rPr>
              <a:t>State</a:t>
            </a:r>
            <a:r>
              <a:rPr lang="zh-CN" altLang="en-US" dirty="0" smtClean="0">
                <a:sym typeface="Wingdings" pitchFamily="2" charset="2"/>
              </a:rPr>
              <a:t>参数是高阶函数形式，有些情况是自定义简单数据结构。</a:t>
            </a:r>
            <a:endParaRPr lang="en-US" altLang="zh-CN" dirty="0" smtClean="0">
              <a:sym typeface="Wingdings" pitchFamily="2" charset="2"/>
            </a:endParaRPr>
          </a:p>
          <a:p>
            <a:pPr lvl="1"/>
            <a:r>
              <a:rPr lang="zh-CN" altLang="en-US" dirty="0">
                <a:sym typeface="Wingdings" pitchFamily="2" charset="2"/>
              </a:rPr>
              <a:t>通</a:t>
            </a:r>
            <a:r>
              <a:rPr lang="zh-CN" altLang="en-US" dirty="0" smtClean="0">
                <a:sym typeface="Wingdings" pitchFamily="2" charset="2"/>
              </a:rPr>
              <a:t>过状态机的</a:t>
            </a:r>
            <a:r>
              <a:rPr lang="en-US" altLang="zh-CN" dirty="0" smtClean="0">
                <a:sym typeface="Wingdings" pitchFamily="2" charset="2"/>
              </a:rPr>
              <a:t>Entry</a:t>
            </a:r>
            <a:r>
              <a:rPr lang="zh-CN" altLang="en-US" dirty="0" smtClean="0">
                <a:sym typeface="Wingdings" pitchFamily="2" charset="2"/>
              </a:rPr>
              <a:t>函数进行转换。</a:t>
            </a:r>
            <a:endParaRPr lang="en-US" altLang="zh-CN" dirty="0" smtClean="0">
              <a:sym typeface="Wingdings" pitchFamily="2" charset="2"/>
            </a:endParaRPr>
          </a:p>
          <a:p>
            <a:r>
              <a:rPr lang="zh-CN" altLang="en-US" dirty="0">
                <a:sym typeface="Wingdings" pitchFamily="2" charset="2"/>
              </a:rPr>
              <a:t>状态函</a:t>
            </a:r>
            <a:r>
              <a:rPr lang="zh-CN" altLang="en-US" dirty="0" smtClean="0">
                <a:sym typeface="Wingdings" pitchFamily="2" charset="2"/>
              </a:rPr>
              <a:t>数返回值中不一定包含下一个状态名称，函数体内也不需要知晓下一个可能状态的名称。</a:t>
            </a:r>
            <a:endParaRPr lang="en-US" altLang="zh-CN" dirty="0" smtClean="0">
              <a:sym typeface="Wingdings" pitchFamily="2" charset="2"/>
            </a:endParaRPr>
          </a:p>
          <a:p>
            <a:pPr lvl="1"/>
            <a:r>
              <a:rPr lang="zh-CN" altLang="en-US" dirty="0">
                <a:sym typeface="Wingdings" pitchFamily="2" charset="2"/>
              </a:rPr>
              <a:t>可</a:t>
            </a:r>
            <a:r>
              <a:rPr lang="zh-CN" altLang="en-US" dirty="0" smtClean="0">
                <a:sym typeface="Wingdings" pitchFamily="2" charset="2"/>
              </a:rPr>
              <a:t>以返回特定的</a:t>
            </a:r>
            <a:r>
              <a:rPr lang="en-US" altLang="zh-CN" dirty="0" smtClean="0">
                <a:sym typeface="Wingdings" pitchFamily="2" charset="2"/>
              </a:rPr>
              <a:t>Directive</a:t>
            </a:r>
            <a:r>
              <a:rPr lang="zh-CN" altLang="en-US" dirty="0" smtClean="0">
                <a:sym typeface="Wingdings" pitchFamily="2" charset="2"/>
              </a:rPr>
              <a:t>，通过</a:t>
            </a:r>
            <a:r>
              <a:rPr lang="en-US" altLang="zh-CN" dirty="0" err="1" smtClean="0">
                <a:sym typeface="Wingdings" pitchFamily="2" charset="2"/>
              </a:rPr>
              <a:t>prestate</a:t>
            </a:r>
            <a:r>
              <a:rPr lang="zh-CN" altLang="en-US" dirty="0" smtClean="0">
                <a:sym typeface="Wingdings" pitchFamily="2" charset="2"/>
              </a:rPr>
              <a:t>函数根据配置映射为下一个状态名称。</a:t>
            </a:r>
            <a:endParaRPr lang="en-US" altLang="zh-CN" dirty="0" smtClean="0">
              <a:sym typeface="Wingdings" pitchFamily="2" charset="2"/>
            </a:endParaRPr>
          </a:p>
          <a:p>
            <a:r>
              <a:rPr lang="zh-CN" altLang="en-US" dirty="0">
                <a:sym typeface="Wingdings" pitchFamily="2" charset="2"/>
              </a:rPr>
              <a:t>一</a:t>
            </a:r>
            <a:r>
              <a:rPr lang="zh-CN" altLang="en-US" dirty="0" smtClean="0">
                <a:sym typeface="Wingdings" pitchFamily="2" charset="2"/>
              </a:rPr>
              <a:t>个状态对象包含</a:t>
            </a:r>
            <a:r>
              <a:rPr lang="en-US" altLang="zh-CN" dirty="0" smtClean="0">
                <a:sym typeface="Wingdings" pitchFamily="2" charset="2"/>
              </a:rPr>
              <a:t>3</a:t>
            </a:r>
            <a:r>
              <a:rPr lang="zh-CN" altLang="en-US" dirty="0" smtClean="0">
                <a:sym typeface="Wingdings" pitchFamily="2" charset="2"/>
              </a:rPr>
              <a:t>部分内容</a:t>
            </a:r>
            <a:endParaRPr lang="en-US" altLang="zh-CN" dirty="0" smtClean="0">
              <a:sym typeface="Wingdings" pitchFamily="2" charset="2"/>
            </a:endParaRPr>
          </a:p>
          <a:p>
            <a:pPr lvl="1"/>
            <a:r>
              <a:rPr lang="zh-CN" altLang="en-US" dirty="0">
                <a:sym typeface="Wingdings" pitchFamily="2" charset="2"/>
              </a:rPr>
              <a:t>状</a:t>
            </a:r>
            <a:r>
              <a:rPr lang="zh-CN" altLang="en-US" dirty="0" smtClean="0">
                <a:sym typeface="Wingdings" pitchFamily="2" charset="2"/>
              </a:rPr>
              <a:t>态函数：状态执行代码。</a:t>
            </a:r>
            <a:endParaRPr lang="en-US" altLang="zh-CN" dirty="0" smtClean="0">
              <a:sym typeface="Wingdings" pitchFamily="2" charset="2"/>
            </a:endParaRPr>
          </a:p>
          <a:p>
            <a:pPr lvl="1"/>
            <a:r>
              <a:rPr lang="zh-CN" altLang="en-US" dirty="0">
                <a:sym typeface="Wingdings" pitchFamily="2" charset="2"/>
              </a:rPr>
              <a:t>状</a:t>
            </a:r>
            <a:r>
              <a:rPr lang="zh-CN" altLang="en-US" dirty="0" smtClean="0">
                <a:sym typeface="Wingdings" pitchFamily="2" charset="2"/>
              </a:rPr>
              <a:t>态配置：状态实体数据，包括输入数据。</a:t>
            </a:r>
            <a:endParaRPr lang="en-US" altLang="zh-CN" dirty="0" smtClean="0">
              <a:sym typeface="Wingdings" pitchFamily="2" charset="2"/>
            </a:endParaRPr>
          </a:p>
          <a:p>
            <a:pPr lvl="1"/>
            <a:r>
              <a:rPr lang="zh-CN" altLang="en-US" dirty="0">
                <a:sym typeface="Wingdings" pitchFamily="2" charset="2"/>
              </a:rPr>
              <a:t>状</a:t>
            </a:r>
            <a:r>
              <a:rPr lang="zh-CN" altLang="en-US" dirty="0" smtClean="0">
                <a:sym typeface="Wingdings" pitchFamily="2" charset="2"/>
              </a:rPr>
              <a:t>态关系：返回值与下一个状态的映射关系。</a:t>
            </a:r>
            <a:endParaRPr lang="en-US" altLang="zh-CN" dirty="0" smtClean="0">
              <a:sym typeface="Wingdings" pitchFamily="2" charset="2"/>
            </a:endParaRPr>
          </a:p>
        </p:txBody>
      </p:sp>
    </p:spTree>
    <p:extLst>
      <p:ext uri="{BB962C8B-B14F-4D97-AF65-F5344CB8AC3E}">
        <p14:creationId xmlns:p14="http://schemas.microsoft.com/office/powerpoint/2010/main" val="3199845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a:t>
            </a:r>
            <a:endParaRPr lang="zh-CN" altLang="en-US" dirty="0"/>
          </a:p>
        </p:txBody>
      </p:sp>
      <p:sp>
        <p:nvSpPr>
          <p:cNvPr id="3" name="内容占位符 2"/>
          <p:cNvSpPr>
            <a:spLocks noGrp="1"/>
          </p:cNvSpPr>
          <p:nvPr>
            <p:ph idx="1"/>
          </p:nvPr>
        </p:nvSpPr>
        <p:spPr/>
        <p:txBody>
          <a:bodyPr/>
          <a:lstStyle/>
          <a:p>
            <a:r>
              <a:rPr lang="zh-CN" altLang="en-US" dirty="0"/>
              <a:t>状态</a:t>
            </a:r>
            <a:r>
              <a:rPr lang="zh-CN" altLang="en-US" dirty="0" smtClean="0"/>
              <a:t>机的静态表现形式通常为一个</a:t>
            </a:r>
            <a:r>
              <a:rPr lang="en-US" altLang="zh-CN" dirty="0" err="1" smtClean="0"/>
              <a:t>Erlang</a:t>
            </a:r>
            <a:r>
              <a:rPr lang="en-US" altLang="zh-CN" dirty="0" smtClean="0"/>
              <a:t> Library Module</a:t>
            </a:r>
            <a:r>
              <a:rPr lang="zh-CN" altLang="en-US" dirty="0" smtClean="0"/>
              <a:t>，包含一系列状态函数。</a:t>
            </a:r>
            <a:endParaRPr lang="en-US" altLang="zh-CN" dirty="0" smtClean="0"/>
          </a:p>
          <a:p>
            <a:r>
              <a:rPr lang="zh-CN" altLang="en-US" dirty="0"/>
              <a:t>状态</a:t>
            </a:r>
            <a:r>
              <a:rPr lang="zh-CN" altLang="en-US" dirty="0" smtClean="0"/>
              <a:t>机动态形式可以表现为一个状态实体函数，通过其内部的</a:t>
            </a:r>
            <a:r>
              <a:rPr lang="en-US" altLang="zh-CN" dirty="0" err="1" smtClean="0"/>
              <a:t>prestate</a:t>
            </a:r>
            <a:r>
              <a:rPr lang="zh-CN" altLang="en-US" dirty="0" smtClean="0"/>
              <a:t>函数动态动态构建状态函数。</a:t>
            </a:r>
            <a:endParaRPr lang="en-US" altLang="zh-CN" dirty="0" smtClean="0"/>
          </a:p>
          <a:p>
            <a:r>
              <a:rPr lang="zh-CN" altLang="en-US" dirty="0" smtClean="0"/>
              <a:t>一个状</a:t>
            </a:r>
            <a:r>
              <a:rPr lang="zh-CN" altLang="en-US" dirty="0"/>
              <a:t>态</a:t>
            </a:r>
            <a:r>
              <a:rPr lang="zh-CN" altLang="en-US" dirty="0" smtClean="0"/>
              <a:t>机可以同时产生多个流程，每个流程所流转的状态实体可以共用（不鼓励）。</a:t>
            </a:r>
            <a:endParaRPr lang="zh-CN" altLang="en-US" dirty="0"/>
          </a:p>
        </p:txBody>
      </p:sp>
    </p:spTree>
    <p:extLst>
      <p:ext uri="{BB962C8B-B14F-4D97-AF65-F5344CB8AC3E}">
        <p14:creationId xmlns:p14="http://schemas.microsoft.com/office/powerpoint/2010/main" val="3002618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SOP</a:t>
            </a:r>
            <a:r>
              <a:rPr lang="zh-CN" altLang="en-US" dirty="0" smtClean="0"/>
              <a:t>模型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55934389"/>
              </p:ext>
            </p:extLst>
          </p:nvPr>
        </p:nvGraphicFramePr>
        <p:xfrm>
          <a:off x="1763688" y="1484784"/>
          <a:ext cx="5632972" cy="4608512"/>
        </p:xfrm>
        <a:graphic>
          <a:graphicData uri="http://schemas.openxmlformats.org/presentationml/2006/ole">
            <mc:AlternateContent xmlns:mc="http://schemas.openxmlformats.org/markup-compatibility/2006">
              <mc:Choice xmlns:v="urn:schemas-microsoft-com:vml" Requires="v">
                <p:oleObj spid="_x0000_s30732" name="Visio" r:id="rId3" imgW="2853671" imgH="2336005" progId="Visio.Drawing.11">
                  <p:embed/>
                </p:oleObj>
              </mc:Choice>
              <mc:Fallback>
                <p:oleObj name="Visio" r:id="rId3" imgW="2853671" imgH="2336005" progId="Visio.Drawing.11">
                  <p:embed/>
                  <p:pic>
                    <p:nvPicPr>
                      <p:cNvPr id="0" name=""/>
                      <p:cNvPicPr/>
                      <p:nvPr/>
                    </p:nvPicPr>
                    <p:blipFill>
                      <a:blip r:embed="rId4"/>
                      <a:stretch>
                        <a:fillRect/>
                      </a:stretch>
                    </p:blipFill>
                    <p:spPr>
                      <a:xfrm>
                        <a:off x="1763688" y="1484784"/>
                        <a:ext cx="5632972" cy="4608512"/>
                      </a:xfrm>
                      <a:prstGeom prst="rect">
                        <a:avLst/>
                      </a:prstGeom>
                    </p:spPr>
                  </p:pic>
                </p:oleObj>
              </mc:Fallback>
            </mc:AlternateContent>
          </a:graphicData>
        </a:graphic>
      </p:graphicFrame>
    </p:spTree>
    <p:extLst>
      <p:ext uri="{BB962C8B-B14F-4D97-AF65-F5344CB8AC3E}">
        <p14:creationId xmlns:p14="http://schemas.microsoft.com/office/powerpoint/2010/main" val="91651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空域与时域</a:t>
            </a:r>
            <a:endParaRPr lang="zh-CN" altLang="en-US" dirty="0"/>
          </a:p>
        </p:txBody>
      </p:sp>
      <p:sp>
        <p:nvSpPr>
          <p:cNvPr id="3" name="内容占位符 2"/>
          <p:cNvSpPr>
            <a:spLocks noGrp="1"/>
          </p:cNvSpPr>
          <p:nvPr>
            <p:ph idx="1"/>
          </p:nvPr>
        </p:nvSpPr>
        <p:spPr>
          <a:xfrm>
            <a:off x="457200" y="1600201"/>
            <a:ext cx="8229600" cy="2044824"/>
          </a:xfrm>
        </p:spPr>
        <p:txBody>
          <a:bodyPr>
            <a:normAutofit fontScale="92500" lnSpcReduction="10000"/>
          </a:bodyPr>
          <a:lstStyle/>
          <a:p>
            <a:r>
              <a:rPr lang="en-US" altLang="zh-CN" dirty="0" smtClean="0"/>
              <a:t>OOP</a:t>
            </a:r>
            <a:r>
              <a:rPr lang="zh-CN" altLang="en-US" dirty="0" smtClean="0"/>
              <a:t>侧重于静态空间建模。</a:t>
            </a:r>
            <a:endParaRPr lang="en-US" altLang="zh-CN" dirty="0" smtClean="0"/>
          </a:p>
          <a:p>
            <a:r>
              <a:rPr lang="en-US" altLang="zh-CN" dirty="0" smtClean="0"/>
              <a:t>SOP</a:t>
            </a:r>
            <a:r>
              <a:rPr lang="zh-CN" altLang="en-US" dirty="0" smtClean="0"/>
              <a:t>侧重于动态时序建模。</a:t>
            </a:r>
            <a:endParaRPr lang="en-US" altLang="zh-CN" dirty="0" smtClean="0"/>
          </a:p>
          <a:p>
            <a:r>
              <a:rPr lang="zh-CN" altLang="en-US" dirty="0"/>
              <a:t>二</a:t>
            </a:r>
            <a:r>
              <a:rPr lang="zh-CN" altLang="en-US" dirty="0" smtClean="0"/>
              <a:t>者可以结合来进一步细化抽象的颗粒度。</a:t>
            </a:r>
            <a:endParaRPr lang="en-US" altLang="zh-CN" dirty="0" smtClean="0"/>
          </a:p>
          <a:p>
            <a:r>
              <a:rPr lang="zh-CN" altLang="en-US" dirty="0"/>
              <a:t>状态</a:t>
            </a:r>
            <a:r>
              <a:rPr lang="zh-CN" altLang="en-US" dirty="0" smtClean="0"/>
              <a:t>机可以认为是</a:t>
            </a:r>
            <a:r>
              <a:rPr lang="en-US" altLang="zh-CN" dirty="0" smtClean="0"/>
              <a:t>OO</a:t>
            </a:r>
            <a:r>
              <a:rPr lang="zh-CN" altLang="en-US" dirty="0" smtClean="0"/>
              <a:t>与</a:t>
            </a:r>
            <a:r>
              <a:rPr lang="en-US" altLang="zh-CN" dirty="0" smtClean="0"/>
              <a:t>SO</a:t>
            </a:r>
            <a:r>
              <a:rPr lang="zh-CN" altLang="en-US" dirty="0" smtClean="0"/>
              <a:t>的结合。</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74344802"/>
              </p:ext>
            </p:extLst>
          </p:nvPr>
        </p:nvGraphicFramePr>
        <p:xfrm>
          <a:off x="250825" y="4581525"/>
          <a:ext cx="8440738" cy="1555750"/>
        </p:xfrm>
        <a:graphic>
          <a:graphicData uri="http://schemas.openxmlformats.org/presentationml/2006/ole">
            <mc:AlternateContent xmlns:mc="http://schemas.openxmlformats.org/markup-compatibility/2006">
              <mc:Choice xmlns:v="urn:schemas-microsoft-com:vml" Requires="v">
                <p:oleObj spid="_x0000_s3100" name="Visio" r:id="rId3" imgW="10089978" imgH="1860652" progId="Visio.Drawing.11">
                  <p:embed/>
                </p:oleObj>
              </mc:Choice>
              <mc:Fallback>
                <p:oleObj name="Visio" r:id="rId3" imgW="10089978" imgH="1860652"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581525"/>
                        <a:ext cx="84407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4626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a:t>
            </a:r>
            <a:r>
              <a:rPr lang="zh-CN" altLang="en-US" dirty="0" smtClean="0"/>
              <a:t>散的平面与聚焦的线条</a:t>
            </a:r>
            <a:endParaRPr lang="zh-CN" altLang="en-US" dirty="0"/>
          </a:p>
        </p:txBody>
      </p:sp>
      <p:sp>
        <p:nvSpPr>
          <p:cNvPr id="3" name="内容占位符 2"/>
          <p:cNvSpPr>
            <a:spLocks noGrp="1"/>
          </p:cNvSpPr>
          <p:nvPr>
            <p:ph idx="1"/>
          </p:nvPr>
        </p:nvSpPr>
        <p:spPr>
          <a:xfrm>
            <a:off x="457200" y="1600200"/>
            <a:ext cx="4114800" cy="4525963"/>
          </a:xfrm>
        </p:spPr>
        <p:txBody>
          <a:bodyPr>
            <a:normAutofit fontScale="92500" lnSpcReduction="10000"/>
          </a:bodyPr>
          <a:lstStyle/>
          <a:p>
            <a:r>
              <a:rPr lang="en-US" altLang="zh-CN" dirty="0" smtClean="0"/>
              <a:t>OOP</a:t>
            </a:r>
            <a:r>
              <a:rPr lang="zh-CN" altLang="en-US" dirty="0" smtClean="0"/>
              <a:t>是对最终设计物的抽象，采用防御性设计模式，抽象程度和设计边界很难把握。</a:t>
            </a:r>
            <a:endParaRPr lang="en-US" altLang="zh-CN" dirty="0" smtClean="0"/>
          </a:p>
          <a:p>
            <a:r>
              <a:rPr lang="en-US" altLang="zh-CN" dirty="0" smtClean="0"/>
              <a:t>SOP</a:t>
            </a:r>
            <a:r>
              <a:rPr lang="zh-CN" altLang="en-US" dirty="0" smtClean="0"/>
              <a:t>只面对具体工作流程，通过异常处理限定为有限状态机，边界清晰，通透清澈。</a:t>
            </a:r>
            <a:endParaRPr lang="en-US" altLang="zh-CN" dirty="0" smtClean="0"/>
          </a:p>
          <a:p>
            <a:r>
              <a:rPr lang="zh-CN" altLang="en-US" dirty="0" smtClean="0"/>
              <a:t>（谁能告诉我怎么画虚线？）</a:t>
            </a:r>
            <a:endParaRPr lang="zh-CN" altLang="en-US" dirty="0"/>
          </a:p>
        </p:txBody>
      </p:sp>
      <p:sp>
        <p:nvSpPr>
          <p:cNvPr id="4" name="圆角矩形 3"/>
          <p:cNvSpPr/>
          <p:nvPr/>
        </p:nvSpPr>
        <p:spPr>
          <a:xfrm>
            <a:off x="5508104" y="1700808"/>
            <a:ext cx="2160240" cy="172819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580112" y="4077072"/>
            <a:ext cx="2160240" cy="17281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650992" y="4221088"/>
            <a:ext cx="2017352" cy="1457336"/>
          </a:xfrm>
          <a:custGeom>
            <a:avLst/>
            <a:gdLst>
              <a:gd name="connsiteX0" fmla="*/ 0 w 1627632"/>
              <a:gd name="connsiteY0" fmla="*/ 1289304 h 1289304"/>
              <a:gd name="connsiteX1" fmla="*/ 292608 w 1627632"/>
              <a:gd name="connsiteY1" fmla="*/ 1042416 h 1289304"/>
              <a:gd name="connsiteX2" fmla="*/ 320040 w 1627632"/>
              <a:gd name="connsiteY2" fmla="*/ 1014984 h 1289304"/>
              <a:gd name="connsiteX3" fmla="*/ 338328 w 1627632"/>
              <a:gd name="connsiteY3" fmla="*/ 987552 h 1289304"/>
              <a:gd name="connsiteX4" fmla="*/ 365760 w 1627632"/>
              <a:gd name="connsiteY4" fmla="*/ 960120 h 1289304"/>
              <a:gd name="connsiteX5" fmla="*/ 429768 w 1627632"/>
              <a:gd name="connsiteY5" fmla="*/ 886968 h 1289304"/>
              <a:gd name="connsiteX6" fmla="*/ 475488 w 1627632"/>
              <a:gd name="connsiteY6" fmla="*/ 813816 h 1289304"/>
              <a:gd name="connsiteX7" fmla="*/ 493776 w 1627632"/>
              <a:gd name="connsiteY7" fmla="*/ 768096 h 1289304"/>
              <a:gd name="connsiteX8" fmla="*/ 521208 w 1627632"/>
              <a:gd name="connsiteY8" fmla="*/ 548640 h 1289304"/>
              <a:gd name="connsiteX9" fmla="*/ 530352 w 1627632"/>
              <a:gd name="connsiteY9" fmla="*/ 512064 h 1289304"/>
              <a:gd name="connsiteX10" fmla="*/ 548640 w 1627632"/>
              <a:gd name="connsiteY10" fmla="*/ 484632 h 1289304"/>
              <a:gd name="connsiteX11" fmla="*/ 566928 w 1627632"/>
              <a:gd name="connsiteY11" fmla="*/ 448056 h 1289304"/>
              <a:gd name="connsiteX12" fmla="*/ 594360 w 1627632"/>
              <a:gd name="connsiteY12" fmla="*/ 420624 h 1289304"/>
              <a:gd name="connsiteX13" fmla="*/ 621792 w 1627632"/>
              <a:gd name="connsiteY13" fmla="*/ 384048 h 1289304"/>
              <a:gd name="connsiteX14" fmla="*/ 649224 w 1627632"/>
              <a:gd name="connsiteY14" fmla="*/ 374904 h 1289304"/>
              <a:gd name="connsiteX15" fmla="*/ 713232 w 1627632"/>
              <a:gd name="connsiteY15" fmla="*/ 338328 h 1289304"/>
              <a:gd name="connsiteX16" fmla="*/ 896112 w 1627632"/>
              <a:gd name="connsiteY16" fmla="*/ 265176 h 1289304"/>
              <a:gd name="connsiteX17" fmla="*/ 950976 w 1627632"/>
              <a:gd name="connsiteY17" fmla="*/ 237744 h 1289304"/>
              <a:gd name="connsiteX18" fmla="*/ 1042416 w 1627632"/>
              <a:gd name="connsiteY18" fmla="*/ 210312 h 1289304"/>
              <a:gd name="connsiteX19" fmla="*/ 1069848 w 1627632"/>
              <a:gd name="connsiteY19" fmla="*/ 201168 h 1289304"/>
              <a:gd name="connsiteX20" fmla="*/ 1097280 w 1627632"/>
              <a:gd name="connsiteY20" fmla="*/ 182880 h 1289304"/>
              <a:gd name="connsiteX21" fmla="*/ 1170432 w 1627632"/>
              <a:gd name="connsiteY21" fmla="*/ 173736 h 1289304"/>
              <a:gd name="connsiteX22" fmla="*/ 1207008 w 1627632"/>
              <a:gd name="connsiteY22" fmla="*/ 164592 h 1289304"/>
              <a:gd name="connsiteX23" fmla="*/ 1289304 w 1627632"/>
              <a:gd name="connsiteY23" fmla="*/ 155448 h 1289304"/>
              <a:gd name="connsiteX24" fmla="*/ 1380744 w 1627632"/>
              <a:gd name="connsiteY24" fmla="*/ 137160 h 1289304"/>
              <a:gd name="connsiteX25" fmla="*/ 1463040 w 1627632"/>
              <a:gd name="connsiteY25" fmla="*/ 109728 h 1289304"/>
              <a:gd name="connsiteX26" fmla="*/ 1536192 w 1627632"/>
              <a:gd name="connsiteY26" fmla="*/ 82296 h 1289304"/>
              <a:gd name="connsiteX27" fmla="*/ 1563624 w 1627632"/>
              <a:gd name="connsiteY27" fmla="*/ 54864 h 1289304"/>
              <a:gd name="connsiteX28" fmla="*/ 1627632 w 1627632"/>
              <a:gd name="connsiteY28" fmla="*/ 0 h 128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27632" h="1289304">
                <a:moveTo>
                  <a:pt x="0" y="1289304"/>
                </a:moveTo>
                <a:cubicBezTo>
                  <a:pt x="140158" y="1195866"/>
                  <a:pt x="51601" y="1258492"/>
                  <a:pt x="292608" y="1042416"/>
                </a:cubicBezTo>
                <a:cubicBezTo>
                  <a:pt x="302236" y="1033784"/>
                  <a:pt x="311761" y="1024918"/>
                  <a:pt x="320040" y="1014984"/>
                </a:cubicBezTo>
                <a:cubicBezTo>
                  <a:pt x="327075" y="1006541"/>
                  <a:pt x="331293" y="995995"/>
                  <a:pt x="338328" y="987552"/>
                </a:cubicBezTo>
                <a:cubicBezTo>
                  <a:pt x="346607" y="977618"/>
                  <a:pt x="357821" y="970328"/>
                  <a:pt x="365760" y="960120"/>
                </a:cubicBezTo>
                <a:cubicBezTo>
                  <a:pt x="423203" y="886265"/>
                  <a:pt x="376662" y="922372"/>
                  <a:pt x="429768" y="886968"/>
                </a:cubicBezTo>
                <a:cubicBezTo>
                  <a:pt x="451658" y="821298"/>
                  <a:pt x="419579" y="906997"/>
                  <a:pt x="475488" y="813816"/>
                </a:cubicBezTo>
                <a:cubicBezTo>
                  <a:pt x="483933" y="799741"/>
                  <a:pt x="487680" y="783336"/>
                  <a:pt x="493776" y="768096"/>
                </a:cubicBezTo>
                <a:cubicBezTo>
                  <a:pt x="505986" y="652101"/>
                  <a:pt x="502700" y="631925"/>
                  <a:pt x="521208" y="548640"/>
                </a:cubicBezTo>
                <a:cubicBezTo>
                  <a:pt x="523934" y="536372"/>
                  <a:pt x="525402" y="523615"/>
                  <a:pt x="530352" y="512064"/>
                </a:cubicBezTo>
                <a:cubicBezTo>
                  <a:pt x="534681" y="501963"/>
                  <a:pt x="543188" y="494174"/>
                  <a:pt x="548640" y="484632"/>
                </a:cubicBezTo>
                <a:cubicBezTo>
                  <a:pt x="555403" y="472797"/>
                  <a:pt x="559005" y="459148"/>
                  <a:pt x="566928" y="448056"/>
                </a:cubicBezTo>
                <a:cubicBezTo>
                  <a:pt x="574444" y="437533"/>
                  <a:pt x="585944" y="430442"/>
                  <a:pt x="594360" y="420624"/>
                </a:cubicBezTo>
                <a:cubicBezTo>
                  <a:pt x="604278" y="409053"/>
                  <a:pt x="610084" y="393804"/>
                  <a:pt x="621792" y="384048"/>
                </a:cubicBezTo>
                <a:cubicBezTo>
                  <a:pt x="629197" y="377878"/>
                  <a:pt x="640603" y="379215"/>
                  <a:pt x="649224" y="374904"/>
                </a:cubicBezTo>
                <a:cubicBezTo>
                  <a:pt x="728132" y="335450"/>
                  <a:pt x="617046" y="378405"/>
                  <a:pt x="713232" y="338328"/>
                </a:cubicBezTo>
                <a:cubicBezTo>
                  <a:pt x="773837" y="313076"/>
                  <a:pt x="837388" y="294538"/>
                  <a:pt x="896112" y="265176"/>
                </a:cubicBezTo>
                <a:cubicBezTo>
                  <a:pt x="914400" y="256032"/>
                  <a:pt x="931831" y="244923"/>
                  <a:pt x="950976" y="237744"/>
                </a:cubicBezTo>
                <a:cubicBezTo>
                  <a:pt x="980772" y="226571"/>
                  <a:pt x="1012001" y="219670"/>
                  <a:pt x="1042416" y="210312"/>
                </a:cubicBezTo>
                <a:cubicBezTo>
                  <a:pt x="1051628" y="207477"/>
                  <a:pt x="1061227" y="205479"/>
                  <a:pt x="1069848" y="201168"/>
                </a:cubicBezTo>
                <a:cubicBezTo>
                  <a:pt x="1079678" y="196253"/>
                  <a:pt x="1086678" y="185772"/>
                  <a:pt x="1097280" y="182880"/>
                </a:cubicBezTo>
                <a:cubicBezTo>
                  <a:pt x="1120988" y="176414"/>
                  <a:pt x="1146193" y="177776"/>
                  <a:pt x="1170432" y="173736"/>
                </a:cubicBezTo>
                <a:cubicBezTo>
                  <a:pt x="1182828" y="171670"/>
                  <a:pt x="1194587" y="166503"/>
                  <a:pt x="1207008" y="164592"/>
                </a:cubicBezTo>
                <a:cubicBezTo>
                  <a:pt x="1234288" y="160395"/>
                  <a:pt x="1262041" y="159753"/>
                  <a:pt x="1289304" y="155448"/>
                </a:cubicBezTo>
                <a:cubicBezTo>
                  <a:pt x="1320007" y="150600"/>
                  <a:pt x="1350684" y="145071"/>
                  <a:pt x="1380744" y="137160"/>
                </a:cubicBezTo>
                <a:cubicBezTo>
                  <a:pt x="1408708" y="129801"/>
                  <a:pt x="1435608" y="118872"/>
                  <a:pt x="1463040" y="109728"/>
                </a:cubicBezTo>
                <a:cubicBezTo>
                  <a:pt x="1506044" y="95393"/>
                  <a:pt x="1481523" y="104164"/>
                  <a:pt x="1536192" y="82296"/>
                </a:cubicBezTo>
                <a:cubicBezTo>
                  <a:pt x="1545336" y="73152"/>
                  <a:pt x="1553416" y="62803"/>
                  <a:pt x="1563624" y="54864"/>
                </a:cubicBezTo>
                <a:cubicBezTo>
                  <a:pt x="1629662" y="3501"/>
                  <a:pt x="1606952" y="41360"/>
                  <a:pt x="1627632" y="0"/>
                </a:cubicBezTo>
              </a:path>
            </a:pathLst>
          </a:cu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5669280" y="4645152"/>
            <a:ext cx="2039112" cy="832104"/>
          </a:xfrm>
          <a:custGeom>
            <a:avLst/>
            <a:gdLst>
              <a:gd name="connsiteX0" fmla="*/ 0 w 2039112"/>
              <a:gd name="connsiteY0" fmla="*/ 228600 h 832104"/>
              <a:gd name="connsiteX1" fmla="*/ 274320 w 2039112"/>
              <a:gd name="connsiteY1" fmla="*/ 192024 h 832104"/>
              <a:gd name="connsiteX2" fmla="*/ 484632 w 2039112"/>
              <a:gd name="connsiteY2" fmla="*/ 73152 h 832104"/>
              <a:gd name="connsiteX3" fmla="*/ 548640 w 2039112"/>
              <a:gd name="connsiteY3" fmla="*/ 45720 h 832104"/>
              <a:gd name="connsiteX4" fmla="*/ 576072 w 2039112"/>
              <a:gd name="connsiteY4" fmla="*/ 18288 h 832104"/>
              <a:gd name="connsiteX5" fmla="*/ 612648 w 2039112"/>
              <a:gd name="connsiteY5" fmla="*/ 9144 h 832104"/>
              <a:gd name="connsiteX6" fmla="*/ 640080 w 2039112"/>
              <a:gd name="connsiteY6" fmla="*/ 0 h 832104"/>
              <a:gd name="connsiteX7" fmla="*/ 713232 w 2039112"/>
              <a:gd name="connsiteY7" fmla="*/ 9144 h 832104"/>
              <a:gd name="connsiteX8" fmla="*/ 740664 w 2039112"/>
              <a:gd name="connsiteY8" fmla="*/ 18288 h 832104"/>
              <a:gd name="connsiteX9" fmla="*/ 786384 w 2039112"/>
              <a:gd name="connsiteY9" fmla="*/ 54864 h 832104"/>
              <a:gd name="connsiteX10" fmla="*/ 813816 w 2039112"/>
              <a:gd name="connsiteY10" fmla="*/ 91440 h 832104"/>
              <a:gd name="connsiteX11" fmla="*/ 877824 w 2039112"/>
              <a:gd name="connsiteY11" fmla="*/ 128016 h 832104"/>
              <a:gd name="connsiteX12" fmla="*/ 896112 w 2039112"/>
              <a:gd name="connsiteY12" fmla="*/ 155448 h 832104"/>
              <a:gd name="connsiteX13" fmla="*/ 950976 w 2039112"/>
              <a:gd name="connsiteY13" fmla="*/ 182880 h 832104"/>
              <a:gd name="connsiteX14" fmla="*/ 1005840 w 2039112"/>
              <a:gd name="connsiteY14" fmla="*/ 237744 h 832104"/>
              <a:gd name="connsiteX15" fmla="*/ 1060704 w 2039112"/>
              <a:gd name="connsiteY15" fmla="*/ 292608 h 832104"/>
              <a:gd name="connsiteX16" fmla="*/ 1097280 w 2039112"/>
              <a:gd name="connsiteY16" fmla="*/ 329184 h 832104"/>
              <a:gd name="connsiteX17" fmla="*/ 1115568 w 2039112"/>
              <a:gd name="connsiteY17" fmla="*/ 356616 h 832104"/>
              <a:gd name="connsiteX18" fmla="*/ 1143000 w 2039112"/>
              <a:gd name="connsiteY18" fmla="*/ 384048 h 832104"/>
              <a:gd name="connsiteX19" fmla="*/ 1170432 w 2039112"/>
              <a:gd name="connsiteY19" fmla="*/ 448056 h 832104"/>
              <a:gd name="connsiteX20" fmla="*/ 1207008 w 2039112"/>
              <a:gd name="connsiteY20" fmla="*/ 493776 h 832104"/>
              <a:gd name="connsiteX21" fmla="*/ 1252728 w 2039112"/>
              <a:gd name="connsiteY21" fmla="*/ 566928 h 832104"/>
              <a:gd name="connsiteX22" fmla="*/ 1316736 w 2039112"/>
              <a:gd name="connsiteY22" fmla="*/ 630936 h 832104"/>
              <a:gd name="connsiteX23" fmla="*/ 1362456 w 2039112"/>
              <a:gd name="connsiteY23" fmla="*/ 694944 h 832104"/>
              <a:gd name="connsiteX24" fmla="*/ 1399032 w 2039112"/>
              <a:gd name="connsiteY24" fmla="*/ 740664 h 832104"/>
              <a:gd name="connsiteX25" fmla="*/ 1453896 w 2039112"/>
              <a:gd name="connsiteY25" fmla="*/ 777240 h 832104"/>
              <a:gd name="connsiteX26" fmla="*/ 1481328 w 2039112"/>
              <a:gd name="connsiteY26" fmla="*/ 804672 h 832104"/>
              <a:gd name="connsiteX27" fmla="*/ 1527048 w 2039112"/>
              <a:gd name="connsiteY27" fmla="*/ 813816 h 832104"/>
              <a:gd name="connsiteX28" fmla="*/ 1581912 w 2039112"/>
              <a:gd name="connsiteY28" fmla="*/ 832104 h 832104"/>
              <a:gd name="connsiteX29" fmla="*/ 1728216 w 2039112"/>
              <a:gd name="connsiteY29" fmla="*/ 822960 h 832104"/>
              <a:gd name="connsiteX30" fmla="*/ 1755648 w 2039112"/>
              <a:gd name="connsiteY30" fmla="*/ 804672 h 832104"/>
              <a:gd name="connsiteX31" fmla="*/ 1810512 w 2039112"/>
              <a:gd name="connsiteY31" fmla="*/ 749808 h 832104"/>
              <a:gd name="connsiteX32" fmla="*/ 1856232 w 2039112"/>
              <a:gd name="connsiteY32" fmla="*/ 667512 h 832104"/>
              <a:gd name="connsiteX33" fmla="*/ 1874520 w 2039112"/>
              <a:gd name="connsiteY33" fmla="*/ 630936 h 832104"/>
              <a:gd name="connsiteX34" fmla="*/ 1929384 w 2039112"/>
              <a:gd name="connsiteY34" fmla="*/ 585216 h 832104"/>
              <a:gd name="connsiteX35" fmla="*/ 1956816 w 2039112"/>
              <a:gd name="connsiteY35" fmla="*/ 576072 h 832104"/>
              <a:gd name="connsiteX36" fmla="*/ 1993392 w 2039112"/>
              <a:gd name="connsiteY36" fmla="*/ 548640 h 832104"/>
              <a:gd name="connsiteX37" fmla="*/ 2020824 w 2039112"/>
              <a:gd name="connsiteY37" fmla="*/ 539496 h 832104"/>
              <a:gd name="connsiteX38" fmla="*/ 2039112 w 2039112"/>
              <a:gd name="connsiteY38" fmla="*/ 530352 h 83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39112" h="832104">
                <a:moveTo>
                  <a:pt x="0" y="228600"/>
                </a:moveTo>
                <a:cubicBezTo>
                  <a:pt x="101597" y="222956"/>
                  <a:pt x="180335" y="228947"/>
                  <a:pt x="274320" y="192024"/>
                </a:cubicBezTo>
                <a:cubicBezTo>
                  <a:pt x="522517" y="94518"/>
                  <a:pt x="338535" y="156636"/>
                  <a:pt x="484632" y="73152"/>
                </a:cubicBezTo>
                <a:cubicBezTo>
                  <a:pt x="504786" y="61635"/>
                  <a:pt x="527304" y="54864"/>
                  <a:pt x="548640" y="45720"/>
                </a:cubicBezTo>
                <a:cubicBezTo>
                  <a:pt x="557784" y="36576"/>
                  <a:pt x="564844" y="24704"/>
                  <a:pt x="576072" y="18288"/>
                </a:cubicBezTo>
                <a:cubicBezTo>
                  <a:pt x="586983" y="12053"/>
                  <a:pt x="600564" y="12596"/>
                  <a:pt x="612648" y="9144"/>
                </a:cubicBezTo>
                <a:cubicBezTo>
                  <a:pt x="621916" y="6496"/>
                  <a:pt x="630936" y="3048"/>
                  <a:pt x="640080" y="0"/>
                </a:cubicBezTo>
                <a:cubicBezTo>
                  <a:pt x="664464" y="3048"/>
                  <a:pt x="689055" y="4748"/>
                  <a:pt x="713232" y="9144"/>
                </a:cubicBezTo>
                <a:cubicBezTo>
                  <a:pt x="722715" y="10868"/>
                  <a:pt x="733138" y="12267"/>
                  <a:pt x="740664" y="18288"/>
                </a:cubicBezTo>
                <a:cubicBezTo>
                  <a:pt x="799750" y="65557"/>
                  <a:pt x="717433" y="31880"/>
                  <a:pt x="786384" y="54864"/>
                </a:cubicBezTo>
                <a:cubicBezTo>
                  <a:pt x="795528" y="67056"/>
                  <a:pt x="803040" y="80664"/>
                  <a:pt x="813816" y="91440"/>
                </a:cubicBezTo>
                <a:cubicBezTo>
                  <a:pt x="826741" y="104365"/>
                  <a:pt x="863480" y="120844"/>
                  <a:pt x="877824" y="128016"/>
                </a:cubicBezTo>
                <a:cubicBezTo>
                  <a:pt x="883920" y="137160"/>
                  <a:pt x="888341" y="147677"/>
                  <a:pt x="896112" y="155448"/>
                </a:cubicBezTo>
                <a:cubicBezTo>
                  <a:pt x="913838" y="173174"/>
                  <a:pt x="928665" y="175443"/>
                  <a:pt x="950976" y="182880"/>
                </a:cubicBezTo>
                <a:cubicBezTo>
                  <a:pt x="985896" y="235261"/>
                  <a:pt x="949130" y="186705"/>
                  <a:pt x="1005840" y="237744"/>
                </a:cubicBezTo>
                <a:cubicBezTo>
                  <a:pt x="1025064" y="255046"/>
                  <a:pt x="1042416" y="274320"/>
                  <a:pt x="1060704" y="292608"/>
                </a:cubicBezTo>
                <a:cubicBezTo>
                  <a:pt x="1072896" y="304800"/>
                  <a:pt x="1087716" y="314838"/>
                  <a:pt x="1097280" y="329184"/>
                </a:cubicBezTo>
                <a:cubicBezTo>
                  <a:pt x="1103376" y="338328"/>
                  <a:pt x="1108533" y="348173"/>
                  <a:pt x="1115568" y="356616"/>
                </a:cubicBezTo>
                <a:cubicBezTo>
                  <a:pt x="1123847" y="366550"/>
                  <a:pt x="1135484" y="373525"/>
                  <a:pt x="1143000" y="384048"/>
                </a:cubicBezTo>
                <a:cubicBezTo>
                  <a:pt x="1230996" y="507242"/>
                  <a:pt x="1110735" y="352540"/>
                  <a:pt x="1170432" y="448056"/>
                </a:cubicBezTo>
                <a:cubicBezTo>
                  <a:pt x="1180776" y="464606"/>
                  <a:pt x="1194816" y="478536"/>
                  <a:pt x="1207008" y="493776"/>
                </a:cubicBezTo>
                <a:cubicBezTo>
                  <a:pt x="1220571" y="534464"/>
                  <a:pt x="1213681" y="524331"/>
                  <a:pt x="1252728" y="566928"/>
                </a:cubicBezTo>
                <a:cubicBezTo>
                  <a:pt x="1273117" y="589171"/>
                  <a:pt x="1316736" y="630936"/>
                  <a:pt x="1316736" y="630936"/>
                </a:cubicBezTo>
                <a:cubicBezTo>
                  <a:pt x="1332950" y="679577"/>
                  <a:pt x="1316172" y="642874"/>
                  <a:pt x="1362456" y="694944"/>
                </a:cubicBezTo>
                <a:cubicBezTo>
                  <a:pt x="1375422" y="709531"/>
                  <a:pt x="1384525" y="727608"/>
                  <a:pt x="1399032" y="740664"/>
                </a:cubicBezTo>
                <a:cubicBezTo>
                  <a:pt x="1415369" y="755367"/>
                  <a:pt x="1438354" y="761698"/>
                  <a:pt x="1453896" y="777240"/>
                </a:cubicBezTo>
                <a:cubicBezTo>
                  <a:pt x="1463040" y="786384"/>
                  <a:pt x="1469762" y="798889"/>
                  <a:pt x="1481328" y="804672"/>
                </a:cubicBezTo>
                <a:cubicBezTo>
                  <a:pt x="1495229" y="811623"/>
                  <a:pt x="1512054" y="809727"/>
                  <a:pt x="1527048" y="813816"/>
                </a:cubicBezTo>
                <a:cubicBezTo>
                  <a:pt x="1545646" y="818888"/>
                  <a:pt x="1581912" y="832104"/>
                  <a:pt x="1581912" y="832104"/>
                </a:cubicBezTo>
                <a:cubicBezTo>
                  <a:pt x="1630680" y="829056"/>
                  <a:pt x="1679951" y="830581"/>
                  <a:pt x="1728216" y="822960"/>
                </a:cubicBezTo>
                <a:cubicBezTo>
                  <a:pt x="1739071" y="821246"/>
                  <a:pt x="1747434" y="811973"/>
                  <a:pt x="1755648" y="804672"/>
                </a:cubicBezTo>
                <a:cubicBezTo>
                  <a:pt x="1774978" y="787489"/>
                  <a:pt x="1810512" y="749808"/>
                  <a:pt x="1810512" y="749808"/>
                </a:cubicBezTo>
                <a:cubicBezTo>
                  <a:pt x="1835799" y="673948"/>
                  <a:pt x="1793348" y="793280"/>
                  <a:pt x="1856232" y="667512"/>
                </a:cubicBezTo>
                <a:cubicBezTo>
                  <a:pt x="1862328" y="655320"/>
                  <a:pt x="1866597" y="642028"/>
                  <a:pt x="1874520" y="630936"/>
                </a:cubicBezTo>
                <a:cubicBezTo>
                  <a:pt x="1885755" y="615207"/>
                  <a:pt x="1911561" y="594127"/>
                  <a:pt x="1929384" y="585216"/>
                </a:cubicBezTo>
                <a:cubicBezTo>
                  <a:pt x="1938005" y="580905"/>
                  <a:pt x="1947672" y="579120"/>
                  <a:pt x="1956816" y="576072"/>
                </a:cubicBezTo>
                <a:cubicBezTo>
                  <a:pt x="1969008" y="566928"/>
                  <a:pt x="1980160" y="556201"/>
                  <a:pt x="1993392" y="548640"/>
                </a:cubicBezTo>
                <a:cubicBezTo>
                  <a:pt x="2001761" y="543858"/>
                  <a:pt x="2011875" y="543076"/>
                  <a:pt x="2020824" y="539496"/>
                </a:cubicBezTo>
                <a:cubicBezTo>
                  <a:pt x="2027152" y="536965"/>
                  <a:pt x="2033016" y="533400"/>
                  <a:pt x="2039112" y="530352"/>
                </a:cubicBezTo>
              </a:path>
            </a:pathLst>
          </a:cu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6254496" y="4178808"/>
            <a:ext cx="906730" cy="1618488"/>
          </a:xfrm>
          <a:custGeom>
            <a:avLst/>
            <a:gdLst>
              <a:gd name="connsiteX0" fmla="*/ 749808 w 906730"/>
              <a:gd name="connsiteY0" fmla="*/ 0 h 1618488"/>
              <a:gd name="connsiteX1" fmla="*/ 804672 w 906730"/>
              <a:gd name="connsiteY1" fmla="*/ 54864 h 1618488"/>
              <a:gd name="connsiteX2" fmla="*/ 822960 w 906730"/>
              <a:gd name="connsiteY2" fmla="*/ 146304 h 1618488"/>
              <a:gd name="connsiteX3" fmla="*/ 841248 w 906730"/>
              <a:gd name="connsiteY3" fmla="*/ 192024 h 1618488"/>
              <a:gd name="connsiteX4" fmla="*/ 850392 w 906730"/>
              <a:gd name="connsiteY4" fmla="*/ 228600 h 1618488"/>
              <a:gd name="connsiteX5" fmla="*/ 859536 w 906730"/>
              <a:gd name="connsiteY5" fmla="*/ 256032 h 1618488"/>
              <a:gd name="connsiteX6" fmla="*/ 868680 w 906730"/>
              <a:gd name="connsiteY6" fmla="*/ 310896 h 1618488"/>
              <a:gd name="connsiteX7" fmla="*/ 896112 w 906730"/>
              <a:gd name="connsiteY7" fmla="*/ 393192 h 1618488"/>
              <a:gd name="connsiteX8" fmla="*/ 886968 w 906730"/>
              <a:gd name="connsiteY8" fmla="*/ 786384 h 1618488"/>
              <a:gd name="connsiteX9" fmla="*/ 859536 w 906730"/>
              <a:gd name="connsiteY9" fmla="*/ 1069848 h 1618488"/>
              <a:gd name="connsiteX10" fmla="*/ 841248 w 906730"/>
              <a:gd name="connsiteY10" fmla="*/ 1188720 h 1618488"/>
              <a:gd name="connsiteX11" fmla="*/ 822960 w 906730"/>
              <a:gd name="connsiteY11" fmla="*/ 1261872 h 1618488"/>
              <a:gd name="connsiteX12" fmla="*/ 795528 w 906730"/>
              <a:gd name="connsiteY12" fmla="*/ 1280160 h 1618488"/>
              <a:gd name="connsiteX13" fmla="*/ 768096 w 906730"/>
              <a:gd name="connsiteY13" fmla="*/ 1307592 h 1618488"/>
              <a:gd name="connsiteX14" fmla="*/ 749808 w 906730"/>
              <a:gd name="connsiteY14" fmla="*/ 1344168 h 1618488"/>
              <a:gd name="connsiteX15" fmla="*/ 722376 w 906730"/>
              <a:gd name="connsiteY15" fmla="*/ 1362456 h 1618488"/>
              <a:gd name="connsiteX16" fmla="*/ 676656 w 906730"/>
              <a:gd name="connsiteY16" fmla="*/ 1417320 h 1618488"/>
              <a:gd name="connsiteX17" fmla="*/ 649224 w 906730"/>
              <a:gd name="connsiteY17" fmla="*/ 1435608 h 1618488"/>
              <a:gd name="connsiteX18" fmla="*/ 594360 w 906730"/>
              <a:gd name="connsiteY18" fmla="*/ 1517904 h 1618488"/>
              <a:gd name="connsiteX19" fmla="*/ 557784 w 906730"/>
              <a:gd name="connsiteY19" fmla="*/ 1536192 h 1618488"/>
              <a:gd name="connsiteX20" fmla="*/ 512064 w 906730"/>
              <a:gd name="connsiteY20" fmla="*/ 1572768 h 1618488"/>
              <a:gd name="connsiteX21" fmla="*/ 484632 w 906730"/>
              <a:gd name="connsiteY21" fmla="*/ 1600200 h 1618488"/>
              <a:gd name="connsiteX22" fmla="*/ 429768 w 906730"/>
              <a:gd name="connsiteY22" fmla="*/ 1618488 h 1618488"/>
              <a:gd name="connsiteX23" fmla="*/ 402336 w 906730"/>
              <a:gd name="connsiteY23" fmla="*/ 1609344 h 1618488"/>
              <a:gd name="connsiteX24" fmla="*/ 393192 w 906730"/>
              <a:gd name="connsiteY24" fmla="*/ 1527048 h 1618488"/>
              <a:gd name="connsiteX25" fmla="*/ 384048 w 906730"/>
              <a:gd name="connsiteY25" fmla="*/ 1472184 h 1618488"/>
              <a:gd name="connsiteX26" fmla="*/ 356616 w 906730"/>
              <a:gd name="connsiteY26" fmla="*/ 1463040 h 1618488"/>
              <a:gd name="connsiteX27" fmla="*/ 100584 w 906730"/>
              <a:gd name="connsiteY27" fmla="*/ 1408176 h 1618488"/>
              <a:gd name="connsiteX28" fmla="*/ 0 w 906730"/>
              <a:gd name="connsiteY28" fmla="*/ 1426464 h 16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6730" h="1618488">
                <a:moveTo>
                  <a:pt x="749808" y="0"/>
                </a:moveTo>
                <a:cubicBezTo>
                  <a:pt x="768096" y="18288"/>
                  <a:pt x="793106" y="31731"/>
                  <a:pt x="804672" y="54864"/>
                </a:cubicBezTo>
                <a:cubicBezTo>
                  <a:pt x="818573" y="82666"/>
                  <a:pt x="814951" y="116270"/>
                  <a:pt x="822960" y="146304"/>
                </a:cubicBezTo>
                <a:cubicBezTo>
                  <a:pt x="827189" y="162164"/>
                  <a:pt x="836057" y="176452"/>
                  <a:pt x="841248" y="192024"/>
                </a:cubicBezTo>
                <a:cubicBezTo>
                  <a:pt x="845222" y="203946"/>
                  <a:pt x="846940" y="216516"/>
                  <a:pt x="850392" y="228600"/>
                </a:cubicBezTo>
                <a:cubicBezTo>
                  <a:pt x="853040" y="237868"/>
                  <a:pt x="857445" y="246623"/>
                  <a:pt x="859536" y="256032"/>
                </a:cubicBezTo>
                <a:cubicBezTo>
                  <a:pt x="863558" y="274131"/>
                  <a:pt x="863903" y="292982"/>
                  <a:pt x="868680" y="310896"/>
                </a:cubicBezTo>
                <a:cubicBezTo>
                  <a:pt x="876131" y="338836"/>
                  <a:pt x="896112" y="393192"/>
                  <a:pt x="896112" y="393192"/>
                </a:cubicBezTo>
                <a:cubicBezTo>
                  <a:pt x="915811" y="590179"/>
                  <a:pt x="905373" y="436693"/>
                  <a:pt x="886968" y="786384"/>
                </a:cubicBezTo>
                <a:cubicBezTo>
                  <a:pt x="873653" y="1039377"/>
                  <a:pt x="898922" y="931997"/>
                  <a:pt x="859536" y="1069848"/>
                </a:cubicBezTo>
                <a:cubicBezTo>
                  <a:pt x="845139" y="1199419"/>
                  <a:pt x="858846" y="1109529"/>
                  <a:pt x="841248" y="1188720"/>
                </a:cubicBezTo>
                <a:cubicBezTo>
                  <a:pt x="840723" y="1191085"/>
                  <a:pt x="830501" y="1252445"/>
                  <a:pt x="822960" y="1261872"/>
                </a:cubicBezTo>
                <a:cubicBezTo>
                  <a:pt x="816095" y="1270454"/>
                  <a:pt x="803971" y="1273125"/>
                  <a:pt x="795528" y="1280160"/>
                </a:cubicBezTo>
                <a:cubicBezTo>
                  <a:pt x="785594" y="1288439"/>
                  <a:pt x="775612" y="1297069"/>
                  <a:pt x="768096" y="1307592"/>
                </a:cubicBezTo>
                <a:cubicBezTo>
                  <a:pt x="760173" y="1318684"/>
                  <a:pt x="758534" y="1333696"/>
                  <a:pt x="749808" y="1344168"/>
                </a:cubicBezTo>
                <a:cubicBezTo>
                  <a:pt x="742773" y="1352611"/>
                  <a:pt x="730819" y="1355421"/>
                  <a:pt x="722376" y="1362456"/>
                </a:cubicBezTo>
                <a:cubicBezTo>
                  <a:pt x="632496" y="1437356"/>
                  <a:pt x="748584" y="1345392"/>
                  <a:pt x="676656" y="1417320"/>
                </a:cubicBezTo>
                <a:cubicBezTo>
                  <a:pt x="668885" y="1425091"/>
                  <a:pt x="658368" y="1429512"/>
                  <a:pt x="649224" y="1435608"/>
                </a:cubicBezTo>
                <a:cubicBezTo>
                  <a:pt x="635648" y="1476335"/>
                  <a:pt x="638603" y="1478576"/>
                  <a:pt x="594360" y="1517904"/>
                </a:cubicBezTo>
                <a:cubicBezTo>
                  <a:pt x="584172" y="1526960"/>
                  <a:pt x="569976" y="1530096"/>
                  <a:pt x="557784" y="1536192"/>
                </a:cubicBezTo>
                <a:cubicBezTo>
                  <a:pt x="540004" y="1589532"/>
                  <a:pt x="564069" y="1543051"/>
                  <a:pt x="512064" y="1572768"/>
                </a:cubicBezTo>
                <a:cubicBezTo>
                  <a:pt x="500836" y="1579184"/>
                  <a:pt x="495936" y="1593920"/>
                  <a:pt x="484632" y="1600200"/>
                </a:cubicBezTo>
                <a:cubicBezTo>
                  <a:pt x="467781" y="1609562"/>
                  <a:pt x="429768" y="1618488"/>
                  <a:pt x="429768" y="1618488"/>
                </a:cubicBezTo>
                <a:cubicBezTo>
                  <a:pt x="420624" y="1615440"/>
                  <a:pt x="405916" y="1618293"/>
                  <a:pt x="402336" y="1609344"/>
                </a:cubicBezTo>
                <a:cubicBezTo>
                  <a:pt x="392085" y="1583717"/>
                  <a:pt x="396840" y="1554407"/>
                  <a:pt x="393192" y="1527048"/>
                </a:cubicBezTo>
                <a:cubicBezTo>
                  <a:pt x="390742" y="1508670"/>
                  <a:pt x="393247" y="1488281"/>
                  <a:pt x="384048" y="1472184"/>
                </a:cubicBezTo>
                <a:cubicBezTo>
                  <a:pt x="379266" y="1463815"/>
                  <a:pt x="365760" y="1466088"/>
                  <a:pt x="356616" y="1463040"/>
                </a:cubicBezTo>
                <a:cubicBezTo>
                  <a:pt x="247296" y="1353720"/>
                  <a:pt x="322748" y="1397597"/>
                  <a:pt x="100584" y="1408176"/>
                </a:cubicBezTo>
                <a:cubicBezTo>
                  <a:pt x="18561" y="1428682"/>
                  <a:pt x="52566" y="1426464"/>
                  <a:pt x="0" y="1426464"/>
                </a:cubicBezTo>
              </a:path>
            </a:pathLst>
          </a:cu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803394" y="3546078"/>
            <a:ext cx="1569660" cy="369332"/>
          </a:xfrm>
          <a:prstGeom prst="rect">
            <a:avLst/>
          </a:prstGeom>
          <a:noFill/>
        </p:spPr>
        <p:txBody>
          <a:bodyPr wrap="none" rtlCol="0">
            <a:spAutoFit/>
          </a:bodyPr>
          <a:lstStyle/>
          <a:p>
            <a:r>
              <a:rPr lang="zh-CN" altLang="en-US" dirty="0"/>
              <a:t>面向对</a:t>
            </a:r>
            <a:r>
              <a:rPr lang="zh-CN" altLang="en-US" dirty="0" smtClean="0"/>
              <a:t>象编程</a:t>
            </a:r>
            <a:endParaRPr lang="zh-CN" altLang="en-US" dirty="0"/>
          </a:p>
        </p:txBody>
      </p:sp>
      <p:sp>
        <p:nvSpPr>
          <p:cNvPr id="12" name="TextBox 11"/>
          <p:cNvSpPr txBox="1"/>
          <p:nvPr/>
        </p:nvSpPr>
        <p:spPr>
          <a:xfrm>
            <a:off x="5803394" y="5949280"/>
            <a:ext cx="1569660" cy="369332"/>
          </a:xfrm>
          <a:prstGeom prst="rect">
            <a:avLst/>
          </a:prstGeom>
          <a:noFill/>
        </p:spPr>
        <p:txBody>
          <a:bodyPr wrap="none" rtlCol="0">
            <a:spAutoFit/>
          </a:bodyPr>
          <a:lstStyle/>
          <a:p>
            <a:r>
              <a:rPr lang="zh-CN" altLang="en-US" dirty="0"/>
              <a:t>面</a:t>
            </a:r>
            <a:r>
              <a:rPr lang="zh-CN" altLang="en-US" dirty="0" smtClean="0"/>
              <a:t>向</a:t>
            </a:r>
            <a:r>
              <a:rPr lang="zh-CN" altLang="en-US" dirty="0"/>
              <a:t>状态</a:t>
            </a:r>
            <a:r>
              <a:rPr lang="zh-CN" altLang="en-US" dirty="0" smtClean="0"/>
              <a:t>编程</a:t>
            </a:r>
            <a:endParaRPr lang="zh-CN" altLang="en-US" dirty="0"/>
          </a:p>
        </p:txBody>
      </p:sp>
    </p:spTree>
    <p:extLst>
      <p:ext uri="{BB962C8B-B14F-4D97-AF65-F5344CB8AC3E}">
        <p14:creationId xmlns:p14="http://schemas.microsoft.com/office/powerpoint/2010/main" val="3640151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面、线、点</a:t>
            </a:r>
            <a:endParaRPr lang="zh-CN" altLang="en-US" dirty="0"/>
          </a:p>
        </p:txBody>
      </p:sp>
      <p:sp>
        <p:nvSpPr>
          <p:cNvPr id="3" name="内容占位符 2"/>
          <p:cNvSpPr>
            <a:spLocks noGrp="1"/>
          </p:cNvSpPr>
          <p:nvPr>
            <p:ph idx="1"/>
          </p:nvPr>
        </p:nvSpPr>
        <p:spPr/>
        <p:txBody>
          <a:bodyPr/>
          <a:lstStyle/>
          <a:p>
            <a:r>
              <a:rPr lang="zh-CN" altLang="en-US" dirty="0"/>
              <a:t>如</a:t>
            </a:r>
            <a:r>
              <a:rPr lang="zh-CN" altLang="en-US" dirty="0" smtClean="0"/>
              <a:t>果把系统当作一个平面，</a:t>
            </a:r>
            <a:r>
              <a:rPr lang="en-US" altLang="zh-CN" dirty="0" smtClean="0"/>
              <a:t>SOP</a:t>
            </a:r>
            <a:r>
              <a:rPr lang="zh-CN" altLang="en-US" dirty="0" smtClean="0"/>
              <a:t>设计相当于在画线描图，未触及的地方要留白。</a:t>
            </a:r>
            <a:r>
              <a:rPr lang="en-US" altLang="zh-CN" dirty="0" smtClean="0"/>
              <a:t>OOP</a:t>
            </a:r>
            <a:r>
              <a:rPr lang="zh-CN" altLang="en-US" dirty="0" smtClean="0"/>
              <a:t>则更像是做油画。</a:t>
            </a:r>
            <a:endParaRPr lang="en-US" altLang="zh-CN" dirty="0" smtClean="0"/>
          </a:p>
          <a:p>
            <a:r>
              <a:rPr lang="zh-CN" altLang="en-US" dirty="0"/>
              <a:t>状态</a:t>
            </a:r>
            <a:r>
              <a:rPr lang="zh-CN" altLang="en-US" dirty="0" smtClean="0"/>
              <a:t>机是系统平面上的线条。</a:t>
            </a:r>
            <a:endParaRPr lang="en-US" altLang="zh-CN" dirty="0" smtClean="0"/>
          </a:p>
          <a:p>
            <a:r>
              <a:rPr lang="zh-CN" altLang="en-US" dirty="0"/>
              <a:t>状</a:t>
            </a:r>
            <a:r>
              <a:rPr lang="zh-CN" altLang="en-US" dirty="0" smtClean="0"/>
              <a:t>态是构成线条的点。</a:t>
            </a:r>
            <a:endParaRPr lang="en-US" altLang="zh-CN" dirty="0" smtClean="0"/>
          </a:p>
        </p:txBody>
      </p:sp>
    </p:spTree>
    <p:extLst>
      <p:ext uri="{BB962C8B-B14F-4D97-AF65-F5344CB8AC3E}">
        <p14:creationId xmlns:p14="http://schemas.microsoft.com/office/powerpoint/2010/main" val="2386020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分布并发系统抽象</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OOP</a:t>
            </a:r>
            <a:r>
              <a:rPr lang="zh-CN" altLang="en-US" dirty="0" smtClean="0"/>
              <a:t>倾向于把设计对象抽象为单一复杂系统。（系统论）</a:t>
            </a:r>
            <a:endParaRPr lang="en-US" altLang="zh-CN" dirty="0" smtClean="0"/>
          </a:p>
          <a:p>
            <a:r>
              <a:rPr lang="en-US" altLang="zh-CN" dirty="0" smtClean="0"/>
              <a:t>SOP</a:t>
            </a:r>
            <a:r>
              <a:rPr lang="zh-CN" altLang="en-US" dirty="0" smtClean="0"/>
              <a:t>倾向于把设计对象分解为松耦合、分布运算的状态机。（还原论）</a:t>
            </a:r>
            <a:endParaRPr lang="en-US" altLang="zh-CN" dirty="0" smtClean="0"/>
          </a:p>
          <a:p>
            <a:r>
              <a:rPr lang="zh-CN" altLang="en-US" dirty="0"/>
              <a:t>现实世界是面向并发的分布系统</a:t>
            </a:r>
            <a:r>
              <a:rPr lang="zh-CN" altLang="en-US" dirty="0" smtClean="0"/>
              <a:t>。</a:t>
            </a:r>
            <a:endParaRPr lang="en-US" altLang="zh-CN" dirty="0" smtClean="0"/>
          </a:p>
          <a:p>
            <a:r>
              <a:rPr lang="zh-CN" altLang="en-US" dirty="0" smtClean="0"/>
              <a:t>巨系统通常是由分离而相似的组成元素通过简单叠加、共同作用构成的。</a:t>
            </a:r>
            <a:endParaRPr lang="en-US" altLang="zh-CN" dirty="0" smtClean="0"/>
          </a:p>
          <a:p>
            <a:r>
              <a:rPr lang="zh-CN" altLang="en-US" dirty="0"/>
              <a:t>我</a:t>
            </a:r>
            <a:r>
              <a:rPr lang="zh-CN" altLang="en-US" dirty="0" smtClean="0"/>
              <a:t>们可以</a:t>
            </a:r>
            <a:r>
              <a:rPr lang="zh-CN" altLang="en-US" dirty="0"/>
              <a:t>使</a:t>
            </a:r>
            <a:r>
              <a:rPr lang="zh-CN" altLang="en-US" dirty="0" smtClean="0"/>
              <a:t>用简单可计算的元素构建不可计算的复杂系统。反之我们无法从不可计算系统中还原基本元素和初始状态。</a:t>
            </a:r>
            <a:endParaRPr lang="en-US" altLang="zh-CN" dirty="0" smtClean="0"/>
          </a:p>
          <a:p>
            <a:endParaRPr lang="en-US" altLang="zh-CN" dirty="0" smtClean="0"/>
          </a:p>
          <a:p>
            <a:r>
              <a:rPr lang="zh-CN" altLang="en-US" dirty="0" smtClean="0"/>
              <a:t>结论：</a:t>
            </a:r>
            <a:r>
              <a:rPr lang="en-US" altLang="zh-CN" dirty="0" smtClean="0"/>
              <a:t>SOP</a:t>
            </a:r>
            <a:r>
              <a:rPr lang="zh-CN" altLang="en-US" dirty="0" smtClean="0"/>
              <a:t>比</a:t>
            </a:r>
            <a:r>
              <a:rPr lang="en-US" altLang="zh-CN" dirty="0" smtClean="0"/>
              <a:t>OOP</a:t>
            </a:r>
            <a:r>
              <a:rPr lang="zh-CN" altLang="en-US" dirty="0" smtClean="0"/>
              <a:t>更</a:t>
            </a:r>
            <a:r>
              <a:rPr lang="zh-CN" altLang="en-US" dirty="0"/>
              <a:t>“</a:t>
            </a:r>
            <a:r>
              <a:rPr lang="zh-CN" altLang="en-US" dirty="0" smtClean="0"/>
              <a:t>自然</a:t>
            </a:r>
            <a:r>
              <a:rPr lang="zh-CN" altLang="en-US" dirty="0"/>
              <a:t>”</a:t>
            </a:r>
            <a:r>
              <a:rPr lang="zh-CN" altLang="en-US" dirty="0" smtClean="0"/>
              <a:t>，更符合本次论坛主题 </a:t>
            </a:r>
            <a:r>
              <a:rPr lang="en-US" altLang="zh-CN" dirty="0" smtClean="0">
                <a:sym typeface="Wingdings" pitchFamily="2" charset="2"/>
              </a:rPr>
              <a:t></a:t>
            </a:r>
            <a:endParaRPr lang="en-US" altLang="zh-CN" dirty="0"/>
          </a:p>
        </p:txBody>
      </p:sp>
    </p:spTree>
    <p:extLst>
      <p:ext uri="{BB962C8B-B14F-4D97-AF65-F5344CB8AC3E}">
        <p14:creationId xmlns:p14="http://schemas.microsoft.com/office/powerpoint/2010/main" val="882771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a:t>
            </a:r>
            <a:r>
              <a:rPr lang="zh-CN" altLang="en-US" dirty="0" smtClean="0"/>
              <a:t> </a:t>
            </a:r>
            <a:r>
              <a:rPr lang="en-US" altLang="zh-CN" dirty="0" err="1" smtClean="0"/>
              <a:t>vs</a:t>
            </a:r>
            <a:r>
              <a:rPr lang="en-US" altLang="zh-CN" dirty="0" smtClean="0"/>
              <a:t> </a:t>
            </a:r>
            <a:r>
              <a:rPr lang="zh-CN" altLang="en-US" dirty="0"/>
              <a:t>具象</a:t>
            </a:r>
          </a:p>
        </p:txBody>
      </p:sp>
      <p:sp>
        <p:nvSpPr>
          <p:cNvPr id="3" name="内容占位符 2"/>
          <p:cNvSpPr>
            <a:spLocks noGrp="1"/>
          </p:cNvSpPr>
          <p:nvPr>
            <p:ph idx="1"/>
          </p:nvPr>
        </p:nvSpPr>
        <p:spPr/>
        <p:txBody>
          <a:bodyPr>
            <a:normAutofit fontScale="92500" lnSpcReduction="10000"/>
          </a:bodyPr>
          <a:lstStyle/>
          <a:p>
            <a:r>
              <a:rPr lang="en-US" altLang="zh-CN" dirty="0" smtClean="0"/>
              <a:t>OOP</a:t>
            </a:r>
            <a:r>
              <a:rPr lang="zh-CN" altLang="en-US" dirty="0" smtClean="0"/>
              <a:t>是站在观察者角度，通</a:t>
            </a:r>
            <a:r>
              <a:rPr lang="zh-CN" altLang="en-US" dirty="0"/>
              <a:t>过对实体对象的观察进行归纳抽</a:t>
            </a:r>
            <a:r>
              <a:rPr lang="zh-CN" altLang="en-US" dirty="0" smtClean="0"/>
              <a:t>象。</a:t>
            </a:r>
            <a:endParaRPr lang="en-US" altLang="zh-CN" dirty="0" smtClean="0"/>
          </a:p>
          <a:p>
            <a:r>
              <a:rPr lang="en-US" altLang="zh-CN" dirty="0" smtClean="0"/>
              <a:t>SOP</a:t>
            </a:r>
            <a:r>
              <a:rPr lang="zh-CN" altLang="en-US" dirty="0" smtClean="0"/>
              <a:t>直接作为参与者以具体的执行逻辑去构建、组成这个系统，不需要抽象或者只需要轻度的抽象。</a:t>
            </a:r>
            <a:endParaRPr lang="en-US" altLang="zh-CN" dirty="0" smtClean="0"/>
          </a:p>
          <a:p>
            <a:r>
              <a:rPr lang="en-US" altLang="zh-CN" dirty="0" smtClean="0"/>
              <a:t>OOP</a:t>
            </a:r>
            <a:r>
              <a:rPr lang="zh-CN" altLang="en-US" dirty="0" smtClean="0"/>
              <a:t>建立的是想象中的系统，</a:t>
            </a:r>
            <a:r>
              <a:rPr lang="zh-CN" altLang="en-US" dirty="0"/>
              <a:t>而系统在构建好之前通常是难以捉摸</a:t>
            </a:r>
            <a:r>
              <a:rPr lang="zh-CN" altLang="en-US" dirty="0" smtClean="0"/>
              <a:t>的，对系统人员的要求很高。</a:t>
            </a:r>
            <a:endParaRPr lang="en-US" altLang="zh-CN" dirty="0"/>
          </a:p>
          <a:p>
            <a:r>
              <a:rPr lang="en-US" altLang="zh-CN" dirty="0" smtClean="0"/>
              <a:t>SOP</a:t>
            </a:r>
            <a:r>
              <a:rPr lang="zh-CN" altLang="en-US" dirty="0" smtClean="0"/>
              <a:t>表达就是系统某个具体的执行元素。系统是这些元素共同作用的结果。</a:t>
            </a:r>
            <a:endParaRPr lang="en-US" altLang="zh-CN" dirty="0"/>
          </a:p>
          <a:p>
            <a:endParaRPr lang="zh-CN" altLang="en-US" dirty="0"/>
          </a:p>
        </p:txBody>
      </p:sp>
    </p:spTree>
    <p:extLst>
      <p:ext uri="{BB962C8B-B14F-4D97-AF65-F5344CB8AC3E}">
        <p14:creationId xmlns:p14="http://schemas.microsoft.com/office/powerpoint/2010/main" val="34288738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应用架构时代</a:t>
            </a:r>
            <a:endParaRPr lang="zh-CN" altLang="en-US" dirty="0"/>
          </a:p>
        </p:txBody>
      </p:sp>
      <p:sp>
        <p:nvSpPr>
          <p:cNvPr id="3" name="内容占位符 2"/>
          <p:cNvSpPr>
            <a:spLocks noGrp="1"/>
          </p:cNvSpPr>
          <p:nvPr>
            <p:ph idx="1"/>
          </p:nvPr>
        </p:nvSpPr>
        <p:spPr/>
        <p:txBody>
          <a:bodyPr/>
          <a:lstStyle/>
          <a:p>
            <a:r>
              <a:rPr lang="en-US" altLang="zh-CN" dirty="0" smtClean="0"/>
              <a:t>Getting Real.</a:t>
            </a:r>
          </a:p>
          <a:p>
            <a:r>
              <a:rPr lang="en-US" altLang="zh-CN" dirty="0" smtClean="0"/>
              <a:t>Modeling is dying.</a:t>
            </a:r>
            <a:endParaRPr lang="en-US" altLang="zh-CN" dirty="0"/>
          </a:p>
          <a:p>
            <a:r>
              <a:rPr lang="en-US" altLang="zh-CN" dirty="0" smtClean="0"/>
              <a:t>Application is real, not model.</a:t>
            </a:r>
          </a:p>
        </p:txBody>
      </p:sp>
    </p:spTree>
    <p:extLst>
      <p:ext uri="{BB962C8B-B14F-4D97-AF65-F5344CB8AC3E}">
        <p14:creationId xmlns:p14="http://schemas.microsoft.com/office/powerpoint/2010/main" val="1801498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状态机引擎</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54357477"/>
              </p:ext>
            </p:extLst>
          </p:nvPr>
        </p:nvGraphicFramePr>
        <p:xfrm>
          <a:off x="3635896" y="2132855"/>
          <a:ext cx="4906392" cy="3298047"/>
        </p:xfrm>
        <a:graphic>
          <a:graphicData uri="http://schemas.openxmlformats.org/presentationml/2006/ole">
            <mc:AlternateContent xmlns:mc="http://schemas.openxmlformats.org/markup-compatibility/2006">
              <mc:Choice xmlns:v="urn:schemas-microsoft-com:vml" Requires="v">
                <p:oleObj spid="_x0000_s31750" name="Visio" r:id="rId3" imgW="4978389" imgH="3346367" progId="Visio.Drawing.11">
                  <p:embed/>
                </p:oleObj>
              </mc:Choice>
              <mc:Fallback>
                <p:oleObj name="Visio" r:id="rId3" imgW="4978389" imgH="3346367" progId="Visio.Drawing.11">
                  <p:embed/>
                  <p:pic>
                    <p:nvPicPr>
                      <p:cNvPr id="0" name=""/>
                      <p:cNvPicPr/>
                      <p:nvPr/>
                    </p:nvPicPr>
                    <p:blipFill>
                      <a:blip r:embed="rId4"/>
                      <a:stretch>
                        <a:fillRect/>
                      </a:stretch>
                    </p:blipFill>
                    <p:spPr>
                      <a:xfrm>
                        <a:off x="3635896" y="2132855"/>
                        <a:ext cx="4906392" cy="32980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2704104"/>
              </p:ext>
            </p:extLst>
          </p:nvPr>
        </p:nvGraphicFramePr>
        <p:xfrm>
          <a:off x="467544" y="2780928"/>
          <a:ext cx="2608236" cy="1512168"/>
        </p:xfrm>
        <a:graphic>
          <a:graphicData uri="http://schemas.openxmlformats.org/presentationml/2006/ole">
            <mc:AlternateContent xmlns:mc="http://schemas.openxmlformats.org/markup-compatibility/2006">
              <mc:Choice xmlns:v="urn:schemas-microsoft-com:vml" Requires="v">
                <p:oleObj spid="_x0000_s31751" name="Visio" r:id="rId5" imgW="1631904" imgH="946117" progId="Visio.Drawing.11">
                  <p:embed/>
                </p:oleObj>
              </mc:Choice>
              <mc:Fallback>
                <p:oleObj name="Visio" r:id="rId5" imgW="1631904" imgH="946117" progId="Visio.Drawing.11">
                  <p:embed/>
                  <p:pic>
                    <p:nvPicPr>
                      <p:cNvPr id="0" name=""/>
                      <p:cNvPicPr/>
                      <p:nvPr/>
                    </p:nvPicPr>
                    <p:blipFill>
                      <a:blip r:embed="rId6"/>
                      <a:stretch>
                        <a:fillRect/>
                      </a:stretch>
                    </p:blipFill>
                    <p:spPr>
                      <a:xfrm>
                        <a:off x="467544" y="2780928"/>
                        <a:ext cx="2608236" cy="1512168"/>
                      </a:xfrm>
                      <a:prstGeom prst="rect">
                        <a:avLst/>
                      </a:prstGeom>
                    </p:spPr>
                  </p:pic>
                </p:oleObj>
              </mc:Fallback>
            </mc:AlternateContent>
          </a:graphicData>
        </a:graphic>
      </p:graphicFrame>
      <p:sp>
        <p:nvSpPr>
          <p:cNvPr id="6" name="TextBox 5"/>
          <p:cNvSpPr txBox="1"/>
          <p:nvPr/>
        </p:nvSpPr>
        <p:spPr>
          <a:xfrm>
            <a:off x="755576" y="4653136"/>
            <a:ext cx="1697901" cy="369332"/>
          </a:xfrm>
          <a:prstGeom prst="rect">
            <a:avLst/>
          </a:prstGeom>
          <a:noFill/>
        </p:spPr>
        <p:txBody>
          <a:bodyPr wrap="none" rtlCol="0">
            <a:spAutoFit/>
          </a:bodyPr>
          <a:lstStyle/>
          <a:p>
            <a:r>
              <a:rPr lang="en-US" altLang="zh-CN" dirty="0" smtClean="0"/>
              <a:t>Class Diagram</a:t>
            </a:r>
            <a:endParaRPr lang="zh-CN" altLang="en-US" dirty="0"/>
          </a:p>
        </p:txBody>
      </p:sp>
      <p:sp>
        <p:nvSpPr>
          <p:cNvPr id="7" name="TextBox 6"/>
          <p:cNvSpPr txBox="1"/>
          <p:nvPr/>
        </p:nvSpPr>
        <p:spPr>
          <a:xfrm>
            <a:off x="5148064" y="5579948"/>
            <a:ext cx="1659429" cy="369332"/>
          </a:xfrm>
          <a:prstGeom prst="rect">
            <a:avLst/>
          </a:prstGeom>
          <a:noFill/>
        </p:spPr>
        <p:txBody>
          <a:bodyPr wrap="none" rtlCol="0">
            <a:spAutoFit/>
          </a:bodyPr>
          <a:lstStyle/>
          <a:p>
            <a:r>
              <a:rPr lang="en-US" altLang="zh-CN" dirty="0" smtClean="0"/>
              <a:t>State Diagram</a:t>
            </a:r>
            <a:endParaRPr lang="zh-CN" altLang="en-US" dirty="0"/>
          </a:p>
        </p:txBody>
      </p:sp>
    </p:spTree>
    <p:extLst>
      <p:ext uri="{BB962C8B-B14F-4D97-AF65-F5344CB8AC3E}">
        <p14:creationId xmlns:p14="http://schemas.microsoft.com/office/powerpoint/2010/main" val="71987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需求总结</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系统分析人员需要一种新的建模工具。</a:t>
            </a:r>
            <a:endParaRPr lang="en-US" altLang="zh-CN" dirty="0" smtClean="0"/>
          </a:p>
          <a:p>
            <a:pPr lvl="1"/>
            <a:r>
              <a:rPr lang="zh-CN" altLang="en-US" dirty="0"/>
              <a:t>传</a:t>
            </a:r>
            <a:r>
              <a:rPr lang="zh-CN" altLang="en-US" dirty="0" smtClean="0"/>
              <a:t>统的</a:t>
            </a:r>
            <a:r>
              <a:rPr lang="en-US" altLang="zh-CN" dirty="0" smtClean="0"/>
              <a:t>OO</a:t>
            </a:r>
            <a:r>
              <a:rPr lang="zh-CN" altLang="en-US" dirty="0" smtClean="0"/>
              <a:t>模式已经不适合</a:t>
            </a:r>
            <a:endParaRPr lang="en-US" altLang="zh-CN" dirty="0" smtClean="0"/>
          </a:p>
          <a:p>
            <a:r>
              <a:rPr lang="zh-CN" altLang="en-US" dirty="0"/>
              <a:t>开</a:t>
            </a:r>
            <a:r>
              <a:rPr lang="zh-CN" altLang="en-US" dirty="0" smtClean="0"/>
              <a:t>发人员需要一种编程模板。</a:t>
            </a:r>
            <a:endParaRPr lang="en-US" altLang="zh-CN" dirty="0" smtClean="0"/>
          </a:p>
          <a:p>
            <a:pPr lvl="1"/>
            <a:r>
              <a:rPr lang="zh-CN" altLang="en-US" dirty="0"/>
              <a:t>降</a:t>
            </a:r>
            <a:r>
              <a:rPr lang="zh-CN" altLang="en-US" dirty="0" smtClean="0"/>
              <a:t>低函数式编程的门槛，减缓冲击</a:t>
            </a:r>
            <a:endParaRPr lang="en-US" altLang="zh-CN" dirty="0" smtClean="0"/>
          </a:p>
          <a:p>
            <a:r>
              <a:rPr lang="zh-CN" altLang="en-US" dirty="0"/>
              <a:t>测</a:t>
            </a:r>
            <a:r>
              <a:rPr lang="zh-CN" altLang="en-US" dirty="0" smtClean="0"/>
              <a:t>试人员需要一套简洁的测试方法。</a:t>
            </a:r>
            <a:endParaRPr lang="en-US" altLang="zh-CN" dirty="0" smtClean="0"/>
          </a:p>
          <a:p>
            <a:pPr lvl="1"/>
            <a:r>
              <a:rPr lang="zh-CN" altLang="en-US" dirty="0"/>
              <a:t>不需</a:t>
            </a:r>
            <a:r>
              <a:rPr lang="zh-CN" altLang="en-US" dirty="0" smtClean="0"/>
              <a:t>要深入学习</a:t>
            </a:r>
            <a:r>
              <a:rPr lang="en-US" altLang="zh-CN" dirty="0" err="1" smtClean="0"/>
              <a:t>Erlang</a:t>
            </a:r>
            <a:r>
              <a:rPr lang="en-US" altLang="zh-CN" dirty="0" smtClean="0"/>
              <a:t>/OTP</a:t>
            </a:r>
            <a:r>
              <a:rPr lang="zh-CN" altLang="en-US" dirty="0" smtClean="0"/>
              <a:t>平台</a:t>
            </a:r>
            <a:endParaRPr lang="en-US" altLang="zh-CN" dirty="0" smtClean="0"/>
          </a:p>
          <a:p>
            <a:r>
              <a:rPr lang="zh-CN" altLang="en-US" dirty="0"/>
              <a:t>研</a:t>
            </a:r>
            <a:r>
              <a:rPr lang="zh-CN" altLang="en-US" dirty="0" smtClean="0"/>
              <a:t>发团队需要</a:t>
            </a:r>
            <a:r>
              <a:rPr lang="en-US" altLang="zh-CN" dirty="0" err="1" smtClean="0"/>
              <a:t>Erlang</a:t>
            </a:r>
            <a:r>
              <a:rPr lang="zh-CN" altLang="en-US" dirty="0" smtClean="0"/>
              <a:t>及分布式系统的隐喻。</a:t>
            </a:r>
            <a:endParaRPr lang="en-US" altLang="zh-CN" dirty="0" smtClean="0"/>
          </a:p>
          <a:p>
            <a:r>
              <a:rPr lang="zh-CN" altLang="en-US" dirty="0"/>
              <a:t>业务人</a:t>
            </a:r>
            <a:r>
              <a:rPr lang="zh-CN" altLang="en-US" dirty="0" smtClean="0"/>
              <a:t>员需要一种简单易懂的方式描述业务逻辑。</a:t>
            </a:r>
            <a:endParaRPr lang="zh-CN" altLang="en-US" dirty="0"/>
          </a:p>
        </p:txBody>
      </p:sp>
    </p:spTree>
    <p:extLst>
      <p:ext uri="{BB962C8B-B14F-4D97-AF65-F5344CB8AC3E}">
        <p14:creationId xmlns:p14="http://schemas.microsoft.com/office/powerpoint/2010/main" val="25128808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状态机实体</a:t>
            </a:r>
            <a:endParaRPr lang="zh-CN" altLang="en-US" dirty="0"/>
          </a:p>
        </p:txBody>
      </p:sp>
      <p:sp>
        <p:nvSpPr>
          <p:cNvPr id="3" name="内容占位符 2"/>
          <p:cNvSpPr>
            <a:spLocks noGrp="1"/>
          </p:cNvSpPr>
          <p:nvPr>
            <p:ph idx="1"/>
          </p:nvPr>
        </p:nvSpPr>
        <p:spPr>
          <a:xfrm>
            <a:off x="457200" y="1600200"/>
            <a:ext cx="4402832" cy="4525963"/>
          </a:xfrm>
        </p:spPr>
        <p:txBody>
          <a:bodyPr>
            <a:normAutofit fontScale="47500" lnSpcReduction="20000"/>
          </a:bodyPr>
          <a:lstStyle/>
          <a:p>
            <a:r>
              <a:rPr lang="zh-CN" altLang="en-US" dirty="0" smtClean="0"/>
              <a:t>静态的状</a:t>
            </a:r>
            <a:r>
              <a:rPr lang="zh-CN" altLang="en-US" dirty="0"/>
              <a:t>态</a:t>
            </a:r>
            <a:r>
              <a:rPr lang="zh-CN" altLang="en-US" dirty="0" smtClean="0"/>
              <a:t>机实体可以采用</a:t>
            </a:r>
            <a:r>
              <a:rPr lang="en-US" altLang="zh-CN" dirty="0" err="1" smtClean="0"/>
              <a:t>Erlang</a:t>
            </a:r>
            <a:r>
              <a:rPr lang="en-US" altLang="zh-CN" dirty="0" smtClean="0"/>
              <a:t> Module</a:t>
            </a:r>
            <a:r>
              <a:rPr lang="zh-CN" altLang="en-US" dirty="0" smtClean="0"/>
              <a:t>进行封装。</a:t>
            </a:r>
            <a:endParaRPr lang="en-US" altLang="zh-CN" dirty="0" smtClean="0"/>
          </a:p>
          <a:p>
            <a:r>
              <a:rPr lang="zh-CN" altLang="en-US" dirty="0"/>
              <a:t>动</a:t>
            </a:r>
            <a:r>
              <a:rPr lang="zh-CN" altLang="en-US" dirty="0" smtClean="0"/>
              <a:t>态的状态机实体可以就是一个</a:t>
            </a:r>
            <a:r>
              <a:rPr lang="en-US" altLang="zh-CN" dirty="0" smtClean="0"/>
              <a:t>state/2</a:t>
            </a:r>
            <a:r>
              <a:rPr lang="zh-CN" altLang="en-US" dirty="0" smtClean="0"/>
              <a:t>函数。</a:t>
            </a:r>
            <a:endParaRPr lang="en-US" altLang="zh-CN" dirty="0" smtClean="0"/>
          </a:p>
          <a:p>
            <a:r>
              <a:rPr lang="zh-CN" altLang="en-US" dirty="0" smtClean="0"/>
              <a:t>对外可以只提供一个</a:t>
            </a:r>
            <a:r>
              <a:rPr lang="en-US" altLang="zh-CN" dirty="0" smtClean="0"/>
              <a:t>state/2</a:t>
            </a:r>
            <a:r>
              <a:rPr lang="zh-CN" altLang="en-US" dirty="0" smtClean="0"/>
              <a:t>函数作为接口；对内提供一个用于封装状态机对象的</a:t>
            </a:r>
            <a:r>
              <a:rPr lang="en-US" altLang="zh-CN" dirty="0" smtClean="0"/>
              <a:t>state/3</a:t>
            </a:r>
            <a:r>
              <a:rPr lang="zh-CN" altLang="en-US" dirty="0" smtClean="0"/>
              <a:t>函数。</a:t>
            </a:r>
            <a:endParaRPr lang="en-US" altLang="zh-CN" dirty="0" smtClean="0"/>
          </a:p>
          <a:p>
            <a:r>
              <a:rPr lang="en-US" altLang="zh-CN" dirty="0" smtClean="0"/>
              <a:t>state/2</a:t>
            </a:r>
            <a:r>
              <a:rPr lang="zh-CN" altLang="en-US" dirty="0" smtClean="0"/>
              <a:t>相当于</a:t>
            </a:r>
            <a:r>
              <a:rPr lang="en-US" altLang="zh-CN" dirty="0" smtClean="0"/>
              <a:t>OO</a:t>
            </a:r>
            <a:r>
              <a:rPr lang="zh-CN" altLang="en-US" dirty="0" smtClean="0"/>
              <a:t>中的静态函数，用于对于实体类全局的操作。</a:t>
            </a:r>
            <a:endParaRPr lang="en-US" altLang="zh-CN" dirty="0" smtClean="0"/>
          </a:p>
          <a:p>
            <a:r>
              <a:rPr lang="en-US" altLang="zh-CN" dirty="0" smtClean="0"/>
              <a:t>state/3</a:t>
            </a:r>
            <a:r>
              <a:rPr lang="zh-CN" altLang="en-US" dirty="0" smtClean="0"/>
              <a:t>是针对某个状态对象实例的操作。外部使用时通常封装成</a:t>
            </a:r>
            <a:r>
              <a:rPr lang="en-US" altLang="zh-CN" dirty="0" smtClean="0"/>
              <a:t>state/2</a:t>
            </a:r>
            <a:r>
              <a:rPr lang="zh-CN" altLang="en-US" dirty="0" smtClean="0"/>
              <a:t>形式：</a:t>
            </a:r>
            <a:endParaRPr lang="en-US" altLang="zh-CN" dirty="0" smtClean="0"/>
          </a:p>
          <a:p>
            <a:pPr marL="457200" lvl="1" indent="0">
              <a:buNone/>
            </a:pPr>
            <a:r>
              <a:rPr lang="en-US" altLang="zh-CN" sz="2500" dirty="0">
                <a:solidFill>
                  <a:schemeClr val="accent2"/>
                </a:solidFill>
              </a:rPr>
              <a:t>wrap(S) -&gt;</a:t>
            </a:r>
          </a:p>
          <a:p>
            <a:pPr marL="457200" lvl="1" indent="0">
              <a:buNone/>
            </a:pPr>
            <a:r>
              <a:rPr lang="en-US" altLang="zh-CN" sz="2500" dirty="0" smtClean="0">
                <a:solidFill>
                  <a:schemeClr val="accent2"/>
                </a:solidFill>
              </a:rPr>
              <a:t>    fun(Command</a:t>
            </a:r>
            <a:r>
              <a:rPr lang="en-US" altLang="zh-CN" sz="2500" dirty="0">
                <a:solidFill>
                  <a:schemeClr val="accent2"/>
                </a:solidFill>
              </a:rPr>
              <a:t>, Data) -&gt;</a:t>
            </a:r>
          </a:p>
          <a:p>
            <a:pPr marL="457200" lvl="1" indent="0">
              <a:buNone/>
            </a:pPr>
            <a:r>
              <a:rPr lang="en-US" altLang="zh-CN" sz="2500" dirty="0" smtClean="0">
                <a:solidFill>
                  <a:schemeClr val="accent2"/>
                </a:solidFill>
              </a:rPr>
              <a:t>        state(Command</a:t>
            </a:r>
            <a:r>
              <a:rPr lang="en-US" altLang="zh-CN" sz="2500" dirty="0">
                <a:solidFill>
                  <a:schemeClr val="accent2"/>
                </a:solidFill>
              </a:rPr>
              <a:t>, Data, </a:t>
            </a:r>
            <a:r>
              <a:rPr lang="en-US" altLang="zh-CN" sz="2500" dirty="0" smtClean="0">
                <a:solidFill>
                  <a:schemeClr val="accent2"/>
                </a:solidFill>
              </a:rPr>
              <a:t>S)</a:t>
            </a:r>
          </a:p>
          <a:p>
            <a:pPr marL="457200" lvl="1" indent="0">
              <a:buNone/>
            </a:pPr>
            <a:r>
              <a:rPr lang="en-US" altLang="zh-CN" sz="2500" dirty="0">
                <a:solidFill>
                  <a:schemeClr val="accent2"/>
                </a:solidFill>
              </a:rPr>
              <a:t> </a:t>
            </a:r>
            <a:r>
              <a:rPr lang="en-US" altLang="zh-CN" sz="2500" dirty="0" smtClean="0">
                <a:solidFill>
                  <a:schemeClr val="accent2"/>
                </a:solidFill>
              </a:rPr>
              <a:t>   end.</a:t>
            </a:r>
          </a:p>
          <a:p>
            <a:pPr lvl="0"/>
            <a:r>
              <a:rPr lang="zh-CN" altLang="en-US" dirty="0" smtClean="0">
                <a:solidFill>
                  <a:srgbClr val="000000"/>
                </a:solidFill>
              </a:rPr>
              <a:t>各个状态函数统一采用</a:t>
            </a:r>
            <a:r>
              <a:rPr lang="en-US" altLang="zh-CN" dirty="0" err="1" smtClean="0">
                <a:solidFill>
                  <a:srgbClr val="000000"/>
                </a:solidFill>
              </a:rPr>
              <a:t>state_name</a:t>
            </a:r>
            <a:r>
              <a:rPr lang="en-US" altLang="zh-CN" dirty="0" smtClean="0">
                <a:solidFill>
                  <a:srgbClr val="000000"/>
                </a:solidFill>
              </a:rPr>
              <a:t>(State)</a:t>
            </a:r>
            <a:r>
              <a:rPr lang="zh-CN" altLang="en-US" dirty="0" smtClean="0">
                <a:solidFill>
                  <a:srgbClr val="000000"/>
                </a:solidFill>
              </a:rPr>
              <a:t>封装。其中</a:t>
            </a:r>
            <a:r>
              <a:rPr lang="en-US" altLang="zh-CN" dirty="0" smtClean="0">
                <a:solidFill>
                  <a:srgbClr val="000000"/>
                </a:solidFill>
              </a:rPr>
              <a:t>State</a:t>
            </a:r>
            <a:r>
              <a:rPr lang="zh-CN" altLang="en-US" dirty="0">
                <a:solidFill>
                  <a:srgbClr val="000000"/>
                </a:solidFill>
              </a:rPr>
              <a:t>通</a:t>
            </a:r>
            <a:r>
              <a:rPr lang="zh-CN" altLang="en-US" dirty="0" smtClean="0">
                <a:solidFill>
                  <a:srgbClr val="000000"/>
                </a:solidFill>
              </a:rPr>
              <a:t>常是</a:t>
            </a:r>
            <a:r>
              <a:rPr lang="zh-CN" altLang="en-US" dirty="0">
                <a:solidFill>
                  <a:srgbClr val="000000"/>
                </a:solidFill>
              </a:rPr>
              <a:t>封装</a:t>
            </a:r>
            <a:r>
              <a:rPr lang="zh-CN" altLang="en-US" dirty="0" smtClean="0">
                <a:solidFill>
                  <a:srgbClr val="000000"/>
                </a:solidFill>
              </a:rPr>
              <a:t>后的状态对象。</a:t>
            </a:r>
            <a:endParaRPr lang="en-US" altLang="zh-CN" dirty="0"/>
          </a:p>
          <a:p>
            <a:pPr lvl="0"/>
            <a:r>
              <a:rPr lang="zh-CN" altLang="en-US" dirty="0" smtClean="0">
                <a:solidFill>
                  <a:srgbClr val="000000"/>
                </a:solidFill>
              </a:rPr>
              <a:t>内部的执行函数可以通过</a:t>
            </a:r>
            <a:r>
              <a:rPr lang="en-US" altLang="zh-CN" dirty="0" smtClean="0">
                <a:solidFill>
                  <a:srgbClr val="000000"/>
                </a:solidFill>
              </a:rPr>
              <a:t>state(Function, Data)</a:t>
            </a:r>
            <a:r>
              <a:rPr lang="zh-CN" altLang="en-US" dirty="0" smtClean="0">
                <a:solidFill>
                  <a:srgbClr val="000000"/>
                </a:solidFill>
              </a:rPr>
              <a:t>形式调用。根据情况运行于全局或者局部某个状态。</a:t>
            </a:r>
            <a:endParaRPr lang="en-US" altLang="zh-CN" dirty="0" smtClean="0">
              <a:solidFill>
                <a:srgbClr val="000000"/>
              </a:solidFill>
            </a:endParaRPr>
          </a:p>
          <a:p>
            <a:pPr lvl="0"/>
            <a:r>
              <a:rPr lang="zh-CN" altLang="en-US" dirty="0">
                <a:solidFill>
                  <a:srgbClr val="000000"/>
                </a:solidFill>
              </a:rPr>
              <a:t>每</a:t>
            </a:r>
            <a:r>
              <a:rPr lang="zh-CN" altLang="en-US" dirty="0" smtClean="0">
                <a:solidFill>
                  <a:srgbClr val="000000"/>
                </a:solidFill>
              </a:rPr>
              <a:t>个状态函数负责在自己状态下的事件处理。</a:t>
            </a:r>
            <a:endParaRPr lang="en-US" altLang="zh-CN" dirty="0" smtClean="0">
              <a:solidFill>
                <a:srgbClr val="000000"/>
              </a:solidFill>
            </a:endParaRPr>
          </a:p>
          <a:p>
            <a:pPr lvl="0"/>
            <a:r>
              <a:rPr lang="en-US" altLang="zh-CN" dirty="0" err="1" smtClean="0">
                <a:solidFill>
                  <a:srgbClr val="000000"/>
                </a:solidFill>
              </a:rPr>
              <a:t>prestate</a:t>
            </a:r>
            <a:r>
              <a:rPr lang="zh-CN" altLang="en-US" dirty="0">
                <a:solidFill>
                  <a:srgbClr val="000000"/>
                </a:solidFill>
              </a:rPr>
              <a:t>主</a:t>
            </a:r>
            <a:r>
              <a:rPr lang="zh-CN" altLang="en-US" dirty="0" smtClean="0">
                <a:solidFill>
                  <a:srgbClr val="000000"/>
                </a:solidFill>
              </a:rPr>
              <a:t>要用于</a:t>
            </a:r>
            <a:r>
              <a:rPr lang="en-US" altLang="zh-CN" dirty="0" smtClean="0">
                <a:solidFill>
                  <a:srgbClr val="000000"/>
                </a:solidFill>
              </a:rPr>
              <a:t>next state</a:t>
            </a:r>
            <a:r>
              <a:rPr lang="zh-CN" altLang="en-US" dirty="0" smtClean="0">
                <a:solidFill>
                  <a:srgbClr val="000000"/>
                </a:solidFill>
              </a:rPr>
              <a:t>映射，</a:t>
            </a:r>
            <a:r>
              <a:rPr lang="en-US" altLang="zh-CN" dirty="0" err="1" smtClean="0">
                <a:solidFill>
                  <a:srgbClr val="000000"/>
                </a:solidFill>
              </a:rPr>
              <a:t>poststate</a:t>
            </a:r>
            <a:r>
              <a:rPr lang="zh-CN" altLang="en-US" dirty="0" smtClean="0">
                <a:solidFill>
                  <a:srgbClr val="000000"/>
                </a:solidFill>
              </a:rPr>
              <a:t>则通常使用公用的函数。</a:t>
            </a:r>
            <a:endParaRPr lang="en-US" altLang="zh-CN" dirty="0">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325281283"/>
              </p:ext>
            </p:extLst>
          </p:nvPr>
        </p:nvGraphicFramePr>
        <p:xfrm>
          <a:off x="5067556" y="1628800"/>
          <a:ext cx="3913457" cy="4032448"/>
        </p:xfrm>
        <a:graphic>
          <a:graphicData uri="http://schemas.openxmlformats.org/presentationml/2006/ole">
            <mc:AlternateContent xmlns:mc="http://schemas.openxmlformats.org/markup-compatibility/2006">
              <mc:Choice xmlns:v="urn:schemas-microsoft-com:vml" Requires="v">
                <p:oleObj spid="_x0000_s32772" name="Visio" r:id="rId3" imgW="1878851" imgH="1935964" progId="Visio.Drawing.11">
                  <p:embed/>
                </p:oleObj>
              </mc:Choice>
              <mc:Fallback>
                <p:oleObj name="Visio" r:id="rId3" imgW="1878851" imgH="1935964" progId="Visio.Drawing.11">
                  <p:embed/>
                  <p:pic>
                    <p:nvPicPr>
                      <p:cNvPr id="0" name=""/>
                      <p:cNvPicPr/>
                      <p:nvPr/>
                    </p:nvPicPr>
                    <p:blipFill>
                      <a:blip r:embed="rId4"/>
                      <a:stretch>
                        <a:fillRect/>
                      </a:stretch>
                    </p:blipFill>
                    <p:spPr>
                      <a:xfrm>
                        <a:off x="5067556" y="1628800"/>
                        <a:ext cx="3913457" cy="4032448"/>
                      </a:xfrm>
                      <a:prstGeom prst="rect">
                        <a:avLst/>
                      </a:prstGeom>
                    </p:spPr>
                  </p:pic>
                </p:oleObj>
              </mc:Fallback>
            </mc:AlternateContent>
          </a:graphicData>
        </a:graphic>
      </p:graphicFrame>
    </p:spTree>
    <p:extLst>
      <p:ext uri="{BB962C8B-B14F-4D97-AF65-F5344CB8AC3E}">
        <p14:creationId xmlns:p14="http://schemas.microsoft.com/office/powerpoint/2010/main" val="85399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a:t>
            </a:r>
            <a:r>
              <a:rPr lang="zh-CN" altLang="en-US" dirty="0" smtClean="0"/>
              <a:t>路：面向状态</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系统分析人员面向状态进行系统分析设计</a:t>
            </a:r>
            <a:endParaRPr lang="en-US" altLang="zh-CN" dirty="0" smtClean="0"/>
          </a:p>
          <a:p>
            <a:pPr lvl="1"/>
            <a:r>
              <a:rPr lang="zh-CN" altLang="en-US" dirty="0"/>
              <a:t>采</a:t>
            </a:r>
            <a:r>
              <a:rPr lang="zh-CN" altLang="en-US" dirty="0" smtClean="0"/>
              <a:t>用流程图及</a:t>
            </a:r>
            <a:r>
              <a:rPr lang="en-US" altLang="zh-CN" dirty="0" smtClean="0"/>
              <a:t>UML</a:t>
            </a:r>
            <a:r>
              <a:rPr lang="zh-CN" altLang="en-US" dirty="0" smtClean="0"/>
              <a:t>状态图作为可视化工具。</a:t>
            </a:r>
            <a:endParaRPr lang="en-US" altLang="zh-CN" dirty="0" smtClean="0"/>
          </a:p>
          <a:p>
            <a:pPr lvl="1"/>
            <a:r>
              <a:rPr lang="zh-CN" altLang="en-US" dirty="0"/>
              <a:t>面</a:t>
            </a:r>
            <a:r>
              <a:rPr lang="zh-CN" altLang="en-US" dirty="0" smtClean="0"/>
              <a:t>向并发、面向进程、面向函数进行面向状态的抽象与建模。</a:t>
            </a:r>
            <a:endParaRPr lang="en-US" altLang="zh-CN" dirty="0" smtClean="0"/>
          </a:p>
          <a:p>
            <a:r>
              <a:rPr lang="zh-CN" altLang="en-US" dirty="0"/>
              <a:t>开</a:t>
            </a:r>
            <a:r>
              <a:rPr lang="zh-CN" altLang="en-US" dirty="0" smtClean="0"/>
              <a:t>发人员使用面向状态的编程模板。</a:t>
            </a:r>
            <a:endParaRPr lang="en-US" altLang="zh-CN" dirty="0" smtClean="0"/>
          </a:p>
          <a:p>
            <a:pPr lvl="1"/>
            <a:r>
              <a:rPr lang="zh-CN" altLang="en-US" dirty="0" smtClean="0"/>
              <a:t>只需要关注本状态下的函数编程</a:t>
            </a:r>
            <a:endParaRPr lang="en-US" altLang="zh-CN" dirty="0" smtClean="0"/>
          </a:p>
          <a:p>
            <a:pPr lvl="1"/>
            <a:r>
              <a:rPr lang="zh-CN" altLang="en-US" dirty="0"/>
              <a:t>不采</a:t>
            </a:r>
            <a:r>
              <a:rPr lang="zh-CN" altLang="en-US" dirty="0" smtClean="0"/>
              <a:t>用防御性编程模式</a:t>
            </a:r>
            <a:endParaRPr lang="en-US" altLang="zh-CN" dirty="0" smtClean="0"/>
          </a:p>
          <a:p>
            <a:pPr lvl="1"/>
            <a:r>
              <a:rPr lang="zh-CN" altLang="en-US" dirty="0"/>
              <a:t>不考</a:t>
            </a:r>
            <a:r>
              <a:rPr lang="zh-CN" altLang="en-US" dirty="0" smtClean="0"/>
              <a:t>虑单元测试代码</a:t>
            </a:r>
            <a:endParaRPr lang="en-US" altLang="zh-CN" dirty="0" smtClean="0"/>
          </a:p>
          <a:p>
            <a:r>
              <a:rPr lang="zh-CN" altLang="en-US" dirty="0"/>
              <a:t>测</a:t>
            </a:r>
            <a:r>
              <a:rPr lang="zh-CN" altLang="en-US" dirty="0" smtClean="0"/>
              <a:t>试人员使用面向状态的测试模板。</a:t>
            </a:r>
            <a:endParaRPr lang="en-US" altLang="zh-CN" dirty="0" smtClean="0"/>
          </a:p>
          <a:p>
            <a:pPr lvl="1"/>
            <a:r>
              <a:rPr lang="zh-CN" altLang="en-US" dirty="0" smtClean="0"/>
              <a:t>归一化的状态函数只需要一种单元测试用力方法。</a:t>
            </a:r>
            <a:endParaRPr lang="en-US" altLang="zh-CN" dirty="0" smtClean="0"/>
          </a:p>
          <a:p>
            <a:pPr lvl="1"/>
            <a:r>
              <a:rPr lang="zh-CN" altLang="en-US" dirty="0"/>
              <a:t>进</a:t>
            </a:r>
            <a:r>
              <a:rPr lang="zh-CN" altLang="en-US" dirty="0" smtClean="0"/>
              <a:t>程日志统计建立系统运行状态报告及异常警示。</a:t>
            </a:r>
            <a:endParaRPr lang="en-US" altLang="zh-CN" dirty="0" smtClean="0"/>
          </a:p>
          <a:p>
            <a:pPr lvl="1"/>
            <a:r>
              <a:rPr lang="zh-CN" altLang="en-US" dirty="0"/>
              <a:t>状</a:t>
            </a:r>
            <a:r>
              <a:rPr lang="zh-CN" altLang="en-US" dirty="0" smtClean="0"/>
              <a:t>态实例统计数据建立函数单元正常运作的指导线。</a:t>
            </a:r>
            <a:endParaRPr lang="en-US" altLang="zh-CN" dirty="0" smtClean="0"/>
          </a:p>
          <a:p>
            <a:r>
              <a:rPr lang="zh-CN" altLang="en-US" dirty="0" smtClean="0"/>
              <a:t>以状态机系统作为</a:t>
            </a:r>
            <a:r>
              <a:rPr lang="en-US" altLang="zh-CN" dirty="0" err="1" smtClean="0"/>
              <a:t>Erlang</a:t>
            </a:r>
            <a:r>
              <a:rPr lang="en-US" altLang="zh-CN" dirty="0" smtClean="0"/>
              <a:t>/OTP</a:t>
            </a:r>
            <a:r>
              <a:rPr lang="zh-CN" altLang="en-US" dirty="0" smtClean="0"/>
              <a:t>平台及分布式系统的隐喻</a:t>
            </a:r>
            <a:endParaRPr lang="en-US" altLang="zh-CN" dirty="0" smtClean="0"/>
          </a:p>
          <a:p>
            <a:pPr lvl="1"/>
            <a:r>
              <a:rPr lang="zh-CN" altLang="en-US" dirty="0" smtClean="0"/>
              <a:t>多细胞生</a:t>
            </a:r>
            <a:r>
              <a:rPr lang="zh-CN" altLang="en-US" dirty="0"/>
              <a:t>物</a:t>
            </a:r>
            <a:r>
              <a:rPr lang="zh-CN" altLang="en-US" dirty="0" smtClean="0"/>
              <a:t>体</a:t>
            </a:r>
            <a:endParaRPr lang="en-US" altLang="zh-CN" dirty="0" smtClean="0"/>
          </a:p>
          <a:p>
            <a:r>
              <a:rPr lang="zh-CN" altLang="en-US" dirty="0" smtClean="0"/>
              <a:t>以传统流程图方式描述业务逻辑。</a:t>
            </a:r>
            <a:endParaRPr lang="en-US" altLang="zh-CN" dirty="0" smtClean="0"/>
          </a:p>
          <a:p>
            <a:pPr lvl="1"/>
            <a:r>
              <a:rPr lang="zh-CN" altLang="en-US" dirty="0"/>
              <a:t>直</a:t>
            </a:r>
            <a:r>
              <a:rPr lang="zh-CN" altLang="en-US" dirty="0" smtClean="0"/>
              <a:t>观，自然。业务人员与研发人员共享的一种可视化语言。</a:t>
            </a:r>
            <a:endParaRPr lang="en-US" altLang="zh-CN" dirty="0" smtClean="0"/>
          </a:p>
        </p:txBody>
      </p:sp>
    </p:spTree>
    <p:extLst>
      <p:ext uri="{BB962C8B-B14F-4D97-AF65-F5344CB8AC3E}">
        <p14:creationId xmlns:p14="http://schemas.microsoft.com/office/powerpoint/2010/main" val="1287596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SOP</a:t>
            </a:r>
            <a:r>
              <a:rPr lang="zh-CN" altLang="en-US" dirty="0" smtClean="0"/>
              <a:t>？</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为系统分析人员提供基于</a:t>
            </a:r>
            <a:r>
              <a:rPr lang="en-US" altLang="zh-CN" dirty="0" err="1" smtClean="0"/>
              <a:t>Erlang</a:t>
            </a:r>
            <a:r>
              <a:rPr lang="en-US" altLang="zh-CN" dirty="0" smtClean="0"/>
              <a:t>/OTP</a:t>
            </a:r>
            <a:r>
              <a:rPr lang="zh-CN" altLang="en-US" dirty="0" smtClean="0"/>
              <a:t>平台的建模工具。</a:t>
            </a:r>
            <a:endParaRPr lang="en-US" altLang="zh-CN" dirty="0" smtClean="0"/>
          </a:p>
          <a:p>
            <a:r>
              <a:rPr lang="zh-CN" altLang="en-US" dirty="0"/>
              <a:t>引</a:t>
            </a:r>
            <a:r>
              <a:rPr lang="zh-CN" altLang="en-US" dirty="0" smtClean="0"/>
              <a:t>导研发人员快速进入</a:t>
            </a:r>
            <a:r>
              <a:rPr lang="en-US" altLang="zh-CN" dirty="0" err="1" smtClean="0"/>
              <a:t>Erlang</a:t>
            </a:r>
            <a:r>
              <a:rPr lang="zh-CN" altLang="en-US" dirty="0" smtClean="0"/>
              <a:t>编程领域，缩短函数式编程的适应期，不需要深入了解</a:t>
            </a:r>
            <a:r>
              <a:rPr lang="en-US" altLang="zh-CN" dirty="0" smtClean="0"/>
              <a:t>OTP</a:t>
            </a:r>
            <a:r>
              <a:rPr lang="zh-CN" altLang="en-US" dirty="0" smtClean="0"/>
              <a:t>系统。</a:t>
            </a:r>
            <a:endParaRPr lang="en-US" altLang="zh-CN" dirty="0" smtClean="0"/>
          </a:p>
          <a:p>
            <a:r>
              <a:rPr lang="zh-CN" altLang="en-US" dirty="0" smtClean="0"/>
              <a:t>为团队建立基于状态</a:t>
            </a:r>
            <a:r>
              <a:rPr lang="en-US" altLang="zh-CN" dirty="0" smtClean="0"/>
              <a:t>/</a:t>
            </a:r>
            <a:r>
              <a:rPr lang="zh-CN" altLang="en-US" dirty="0" smtClean="0"/>
              <a:t>状态机的通用隐喻。</a:t>
            </a:r>
            <a:endParaRPr lang="en-US" altLang="zh-CN" dirty="0" smtClean="0"/>
          </a:p>
          <a:p>
            <a:r>
              <a:rPr lang="zh-CN" altLang="en-US" dirty="0"/>
              <a:t>研</a:t>
            </a:r>
            <a:r>
              <a:rPr lang="zh-CN" altLang="en-US" dirty="0" smtClean="0"/>
              <a:t>发人员不需要分布式并发系统开发经验，</a:t>
            </a:r>
            <a:r>
              <a:rPr lang="en-US" altLang="zh-CN" dirty="0" smtClean="0"/>
              <a:t>SOP</a:t>
            </a:r>
            <a:r>
              <a:rPr lang="zh-CN" altLang="en-US" dirty="0"/>
              <a:t>内</a:t>
            </a:r>
            <a:r>
              <a:rPr lang="zh-CN" altLang="en-US" dirty="0" smtClean="0"/>
              <a:t>在支持分布并发系统。</a:t>
            </a:r>
            <a:endParaRPr lang="en-US" altLang="zh-CN" dirty="0" smtClean="0"/>
          </a:p>
          <a:p>
            <a:r>
              <a:rPr lang="zh-CN" altLang="en-US" dirty="0" smtClean="0"/>
              <a:t>研发人员只</a:t>
            </a:r>
            <a:r>
              <a:rPr lang="zh-CN" altLang="en-US" dirty="0"/>
              <a:t>需要专注于当前状态边界内</a:t>
            </a:r>
            <a:r>
              <a:rPr lang="zh-CN" altLang="en-US" dirty="0" smtClean="0"/>
              <a:t>的编程逻辑，不需要过多关注状态边界外的逻辑。</a:t>
            </a:r>
            <a:endParaRPr lang="en-US" altLang="zh-CN" dirty="0" smtClean="0"/>
          </a:p>
          <a:p>
            <a:r>
              <a:rPr lang="zh-CN" altLang="en-US" dirty="0"/>
              <a:t>测</a:t>
            </a:r>
            <a:r>
              <a:rPr lang="zh-CN" altLang="en-US" dirty="0" smtClean="0"/>
              <a:t>试人员很容易进行面向状态的单元测试，把单元测试视同黑盒测试。</a:t>
            </a:r>
            <a:endParaRPr lang="en-US" altLang="zh-CN" dirty="0" smtClean="0"/>
          </a:p>
          <a:p>
            <a:r>
              <a:rPr lang="zh-CN" altLang="en-US" dirty="0"/>
              <a:t>调</a:t>
            </a:r>
            <a:r>
              <a:rPr lang="zh-CN" altLang="en-US" dirty="0" smtClean="0"/>
              <a:t>试人员通过状态出入统计数据能够快速定位故障模块及故障状态实例。</a:t>
            </a:r>
            <a:endParaRPr lang="en-US" altLang="zh-CN" dirty="0" smtClean="0"/>
          </a:p>
          <a:p>
            <a:r>
              <a:rPr lang="zh-CN" altLang="en-US" dirty="0"/>
              <a:t>状态</a:t>
            </a:r>
            <a:r>
              <a:rPr lang="zh-CN" altLang="en-US" dirty="0" smtClean="0"/>
              <a:t>机执行过程中通过历史统计数据能够自省当前运行状况，从而实现自愈及自适应机制。</a:t>
            </a:r>
            <a:endParaRPr lang="en-US" altLang="zh-CN" dirty="0" smtClean="0"/>
          </a:p>
          <a:p>
            <a:r>
              <a:rPr lang="zh-CN" altLang="en-US" dirty="0"/>
              <a:t>业务人</a:t>
            </a:r>
            <a:r>
              <a:rPr lang="zh-CN" altLang="en-US" dirty="0" smtClean="0"/>
              <a:t>员可以很通透看到业务执行过程，研发人员通过颗粒度调整能够与业务人员共享同一幅业务流程图。</a:t>
            </a:r>
            <a:endParaRPr lang="zh-CN" altLang="en-US" dirty="0"/>
          </a:p>
        </p:txBody>
      </p:sp>
    </p:spTree>
    <p:extLst>
      <p:ext uri="{BB962C8B-B14F-4D97-AF65-F5344CB8AC3E}">
        <p14:creationId xmlns:p14="http://schemas.microsoft.com/office/powerpoint/2010/main" val="296364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生命体也是分布式并发系统</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复杂的生命体都是由小的生命体：细胞组成的。</a:t>
            </a:r>
            <a:endParaRPr lang="en-US" altLang="zh-CN" dirty="0" smtClean="0"/>
          </a:p>
          <a:p>
            <a:r>
              <a:rPr lang="zh-CN" altLang="en-US" dirty="0"/>
              <a:t>细胞之间是松耦合的</a:t>
            </a:r>
            <a:r>
              <a:rPr lang="zh-CN" altLang="en-US" dirty="0" smtClean="0"/>
              <a:t>，通过一致的方式进行沟通交互。</a:t>
            </a:r>
            <a:endParaRPr lang="en-US" altLang="zh-CN" dirty="0" smtClean="0"/>
          </a:p>
          <a:p>
            <a:r>
              <a:rPr lang="zh-CN" altLang="en-US" dirty="0"/>
              <a:t>生命</a:t>
            </a:r>
            <a:r>
              <a:rPr lang="zh-CN" altLang="en-US" dirty="0" smtClean="0"/>
              <a:t>体的组成部分与组成生命体本身可能是大不相同的。</a:t>
            </a:r>
            <a:endParaRPr lang="en-US" altLang="zh-CN" dirty="0" smtClean="0"/>
          </a:p>
          <a:p>
            <a:r>
              <a:rPr lang="zh-CN" altLang="en-US" dirty="0"/>
              <a:t>细胞通</a:t>
            </a:r>
            <a:r>
              <a:rPr lang="zh-CN" altLang="en-US" dirty="0" smtClean="0"/>
              <a:t>过大量简单叠加规则构建复杂生命体</a:t>
            </a:r>
            <a:r>
              <a:rPr lang="zh-CN" altLang="en-US" dirty="0"/>
              <a:t>，</a:t>
            </a:r>
            <a:r>
              <a:rPr lang="zh-CN" altLang="en-US" dirty="0" smtClean="0"/>
              <a:t>互相之间有很高的相似性。</a:t>
            </a:r>
            <a:endParaRPr lang="en-US" altLang="zh-CN" dirty="0" smtClean="0"/>
          </a:p>
          <a:p>
            <a:r>
              <a:rPr lang="zh-CN" altLang="en-US" dirty="0"/>
              <a:t>通过</a:t>
            </a:r>
            <a:r>
              <a:rPr lang="zh-CN" altLang="en-US" dirty="0" smtClean="0"/>
              <a:t>自组织自适应生命体的形态也在生长变化。</a:t>
            </a:r>
            <a:endParaRPr lang="en-US" altLang="zh-CN" dirty="0" smtClean="0"/>
          </a:p>
        </p:txBody>
      </p:sp>
    </p:spTree>
    <p:extLst>
      <p:ext uri="{BB962C8B-B14F-4D97-AF65-F5344CB8AC3E}">
        <p14:creationId xmlns:p14="http://schemas.microsoft.com/office/powerpoint/2010/main" val="2961706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r>
              <a:rPr lang="en-US" altLang="zh-CN" dirty="0" smtClean="0"/>
              <a:t>UML</a:t>
            </a:r>
            <a:r>
              <a:rPr lang="zh-CN" altLang="en-US" dirty="0" smtClean="0"/>
              <a:t>活动图</a:t>
            </a:r>
            <a:endParaRPr lang="zh-CN" altLang="en-US" dirty="0"/>
          </a:p>
        </p:txBody>
      </p:sp>
      <p:sp>
        <p:nvSpPr>
          <p:cNvPr id="3" name="内容占位符 2"/>
          <p:cNvSpPr>
            <a:spLocks noGrp="1"/>
          </p:cNvSpPr>
          <p:nvPr>
            <p:ph idx="1"/>
          </p:nvPr>
        </p:nvSpPr>
        <p:spPr>
          <a:xfrm>
            <a:off x="457200" y="5589240"/>
            <a:ext cx="7715200" cy="792088"/>
          </a:xfrm>
        </p:spPr>
        <p:txBody>
          <a:bodyPr>
            <a:normAutofit fontScale="85000" lnSpcReduction="20000"/>
          </a:bodyPr>
          <a:lstStyle/>
          <a:p>
            <a:r>
              <a:rPr lang="zh-CN" altLang="en-US" dirty="0"/>
              <a:t>活动图与状态图的等效</a:t>
            </a:r>
            <a:endParaRPr lang="en-US" altLang="zh-CN" dirty="0"/>
          </a:p>
          <a:p>
            <a:pPr lvl="1"/>
            <a:r>
              <a:rPr lang="zh-CN" altLang="en-US" dirty="0"/>
              <a:t>单一进程中的</a:t>
            </a:r>
            <a:r>
              <a:rPr lang="en-US" altLang="zh-CN" dirty="0"/>
              <a:t>action</a:t>
            </a:r>
            <a:r>
              <a:rPr lang="zh-CN" altLang="en-US" dirty="0"/>
              <a:t>等效状态图的</a:t>
            </a:r>
            <a:r>
              <a:rPr lang="en-US" altLang="zh-CN" dirty="0"/>
              <a:t>State</a:t>
            </a:r>
            <a:endParaRPr lang="zh-CN" altLang="en-US"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7776864" cy="357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946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r>
              <a:rPr lang="en-US" altLang="zh-CN" dirty="0" smtClean="0"/>
              <a:t>UML</a:t>
            </a:r>
            <a:r>
              <a:rPr lang="zh-CN" altLang="en-US" dirty="0" smtClean="0"/>
              <a:t>状态图</a:t>
            </a:r>
            <a:endParaRPr lang="zh-CN" altLang="en-US" dirty="0"/>
          </a:p>
        </p:txBody>
      </p:sp>
      <p:sp>
        <p:nvSpPr>
          <p:cNvPr id="3" name="内容占位符 2"/>
          <p:cNvSpPr>
            <a:spLocks noGrp="1"/>
          </p:cNvSpPr>
          <p:nvPr>
            <p:ph idx="1"/>
          </p:nvPr>
        </p:nvSpPr>
        <p:spPr>
          <a:xfrm>
            <a:off x="467544" y="5877272"/>
            <a:ext cx="8229600" cy="478416"/>
          </a:xfrm>
        </p:spPr>
        <p:txBody>
          <a:bodyPr>
            <a:normAutofit fontScale="92500" lnSpcReduction="20000"/>
          </a:bodyPr>
          <a:lstStyle/>
          <a:p>
            <a:r>
              <a:rPr lang="zh-CN" altLang="en-US" dirty="0" smtClean="0"/>
              <a:t>状态与函数的等效。</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84784"/>
            <a:ext cx="5328592" cy="416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902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公司模板Slides">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公司模板Slides</Template>
  <TotalTime>2495</TotalTime>
  <Words>5510</Words>
  <Application>Microsoft Office PowerPoint</Application>
  <PresentationFormat>全屏显示(4:3)</PresentationFormat>
  <Paragraphs>368</Paragraphs>
  <Slides>40</Slides>
  <Notes>3</Notes>
  <HiddenSlides>1</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公司模板Slides</vt:lpstr>
      <vt:lpstr>Visio</vt:lpstr>
      <vt:lpstr>Microsoft Visio 绘图</vt:lpstr>
      <vt:lpstr>面向状态编程模式探索</vt:lpstr>
      <vt:lpstr>议程</vt:lpstr>
      <vt:lpstr>迁移面临的问题</vt:lpstr>
      <vt:lpstr>需求总结</vt:lpstr>
      <vt:lpstr>出路：面向状态</vt:lpstr>
      <vt:lpstr>Why SOP？</vt:lpstr>
      <vt:lpstr>生命体也是分布式并发系统</vt:lpstr>
      <vt:lpstr>工具：UML活动图</vt:lpstr>
      <vt:lpstr>工具：UML状态图</vt:lpstr>
      <vt:lpstr>敢不敢踏入雷池？</vt:lpstr>
      <vt:lpstr>抑制边界效应(Side Effect)</vt:lpstr>
      <vt:lpstr>等效性</vt:lpstr>
      <vt:lpstr>归一化</vt:lpstr>
      <vt:lpstr>动态、自洽与自适应</vt:lpstr>
      <vt:lpstr>返璞归真，顺其自然</vt:lpstr>
      <vt:lpstr>Erlang/OTP平台反思</vt:lpstr>
      <vt:lpstr>Erlang的复兴</vt:lpstr>
      <vt:lpstr>建模目标</vt:lpstr>
      <vt:lpstr>SOP的概念</vt:lpstr>
      <vt:lpstr>SOP理念</vt:lpstr>
      <vt:lpstr>Why not gen_fsm?</vt:lpstr>
      <vt:lpstr>Erlang语言与SOP浑然天成</vt:lpstr>
      <vt:lpstr>还可以做得更好</vt:lpstr>
      <vt:lpstr>还可以更加神奇</vt:lpstr>
      <vt:lpstr>还可以更加时髦</vt:lpstr>
      <vt:lpstr>SOP建模</vt:lpstr>
      <vt:lpstr>状态数据Closure</vt:lpstr>
      <vt:lpstr>状态实体</vt:lpstr>
      <vt:lpstr>状态数据传递优化</vt:lpstr>
      <vt:lpstr>状态</vt:lpstr>
      <vt:lpstr>状态机</vt:lpstr>
      <vt:lpstr>SOP模型</vt:lpstr>
      <vt:lpstr>空域与时域</vt:lpstr>
      <vt:lpstr>发散的平面与聚焦的线条</vt:lpstr>
      <vt:lpstr>面、线、点</vt:lpstr>
      <vt:lpstr>分布并发系统抽象</vt:lpstr>
      <vt:lpstr>抽象 vs 具象</vt:lpstr>
      <vt:lpstr>Web应用架构时代</vt:lpstr>
      <vt:lpstr>状态机引擎</vt:lpstr>
      <vt:lpstr>状态机实体</vt:lpstr>
    </vt:vector>
  </TitlesOfParts>
  <Company>新联协同通信技术（北京）有限公司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面向状态编程模式探索</dc:title>
  <dc:creator>海贵青</dc:creator>
  <cp:keywords>模板</cp:keywords>
  <cp:lastModifiedBy>海贵青</cp:lastModifiedBy>
  <cp:revision>96</cp:revision>
  <dcterms:created xsi:type="dcterms:W3CDTF">2010-09-20T01:48:40Z</dcterms:created>
  <dcterms:modified xsi:type="dcterms:W3CDTF">2010-10-15T07:31:25Z</dcterms:modified>
</cp:coreProperties>
</file>