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27"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6"/>
    <p:restoredTop sz="94709"/>
  </p:normalViewPr>
  <p:slideViewPr>
    <p:cSldViewPr snapToGrid="0">
      <p:cViewPr varScale="1">
        <p:scale>
          <a:sx n="148" d="100"/>
          <a:sy n="148" d="100"/>
        </p:scale>
        <p:origin x="208" y="7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9c568c3b34a17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9c568c3b34a17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Pair and share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8ea11de5e09e18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8ea11de5e09e18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Pick one of these questions. What steps would you need to take to calculate the answer?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9c568c3b34a17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9c568c3b34a17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9c568c3b34a17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9c568c3b34a17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C47B-169D-FE4C-82F2-9F9161ED0C4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C01A090-6FF9-424C-9E6F-E704F4F6642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556D4C8-2109-F84B-A9B5-B09BF3854DCC}"/>
              </a:ext>
            </a:extLst>
          </p:cNvPr>
          <p:cNvSpPr>
            <a:spLocks noGrp="1"/>
          </p:cNvSpPr>
          <p:nvPr>
            <p:ph type="dt" sz="half" idx="10"/>
          </p:nvPr>
        </p:nvSpPr>
        <p:spPr/>
        <p:txBody>
          <a:bodyPr/>
          <a:lstStyle/>
          <a:p>
            <a:fld id="{D4D0BBE8-43DF-7A48-A811-3E7D8457DDD4}" type="datetimeFigureOut">
              <a:rPr lang="en-US" smtClean="0"/>
              <a:t>3/26/21</a:t>
            </a:fld>
            <a:endParaRPr lang="en-US"/>
          </a:p>
        </p:txBody>
      </p:sp>
      <p:sp>
        <p:nvSpPr>
          <p:cNvPr id="5" name="Footer Placeholder 4">
            <a:extLst>
              <a:ext uri="{FF2B5EF4-FFF2-40B4-BE49-F238E27FC236}">
                <a16:creationId xmlns:a16="http://schemas.microsoft.com/office/drawing/2014/main" id="{74C6965C-F3FD-A044-8B17-CC1355242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FD0C5-E919-E44B-BD52-E17B04B698F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843818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0292-2830-964A-9C3F-135CFD6109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38972B-C6CA-6249-A307-29D9FDDFB6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011D2-8315-C64C-862D-0C1ED6E8ABE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43F858C-5218-154B-AB90-7D1230ABF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40A24-1943-A54A-92D3-4B199C9766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25006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637FE3-C7D3-BB4C-AA4E-0874CFD4D245}"/>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4ED867-4B4E-9142-AFD7-0EFFB56795D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8F326-F662-6B44-B0B3-9E91B9D9CA4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967A6FF-5414-5F4A-A19E-5133F1D3A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969FC-871C-A649-A3EC-5766745CDA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05636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65868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612295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04229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EEF8-520B-4848-AE08-225E6E884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80AA00-4494-724E-B498-3B049ABBE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43AF2-BD38-8D4C-9E0A-B748876DCE41}"/>
              </a:ext>
            </a:extLst>
          </p:cNvPr>
          <p:cNvSpPr>
            <a:spLocks noGrp="1"/>
          </p:cNvSpPr>
          <p:nvPr>
            <p:ph type="dt" sz="half" idx="10"/>
          </p:nvPr>
        </p:nvSpPr>
        <p:spPr/>
        <p:txBody>
          <a:bodyPr/>
          <a:lstStyle/>
          <a:p>
            <a:fld id="{D4D0BBE8-43DF-7A48-A811-3E7D8457DDD4}" type="datetimeFigureOut">
              <a:rPr lang="en-US" smtClean="0"/>
              <a:t>3/26/21</a:t>
            </a:fld>
            <a:endParaRPr lang="en-US"/>
          </a:p>
        </p:txBody>
      </p:sp>
      <p:sp>
        <p:nvSpPr>
          <p:cNvPr id="5" name="Footer Placeholder 4">
            <a:extLst>
              <a:ext uri="{FF2B5EF4-FFF2-40B4-BE49-F238E27FC236}">
                <a16:creationId xmlns:a16="http://schemas.microsoft.com/office/drawing/2014/main" id="{331C23F7-63B6-5640-8D85-8A435FD29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EDBC4-64D3-1B41-B3EF-6FFE60F013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405793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70B8-F404-274B-B906-F5A6EF651E8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A6425F4-3576-BF4C-8110-F41BF826812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10025A-40FA-EA47-9D8C-7D763BE394D1}"/>
              </a:ext>
            </a:extLst>
          </p:cNvPr>
          <p:cNvSpPr>
            <a:spLocks noGrp="1"/>
          </p:cNvSpPr>
          <p:nvPr>
            <p:ph type="dt" sz="half" idx="10"/>
          </p:nvPr>
        </p:nvSpPr>
        <p:spPr/>
        <p:txBody>
          <a:bodyPr/>
          <a:lstStyle/>
          <a:p>
            <a:fld id="{D4D0BBE8-43DF-7A48-A811-3E7D8457DDD4}" type="datetimeFigureOut">
              <a:rPr lang="en-US" smtClean="0"/>
              <a:t>3/26/21</a:t>
            </a:fld>
            <a:endParaRPr lang="en-US"/>
          </a:p>
        </p:txBody>
      </p:sp>
      <p:sp>
        <p:nvSpPr>
          <p:cNvPr id="5" name="Footer Placeholder 4">
            <a:extLst>
              <a:ext uri="{FF2B5EF4-FFF2-40B4-BE49-F238E27FC236}">
                <a16:creationId xmlns:a16="http://schemas.microsoft.com/office/drawing/2014/main" id="{FFB46AAA-38FD-DA4F-AB47-86B624CB1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0FE67-66ED-0946-88A2-983F8A4725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829847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E088-4A55-BA46-927F-C556577603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E8820-E54A-7F4A-A8F0-66DDA833445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A7F97E-6C6D-8842-AE78-F07CBED5EF6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153244-2C81-7C43-B730-F0DEF1722227}"/>
              </a:ext>
            </a:extLst>
          </p:cNvPr>
          <p:cNvSpPr>
            <a:spLocks noGrp="1"/>
          </p:cNvSpPr>
          <p:nvPr>
            <p:ph type="dt" sz="half" idx="10"/>
          </p:nvPr>
        </p:nvSpPr>
        <p:spPr/>
        <p:txBody>
          <a:bodyPr/>
          <a:lstStyle/>
          <a:p>
            <a:fld id="{D4D0BBE8-43DF-7A48-A811-3E7D8457DDD4}" type="datetimeFigureOut">
              <a:rPr lang="en-US" smtClean="0"/>
              <a:t>3/26/21</a:t>
            </a:fld>
            <a:endParaRPr lang="en-US"/>
          </a:p>
        </p:txBody>
      </p:sp>
      <p:sp>
        <p:nvSpPr>
          <p:cNvPr id="6" name="Footer Placeholder 5">
            <a:extLst>
              <a:ext uri="{FF2B5EF4-FFF2-40B4-BE49-F238E27FC236}">
                <a16:creationId xmlns:a16="http://schemas.microsoft.com/office/drawing/2014/main" id="{23082E7C-8ECA-6148-B094-D0E610B75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27E1C-4CD9-7945-B39D-8194E43BBF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618822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DD6B-0C34-8247-A4B8-0C61D276A8D1}"/>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AA5BD3-DD14-2D41-BC0F-458A41A5AB4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DE463-7C21-B04B-BD75-EA03961A590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F64D7-70FB-A240-AEE7-AFFB77A25AD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60A7622-6DA5-8C4B-8995-3B11F05661E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1D1A62-89D7-ED4E-AEAB-E2719355DA1D}"/>
              </a:ext>
            </a:extLst>
          </p:cNvPr>
          <p:cNvSpPr>
            <a:spLocks noGrp="1"/>
          </p:cNvSpPr>
          <p:nvPr>
            <p:ph type="dt" sz="half" idx="10"/>
          </p:nvPr>
        </p:nvSpPr>
        <p:spPr/>
        <p:txBody>
          <a:bodyPr/>
          <a:lstStyle/>
          <a:p>
            <a:fld id="{D4D0BBE8-43DF-7A48-A811-3E7D8457DDD4}" type="datetimeFigureOut">
              <a:rPr lang="en-US" smtClean="0"/>
              <a:t>3/26/21</a:t>
            </a:fld>
            <a:endParaRPr lang="en-US"/>
          </a:p>
        </p:txBody>
      </p:sp>
      <p:sp>
        <p:nvSpPr>
          <p:cNvPr id="8" name="Footer Placeholder 7">
            <a:extLst>
              <a:ext uri="{FF2B5EF4-FFF2-40B4-BE49-F238E27FC236}">
                <a16:creationId xmlns:a16="http://schemas.microsoft.com/office/drawing/2014/main" id="{1046A977-FE08-6241-8127-A1AA29195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EAA5C3-3BF7-D442-A050-00525D46FA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769611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2111-B605-5E41-8A4E-DED89A5284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E632C-0ED5-F84C-8966-F11A798141D8}"/>
              </a:ext>
            </a:extLst>
          </p:cNvPr>
          <p:cNvSpPr>
            <a:spLocks noGrp="1"/>
          </p:cNvSpPr>
          <p:nvPr>
            <p:ph type="dt" sz="half" idx="10"/>
          </p:nvPr>
        </p:nvSpPr>
        <p:spPr/>
        <p:txBody>
          <a:bodyPr/>
          <a:lstStyle/>
          <a:p>
            <a:fld id="{D4D0BBE8-43DF-7A48-A811-3E7D8457DDD4}" type="datetimeFigureOut">
              <a:rPr lang="en-US" smtClean="0"/>
              <a:t>3/26/21</a:t>
            </a:fld>
            <a:endParaRPr lang="en-US"/>
          </a:p>
        </p:txBody>
      </p:sp>
      <p:sp>
        <p:nvSpPr>
          <p:cNvPr id="4" name="Footer Placeholder 3">
            <a:extLst>
              <a:ext uri="{FF2B5EF4-FFF2-40B4-BE49-F238E27FC236}">
                <a16:creationId xmlns:a16="http://schemas.microsoft.com/office/drawing/2014/main" id="{3D29E82E-368D-9849-9111-96C65C7544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E5862-38A9-F848-986B-18B9F30EDF8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584408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327D7-F008-FF43-86E4-D1541237644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55450A5-B1B8-074C-BDEC-90A1FFB0BB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A5E049-266C-A347-97BE-8E741A2A8D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3327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A3AD-D3F8-E049-BC47-659E48CA43B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5EAF426-F2FF-C640-87D0-E0285BC99B2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30A3B-405E-6C4E-83C0-3E68D290F52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9CE4FF7-1F37-3F4D-8BB7-5689884A5D2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4C61988-185C-1F49-A32C-60817130D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B8FB33-DC94-9F4C-87E4-8831ACB2CD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698359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A68B-8E99-0C4C-ABB1-B529F1B295C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9C86644-7F2C-284A-86B7-8C18FDCCF13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69AD47-9BA5-3245-91F7-926335140B1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27A24B3-CB17-BB45-8BE3-4CAC1C42409F}"/>
              </a:ext>
            </a:extLst>
          </p:cNvPr>
          <p:cNvSpPr>
            <a:spLocks noGrp="1"/>
          </p:cNvSpPr>
          <p:nvPr>
            <p:ph type="dt" sz="half" idx="10"/>
          </p:nvPr>
        </p:nvSpPr>
        <p:spPr/>
        <p:txBody>
          <a:bodyPr/>
          <a:lstStyle/>
          <a:p>
            <a:fld id="{D4D0BBE8-43DF-7A48-A811-3E7D8457DDD4}" type="datetimeFigureOut">
              <a:rPr lang="en-US" smtClean="0"/>
              <a:t>3/26/21</a:t>
            </a:fld>
            <a:endParaRPr lang="en-US"/>
          </a:p>
        </p:txBody>
      </p:sp>
      <p:sp>
        <p:nvSpPr>
          <p:cNvPr id="6" name="Footer Placeholder 5">
            <a:extLst>
              <a:ext uri="{FF2B5EF4-FFF2-40B4-BE49-F238E27FC236}">
                <a16:creationId xmlns:a16="http://schemas.microsoft.com/office/drawing/2014/main" id="{2F18045F-6557-604E-ACB0-8837FB22EE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E733F-43D3-464E-A584-EAD1D5EE10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383800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C504C4-B38D-0449-AFB8-3A2BEE65C6F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C5A74D-B1C8-1A4E-B484-5A58889B5D4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3E10F-377F-1448-A243-21A331CD717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4D0BBE8-43DF-7A48-A811-3E7D8457DDD4}" type="datetimeFigureOut">
              <a:rPr lang="en-US" smtClean="0"/>
              <a:t>3/26/21</a:t>
            </a:fld>
            <a:endParaRPr lang="en-US"/>
          </a:p>
        </p:txBody>
      </p:sp>
      <p:sp>
        <p:nvSpPr>
          <p:cNvPr id="5" name="Footer Placeholder 4">
            <a:extLst>
              <a:ext uri="{FF2B5EF4-FFF2-40B4-BE49-F238E27FC236}">
                <a16:creationId xmlns:a16="http://schemas.microsoft.com/office/drawing/2014/main" id="{10550195-DDC8-AA44-AB99-BF47ED77ACB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909E54-25DE-9743-9BE9-02E95552AA0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17288643"/>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pandas.pydata.org/docs/reference/api/pandas.DataFrame.aggregate.html" TargetMode="External"/><Relationship Id="rId2" Type="http://schemas.openxmlformats.org/officeDocument/2006/relationships/hyperlink" Target="https://pandas.pydata.org/docs/reference/api/pandas.DataFrame.groupby.html" TargetMode="External"/><Relationship Id="rId1" Type="http://schemas.openxmlformats.org/officeDocument/2006/relationships/slideLayout" Target="../slideLayouts/slideLayout12.xml"/><Relationship Id="rId4" Type="http://schemas.openxmlformats.org/officeDocument/2006/relationships/hyperlink" Target="https://pandas.pydata.org/docs/reference/api/pandas.DataFrame.transform.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815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Grouping and aggregating</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Summarizing temporal data</a:t>
            </a:r>
            <a:endParaRPr dirty="0"/>
          </a:p>
        </p:txBody>
      </p:sp>
      <p:sp>
        <p:nvSpPr>
          <p:cNvPr id="2" name="TextBox 1">
            <a:extLst>
              <a:ext uri="{FF2B5EF4-FFF2-40B4-BE49-F238E27FC236}">
                <a16:creationId xmlns:a16="http://schemas.microsoft.com/office/drawing/2014/main" id="{49CA83F7-1D0C-9547-9422-F9ED73C45AAF}"/>
              </a:ext>
            </a:extLst>
          </p:cNvPr>
          <p:cNvSpPr txBox="1"/>
          <p:nvPr/>
        </p:nvSpPr>
        <p:spPr>
          <a:xfrm>
            <a:off x="2618509" y="3906982"/>
            <a:ext cx="3740727" cy="307777"/>
          </a:xfrm>
          <a:prstGeom prst="rect">
            <a:avLst/>
          </a:prstGeom>
          <a:noFill/>
        </p:spPr>
        <p:txBody>
          <a:bodyPr wrap="square" rtlCol="0">
            <a:spAutoFit/>
          </a:bodyPr>
          <a:lstStyle/>
          <a:p>
            <a:r>
              <a:rPr lang="en-US" dirty="0"/>
              <a:t>Link to presentation: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0"/>
            <a:ext cx="9144000" cy="476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dirty="0"/>
              <a:t>Example data: Ten years of streamflow data from two gauges on Boulder Creek</a:t>
            </a:r>
            <a:endParaRPr sz="1700" dirty="0"/>
          </a:p>
        </p:txBody>
      </p:sp>
      <p:sp>
        <p:nvSpPr>
          <p:cNvPr id="61" name="Google Shape;61;p14"/>
          <p:cNvSpPr txBox="1">
            <a:spLocks noGrp="1"/>
          </p:cNvSpPr>
          <p:nvPr>
            <p:ph type="body" idx="1"/>
          </p:nvPr>
        </p:nvSpPr>
        <p:spPr>
          <a:xfrm>
            <a:off x="119250" y="4516582"/>
            <a:ext cx="9024750" cy="62691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000" b="1" dirty="0">
                <a:solidFill>
                  <a:schemeClr val="accent5"/>
                </a:solidFill>
              </a:rPr>
              <a:t>What can these data tell us about streamflow in streams of different sizes?</a:t>
            </a:r>
            <a:endParaRPr sz="2000" b="1" dirty="0">
              <a:solidFill>
                <a:schemeClr val="accent5"/>
              </a:solidFill>
            </a:endParaRPr>
          </a:p>
        </p:txBody>
      </p:sp>
      <p:pic>
        <p:nvPicPr>
          <p:cNvPr id="3" name="Picture 2" descr="Map of Boulder Creek showing the locations of the upstream and downstream gauges. Upstream gauge is in the foothills near Canyon Blvd., while the downstream gauge is on the other side of Boulder past the Boulder Municipal Airport.">
            <a:extLst>
              <a:ext uri="{FF2B5EF4-FFF2-40B4-BE49-F238E27FC236}">
                <a16:creationId xmlns:a16="http://schemas.microsoft.com/office/drawing/2014/main" id="{885125AE-DC55-7245-BF3A-41B1DA69444B}"/>
              </a:ext>
            </a:extLst>
          </p:cNvPr>
          <p:cNvPicPr>
            <a:picLocks noChangeAspect="1"/>
          </p:cNvPicPr>
          <p:nvPr/>
        </p:nvPicPr>
        <p:blipFill>
          <a:blip r:embed="rId3"/>
          <a:stretch>
            <a:fillRect/>
          </a:stretch>
        </p:blipFill>
        <p:spPr>
          <a:xfrm>
            <a:off x="133350" y="520700"/>
            <a:ext cx="6515100" cy="2578100"/>
          </a:xfrm>
          <a:prstGeom prst="rect">
            <a:avLst/>
          </a:prstGeom>
        </p:spPr>
      </p:pic>
      <p:sp>
        <p:nvSpPr>
          <p:cNvPr id="4" name="TextBox 3">
            <a:extLst>
              <a:ext uri="{FF2B5EF4-FFF2-40B4-BE49-F238E27FC236}">
                <a16:creationId xmlns:a16="http://schemas.microsoft.com/office/drawing/2014/main" id="{3393E2CC-9504-D148-B589-2BC5E87FCFEC}"/>
              </a:ext>
            </a:extLst>
          </p:cNvPr>
          <p:cNvSpPr txBox="1"/>
          <p:nvPr/>
        </p:nvSpPr>
        <p:spPr>
          <a:xfrm>
            <a:off x="219075" y="1714500"/>
            <a:ext cx="1011815" cy="523220"/>
          </a:xfrm>
          <a:prstGeom prst="rect">
            <a:avLst/>
          </a:prstGeom>
          <a:solidFill>
            <a:srgbClr val="FFFFFF">
              <a:alpha val="50196"/>
            </a:srgbClr>
          </a:solidFill>
          <a:ln>
            <a:solidFill>
              <a:schemeClr val="tx1"/>
            </a:solidFill>
          </a:ln>
        </p:spPr>
        <p:txBody>
          <a:bodyPr wrap="none" rtlCol="0">
            <a:spAutoFit/>
          </a:bodyPr>
          <a:lstStyle/>
          <a:p>
            <a:r>
              <a:rPr lang="en-US" b="1" dirty="0"/>
              <a:t>Upstream</a:t>
            </a:r>
          </a:p>
          <a:p>
            <a:r>
              <a:rPr lang="en-US" b="1" dirty="0"/>
              <a:t>gauge</a:t>
            </a:r>
          </a:p>
        </p:txBody>
      </p:sp>
      <p:sp>
        <p:nvSpPr>
          <p:cNvPr id="5" name="TextBox 4">
            <a:extLst>
              <a:ext uri="{FF2B5EF4-FFF2-40B4-BE49-F238E27FC236}">
                <a16:creationId xmlns:a16="http://schemas.microsoft.com/office/drawing/2014/main" id="{54041AFC-76E1-F546-9971-DBBE9858C3D1}"/>
              </a:ext>
            </a:extLst>
          </p:cNvPr>
          <p:cNvSpPr txBox="1"/>
          <p:nvPr/>
        </p:nvSpPr>
        <p:spPr>
          <a:xfrm>
            <a:off x="5458701" y="981075"/>
            <a:ext cx="1260281" cy="523220"/>
          </a:xfrm>
          <a:prstGeom prst="rect">
            <a:avLst/>
          </a:prstGeom>
          <a:solidFill>
            <a:srgbClr val="FFFFFF">
              <a:alpha val="50196"/>
            </a:srgbClr>
          </a:solidFill>
          <a:ln>
            <a:solidFill>
              <a:schemeClr val="tx1"/>
            </a:solidFill>
          </a:ln>
        </p:spPr>
        <p:txBody>
          <a:bodyPr wrap="none" rtlCol="0">
            <a:spAutoFit/>
          </a:bodyPr>
          <a:lstStyle/>
          <a:p>
            <a:r>
              <a:rPr lang="en-US" b="1" dirty="0"/>
              <a:t>Downstream</a:t>
            </a:r>
          </a:p>
          <a:p>
            <a:r>
              <a:rPr lang="en-US" b="1" dirty="0"/>
              <a:t>gauge</a:t>
            </a:r>
          </a:p>
        </p:txBody>
      </p:sp>
      <p:pic>
        <p:nvPicPr>
          <p:cNvPr id="6" name="Picture 5" descr="One year of daily streamflow data from two gauges in cubic feet per second.">
            <a:extLst>
              <a:ext uri="{FF2B5EF4-FFF2-40B4-BE49-F238E27FC236}">
                <a16:creationId xmlns:a16="http://schemas.microsoft.com/office/drawing/2014/main" id="{71BC913D-D7D7-BC46-A1AF-D8835F7778DD}"/>
              </a:ext>
            </a:extLst>
          </p:cNvPr>
          <p:cNvPicPr>
            <a:picLocks noChangeAspect="1"/>
          </p:cNvPicPr>
          <p:nvPr/>
        </p:nvPicPr>
        <p:blipFill>
          <a:blip r:embed="rId4"/>
          <a:stretch>
            <a:fillRect/>
          </a:stretch>
        </p:blipFill>
        <p:spPr>
          <a:xfrm>
            <a:off x="4485072" y="2051140"/>
            <a:ext cx="4625316" cy="2360608"/>
          </a:xfrm>
          <a:prstGeom prst="rect">
            <a:avLst/>
          </a:prstGeom>
        </p:spPr>
      </p:pic>
      <p:sp>
        <p:nvSpPr>
          <p:cNvPr id="7" name="TextBox 6">
            <a:extLst>
              <a:ext uri="{FF2B5EF4-FFF2-40B4-BE49-F238E27FC236}">
                <a16:creationId xmlns:a16="http://schemas.microsoft.com/office/drawing/2014/main" id="{3D7DF540-2249-FD43-BF7F-2BE1CD519379}"/>
              </a:ext>
            </a:extLst>
          </p:cNvPr>
          <p:cNvSpPr txBox="1"/>
          <p:nvPr/>
        </p:nvSpPr>
        <p:spPr>
          <a:xfrm rot="16200000">
            <a:off x="3178563" y="3070166"/>
            <a:ext cx="2360608" cy="307777"/>
          </a:xfrm>
          <a:prstGeom prst="rect">
            <a:avLst/>
          </a:prstGeom>
          <a:solidFill>
            <a:srgbClr val="FFFFFF"/>
          </a:solidFill>
        </p:spPr>
        <p:txBody>
          <a:bodyPr wrap="square" rtlCol="0">
            <a:spAutoFit/>
          </a:bodyPr>
          <a:lstStyle/>
          <a:p>
            <a:pPr algn="ctr"/>
            <a:r>
              <a:rPr lang="en-US" dirty="0"/>
              <a:t>Daily discharge (</a:t>
            </a:r>
            <a:r>
              <a:rPr lang="en-US" dirty="0" err="1"/>
              <a:t>cfs</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27976"/>
            <a:ext cx="8520600" cy="1002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 answer some questions about these data, we need to summarize, or aggregate, the data:</a:t>
            </a:r>
            <a:endParaRPr dirty="0"/>
          </a:p>
        </p:txBody>
      </p:sp>
      <p:sp>
        <p:nvSpPr>
          <p:cNvPr id="67" name="Google Shape;67;p15"/>
          <p:cNvSpPr txBox="1">
            <a:spLocks noGrp="1"/>
          </p:cNvSpPr>
          <p:nvPr>
            <p:ph type="body" idx="1"/>
          </p:nvPr>
        </p:nvSpPr>
        <p:spPr>
          <a:xfrm>
            <a:off x="311700" y="1444574"/>
            <a:ext cx="8520600" cy="3370949"/>
          </a:xfrm>
          <a:prstGeom prst="rect">
            <a:avLst/>
          </a:prstGeom>
          <a:ln w="19050" cap="flat" cmpd="sng">
            <a:no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sz="1800" dirty="0"/>
              <a:t>How much of the streamflow at the downstream gauge comes from the upstream gauge’s branch, on average?</a:t>
            </a:r>
          </a:p>
          <a:p>
            <a:pPr marL="457200" lvl="0" indent="-342900" algn="l" rtl="0">
              <a:lnSpc>
                <a:spcPct val="150000"/>
              </a:lnSpc>
              <a:spcBef>
                <a:spcPts val="0"/>
              </a:spcBef>
              <a:spcAft>
                <a:spcPts val="0"/>
              </a:spcAft>
              <a:buSzPts val="1800"/>
              <a:buChar char="●"/>
            </a:pPr>
            <a:r>
              <a:rPr lang="en-GB" sz="1800" dirty="0"/>
              <a:t>Is the pattern of monthly streamflow the same or different for each of these gauge locations?</a:t>
            </a:r>
            <a:endParaRPr sz="1800" dirty="0"/>
          </a:p>
          <a:p>
            <a:pPr marL="457200" lvl="0" indent="-342900" algn="l" rtl="0">
              <a:lnSpc>
                <a:spcPct val="150000"/>
              </a:lnSpc>
              <a:spcBef>
                <a:spcPts val="0"/>
              </a:spcBef>
              <a:spcAft>
                <a:spcPts val="0"/>
              </a:spcAft>
              <a:buSzPts val="1800"/>
              <a:buChar char="●"/>
            </a:pPr>
            <a:r>
              <a:rPr lang="en-GB" sz="1800" dirty="0"/>
              <a:t>Which of the gauges has the most variability (normalized by the maximum value) in monthly and daily streamflow?</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22250"/>
            <a:ext cx="4260300" cy="163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A function that </a:t>
            </a:r>
            <a:r>
              <a:rPr lang="en-GB" b="1" dirty="0"/>
              <a:t>aggregates</a:t>
            </a:r>
            <a:r>
              <a:rPr lang="en-GB" dirty="0"/>
              <a:t> data takes many data points and returns a </a:t>
            </a:r>
            <a:r>
              <a:rPr lang="en-GB" b="1" dirty="0"/>
              <a:t>single number </a:t>
            </a:r>
            <a:r>
              <a:rPr lang="en-GB" dirty="0"/>
              <a:t>that describes them all.</a:t>
            </a:r>
            <a:endParaRPr dirty="0"/>
          </a:p>
        </p:txBody>
      </p:sp>
      <p:sp>
        <p:nvSpPr>
          <p:cNvPr id="73" name="Google Shape;73;p16"/>
          <p:cNvSpPr txBox="1">
            <a:spLocks noGrp="1"/>
          </p:cNvSpPr>
          <p:nvPr>
            <p:ph type="body" idx="1"/>
          </p:nvPr>
        </p:nvSpPr>
        <p:spPr>
          <a:xfrm>
            <a:off x="311700" y="2053350"/>
            <a:ext cx="3915900" cy="2781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t>For example:</a:t>
            </a:r>
            <a:endParaRPr sz="1600" dirty="0"/>
          </a:p>
          <a:p>
            <a:pPr marL="457200" lvl="0" indent="-304800" algn="l" rtl="0">
              <a:spcBef>
                <a:spcPts val="1600"/>
              </a:spcBef>
              <a:spcAft>
                <a:spcPts val="0"/>
              </a:spcAft>
              <a:buSzPts val="1200"/>
              <a:buChar char="●"/>
            </a:pPr>
            <a:r>
              <a:rPr lang="en-GB" sz="1600" dirty="0"/>
              <a:t>Average</a:t>
            </a:r>
            <a:endParaRPr sz="1600" dirty="0"/>
          </a:p>
          <a:p>
            <a:pPr marL="457200" lvl="0" indent="-304800" algn="l" rtl="0">
              <a:spcBef>
                <a:spcPts val="0"/>
              </a:spcBef>
              <a:spcAft>
                <a:spcPts val="0"/>
              </a:spcAft>
              <a:buSzPts val="1200"/>
              <a:buChar char="●"/>
            </a:pPr>
            <a:r>
              <a:rPr lang="en-GB" sz="1600" dirty="0"/>
              <a:t>Minimum or maximum</a:t>
            </a:r>
            <a:endParaRPr sz="1600" dirty="0"/>
          </a:p>
          <a:p>
            <a:pPr marL="457200" lvl="0" indent="-304800" algn="l" rtl="0">
              <a:spcBef>
                <a:spcPts val="0"/>
              </a:spcBef>
              <a:spcAft>
                <a:spcPts val="0"/>
              </a:spcAft>
              <a:buSzPts val="1200"/>
              <a:buChar char="●"/>
            </a:pPr>
            <a:r>
              <a:rPr lang="en-GB" sz="1600" dirty="0"/>
              <a:t>Standard deviation</a:t>
            </a:r>
          </a:p>
          <a:p>
            <a:pPr marL="457200" lvl="0" indent="-304800" algn="l" rtl="0">
              <a:spcBef>
                <a:spcPts val="0"/>
              </a:spcBef>
              <a:spcAft>
                <a:spcPts val="0"/>
              </a:spcAft>
              <a:buSzPts val="1200"/>
              <a:buChar char="●"/>
            </a:pPr>
            <a:r>
              <a:rPr lang="en-GB" sz="1600" dirty="0"/>
              <a:t>Median</a:t>
            </a:r>
            <a:endParaRPr sz="1600" dirty="0"/>
          </a:p>
          <a:p>
            <a:pPr marL="457200" lvl="0" indent="-304800" algn="l" rtl="0">
              <a:spcBef>
                <a:spcPts val="0"/>
              </a:spcBef>
              <a:spcAft>
                <a:spcPts val="0"/>
              </a:spcAft>
              <a:buSzPts val="1200"/>
              <a:buChar char="●"/>
            </a:pPr>
            <a:r>
              <a:rPr lang="en-GB" sz="1600" dirty="0"/>
              <a:t>Range</a:t>
            </a:r>
            <a:endParaRPr sz="1600" dirty="0"/>
          </a:p>
          <a:p>
            <a:pPr marL="457200" lvl="0" indent="-304800" algn="l" rtl="0">
              <a:spcBef>
                <a:spcPts val="0"/>
              </a:spcBef>
              <a:spcAft>
                <a:spcPts val="0"/>
              </a:spcAft>
              <a:buSzPts val="1200"/>
              <a:buChar char="●"/>
            </a:pPr>
            <a:r>
              <a:rPr lang="en-GB" sz="1600" dirty="0"/>
              <a:t>Sum</a:t>
            </a:r>
            <a:endParaRPr sz="1600" dirty="0"/>
          </a:p>
          <a:p>
            <a:pPr marL="457200" lvl="0" indent="-304800" algn="l" rtl="0">
              <a:spcBef>
                <a:spcPts val="0"/>
              </a:spcBef>
              <a:spcAft>
                <a:spcPts val="0"/>
              </a:spcAft>
              <a:buSzPts val="1200"/>
              <a:buChar char="●"/>
            </a:pPr>
            <a:r>
              <a:rPr lang="en-GB" sz="1600" dirty="0"/>
              <a:t>Count</a:t>
            </a:r>
            <a:endParaRPr sz="1600" dirty="0"/>
          </a:p>
        </p:txBody>
      </p:sp>
      <p:pic>
        <p:nvPicPr>
          <p:cNvPr id="4" name="Picture 3" descr="Icon&#10;&#10;Description automatically generated">
            <a:extLst>
              <a:ext uri="{FF2B5EF4-FFF2-40B4-BE49-F238E27FC236}">
                <a16:creationId xmlns:a16="http://schemas.microsoft.com/office/drawing/2014/main" id="{127115F0-8C2B-1440-8584-E57B66F3AD30}"/>
              </a:ext>
            </a:extLst>
          </p:cNvPr>
          <p:cNvPicPr>
            <a:picLocks noChangeAspect="1"/>
          </p:cNvPicPr>
          <p:nvPr/>
        </p:nvPicPr>
        <p:blipFill>
          <a:blip r:embed="rId3"/>
          <a:stretch>
            <a:fillRect/>
          </a:stretch>
        </p:blipFill>
        <p:spPr>
          <a:xfrm>
            <a:off x="5860500" y="422250"/>
            <a:ext cx="2469057" cy="4146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49000"/>
            <a:ext cx="4816800" cy="13416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Often, aggregating functions are used  to </a:t>
            </a:r>
            <a:r>
              <a:rPr lang="en-GB" b="1" dirty="0"/>
              <a:t>compare groups of data</a:t>
            </a:r>
            <a:r>
              <a:rPr lang="en-GB" dirty="0"/>
              <a:t> with different properties </a:t>
            </a:r>
            <a:endParaRPr dirty="0"/>
          </a:p>
        </p:txBody>
      </p:sp>
      <p:sp>
        <p:nvSpPr>
          <p:cNvPr id="79" name="Google Shape;79;p17"/>
          <p:cNvSpPr txBox="1">
            <a:spLocks noGrp="1"/>
          </p:cNvSpPr>
          <p:nvPr>
            <p:ph type="body" idx="1"/>
          </p:nvPr>
        </p:nvSpPr>
        <p:spPr>
          <a:xfrm>
            <a:off x="311700" y="1590676"/>
            <a:ext cx="4260300" cy="2978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t>To do this using Python, we must put the data in groups before aggregating. For example:</a:t>
            </a:r>
            <a:endParaRPr sz="1600" dirty="0"/>
          </a:p>
          <a:p>
            <a:pPr marL="457200" lvl="0" indent="-304800" algn="l" rtl="0">
              <a:spcBef>
                <a:spcPts val="1600"/>
              </a:spcBef>
              <a:spcAft>
                <a:spcPts val="0"/>
              </a:spcAft>
              <a:buSzPts val="1200"/>
              <a:buChar char="●"/>
            </a:pPr>
            <a:r>
              <a:rPr lang="en-GB" sz="1600" dirty="0"/>
              <a:t>By date, month, year, or time</a:t>
            </a:r>
            <a:endParaRPr sz="1600" dirty="0"/>
          </a:p>
          <a:p>
            <a:pPr marL="457200" lvl="0" indent="-304800" algn="l" rtl="0">
              <a:spcBef>
                <a:spcPts val="0"/>
              </a:spcBef>
              <a:spcAft>
                <a:spcPts val="0"/>
              </a:spcAft>
              <a:buSzPts val="1200"/>
              <a:buChar char="●"/>
            </a:pPr>
            <a:r>
              <a:rPr lang="en-GB" sz="1600" dirty="0"/>
              <a:t>By location</a:t>
            </a:r>
            <a:endParaRPr sz="1600" dirty="0"/>
          </a:p>
          <a:p>
            <a:pPr marL="457200" lvl="0" indent="-304800" algn="l" rtl="0">
              <a:spcBef>
                <a:spcPts val="0"/>
              </a:spcBef>
              <a:spcAft>
                <a:spcPts val="0"/>
              </a:spcAft>
              <a:buSzPts val="1200"/>
              <a:buChar char="●"/>
            </a:pPr>
            <a:r>
              <a:rPr lang="en-GB" sz="1600" dirty="0"/>
              <a:t>By type of measurement</a:t>
            </a:r>
            <a:endParaRPr sz="1600" dirty="0"/>
          </a:p>
          <a:p>
            <a:pPr marL="457200" lvl="0" indent="-304800" algn="l" rtl="0">
              <a:spcBef>
                <a:spcPts val="0"/>
              </a:spcBef>
              <a:spcAft>
                <a:spcPts val="0"/>
              </a:spcAft>
              <a:buSzPts val="1200"/>
              <a:buChar char="●"/>
            </a:pPr>
            <a:r>
              <a:rPr lang="en-GB" sz="1600" dirty="0"/>
              <a:t>By a categorical variable</a:t>
            </a:r>
            <a:endParaRPr sz="1600" dirty="0"/>
          </a:p>
          <a:p>
            <a:pPr marL="457200" lvl="0" indent="-304800" algn="l" rtl="0">
              <a:spcBef>
                <a:spcPts val="0"/>
              </a:spcBef>
              <a:spcAft>
                <a:spcPts val="0"/>
              </a:spcAft>
              <a:buSzPts val="1200"/>
              <a:buChar char="●"/>
            </a:pPr>
            <a:r>
              <a:rPr lang="en-GB" sz="1600" dirty="0"/>
              <a:t>By cluster</a:t>
            </a:r>
            <a:endParaRPr sz="1600" dirty="0"/>
          </a:p>
          <a:p>
            <a:pPr marL="457200" lvl="0" indent="-304800" algn="l" rtl="0">
              <a:spcBef>
                <a:spcPts val="0"/>
              </a:spcBef>
              <a:spcAft>
                <a:spcPts val="0"/>
              </a:spcAft>
              <a:buSzPts val="1200"/>
              <a:buChar char="●"/>
            </a:pPr>
            <a:r>
              <a:rPr lang="en-GB" sz="1600" dirty="0"/>
              <a:t>By event of interest</a:t>
            </a:r>
            <a:endParaRPr sz="1600" dirty="0"/>
          </a:p>
        </p:txBody>
      </p:sp>
      <p:pic>
        <p:nvPicPr>
          <p:cNvPr id="5" name="Picture 4">
            <a:extLst>
              <a:ext uri="{FF2B5EF4-FFF2-40B4-BE49-F238E27FC236}">
                <a16:creationId xmlns:a16="http://schemas.microsoft.com/office/drawing/2014/main" id="{1992AF98-A95A-2E48-B6BE-F0BCB76FCFB5}"/>
              </a:ext>
            </a:extLst>
          </p:cNvPr>
          <p:cNvPicPr>
            <a:picLocks noChangeAspect="1"/>
          </p:cNvPicPr>
          <p:nvPr/>
        </p:nvPicPr>
        <p:blipFill>
          <a:blip r:embed="rId3"/>
          <a:srcRect/>
          <a:stretch/>
        </p:blipFill>
        <p:spPr>
          <a:xfrm>
            <a:off x="5705475" y="254792"/>
            <a:ext cx="3033805" cy="4349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A7ED-ED65-234F-9CB2-0F0C0FC15B5F}"/>
              </a:ext>
            </a:extLst>
          </p:cNvPr>
          <p:cNvSpPr>
            <a:spLocks noGrp="1"/>
          </p:cNvSpPr>
          <p:nvPr>
            <p:ph type="title"/>
          </p:nvPr>
        </p:nvSpPr>
        <p:spPr>
          <a:xfrm>
            <a:off x="155850" y="161925"/>
            <a:ext cx="8832300" cy="572700"/>
          </a:xfrm>
        </p:spPr>
        <p:txBody>
          <a:bodyPr/>
          <a:lstStyle/>
          <a:p>
            <a:r>
              <a:rPr lang="en-US" dirty="0"/>
              <a:t>Grouping and aggregating using Python and pandas</a:t>
            </a:r>
          </a:p>
        </p:txBody>
      </p:sp>
      <p:sp>
        <p:nvSpPr>
          <p:cNvPr id="3" name="Text Placeholder 2">
            <a:extLst>
              <a:ext uri="{FF2B5EF4-FFF2-40B4-BE49-F238E27FC236}">
                <a16:creationId xmlns:a16="http://schemas.microsoft.com/office/drawing/2014/main" id="{944714D7-CACC-894B-8B8C-70651EFE298C}"/>
              </a:ext>
            </a:extLst>
          </p:cNvPr>
          <p:cNvSpPr>
            <a:spLocks noGrp="1"/>
          </p:cNvSpPr>
          <p:nvPr>
            <p:ph type="body" idx="1"/>
          </p:nvPr>
        </p:nvSpPr>
        <p:spPr>
          <a:xfrm>
            <a:off x="311700" y="734625"/>
            <a:ext cx="8520600" cy="3991025"/>
          </a:xfrm>
        </p:spPr>
        <p:txBody>
          <a:bodyPr lIns="91440"/>
          <a:lstStyle/>
          <a:p>
            <a:pPr marL="114300" indent="0">
              <a:lnSpc>
                <a:spcPct val="100000"/>
              </a:lnSpc>
              <a:buNone/>
            </a:pPr>
            <a:r>
              <a:rPr lang="en-US" sz="1600" dirty="0" err="1">
                <a:latin typeface="Courier" pitchFamily="2" charset="0"/>
                <a:hlinkClick r:id="rId2"/>
              </a:rPr>
              <a:t>pandas.DataFrame.groupby</a:t>
            </a:r>
            <a:r>
              <a:rPr lang="en-US" sz="1600" dirty="0">
                <a:latin typeface="Courier" pitchFamily="2" charset="0"/>
                <a:hlinkClick r:id="rId2"/>
              </a:rPr>
              <a:t>(by)</a:t>
            </a:r>
            <a:endParaRPr lang="en-US" sz="1600" dirty="0">
              <a:latin typeface="Courier" pitchFamily="2" charset="0"/>
            </a:endParaRPr>
          </a:p>
          <a:p>
            <a:pPr lvl="1">
              <a:lnSpc>
                <a:spcPct val="100000"/>
              </a:lnSpc>
            </a:pPr>
            <a:r>
              <a:rPr lang="en-US" sz="1400" dirty="0"/>
              <a:t>Set the variable(s) you want to use to group the data. Does not change the </a:t>
            </a:r>
            <a:r>
              <a:rPr lang="en-US" sz="1400" dirty="0" err="1"/>
              <a:t>DataFrame</a:t>
            </a:r>
            <a:endParaRPr lang="en-US" sz="1400" dirty="0"/>
          </a:p>
          <a:p>
            <a:pPr lvl="1">
              <a:lnSpc>
                <a:spcPct val="100000"/>
              </a:lnSpc>
            </a:pPr>
            <a:endParaRPr lang="en-US" sz="1400" dirty="0"/>
          </a:p>
          <a:p>
            <a:pPr marL="114300" indent="0">
              <a:lnSpc>
                <a:spcPct val="100000"/>
              </a:lnSpc>
              <a:buNone/>
            </a:pPr>
            <a:r>
              <a:rPr lang="en-US" sz="1600" dirty="0" err="1">
                <a:latin typeface="Courier" pitchFamily="2" charset="0"/>
                <a:hlinkClick r:id="rId3"/>
              </a:rPr>
              <a:t>pandas.DataFrame.agg</a:t>
            </a:r>
            <a:r>
              <a:rPr lang="en-US" sz="1600" dirty="0">
                <a:latin typeface="Courier" pitchFamily="2" charset="0"/>
                <a:hlinkClick r:id="rId3"/>
              </a:rPr>
              <a:t>(</a:t>
            </a:r>
            <a:r>
              <a:rPr lang="en-US" sz="1600" dirty="0" err="1">
                <a:latin typeface="Courier" pitchFamily="2" charset="0"/>
                <a:hlinkClick r:id="rId3"/>
              </a:rPr>
              <a:t>func</a:t>
            </a:r>
            <a:r>
              <a:rPr lang="en-US" sz="1600" dirty="0">
                <a:latin typeface="Courier" pitchFamily="2" charset="0"/>
                <a:hlinkClick r:id="rId3"/>
              </a:rPr>
              <a:t>)</a:t>
            </a:r>
            <a:endParaRPr lang="en-US" sz="1600" dirty="0">
              <a:latin typeface="Courier" pitchFamily="2" charset="0"/>
            </a:endParaRPr>
          </a:p>
          <a:p>
            <a:pPr lvl="1">
              <a:lnSpc>
                <a:spcPct val="100000"/>
              </a:lnSpc>
            </a:pPr>
            <a:r>
              <a:rPr lang="en-US" sz="1400" dirty="0"/>
              <a:t>Applies </a:t>
            </a:r>
            <a:r>
              <a:rPr lang="en-US" sz="1400" dirty="0" err="1"/>
              <a:t>func</a:t>
            </a:r>
            <a:r>
              <a:rPr lang="en-US" sz="1400" dirty="0"/>
              <a:t> (a single function or list of functions) to return one row for each group</a:t>
            </a:r>
          </a:p>
          <a:p>
            <a:pPr lvl="1">
              <a:lnSpc>
                <a:spcPct val="100000"/>
              </a:lnSpc>
            </a:pPr>
            <a:r>
              <a:rPr lang="en-US" sz="1400" dirty="0"/>
              <a:t>Special aggregating functions like mean(), max(), and min() are also available</a:t>
            </a:r>
          </a:p>
          <a:p>
            <a:pPr lvl="1">
              <a:lnSpc>
                <a:spcPct val="100000"/>
              </a:lnSpc>
            </a:pPr>
            <a:endParaRPr lang="en-US" sz="1200" dirty="0"/>
          </a:p>
          <a:p>
            <a:pPr marL="114300" indent="0">
              <a:lnSpc>
                <a:spcPct val="100000"/>
              </a:lnSpc>
              <a:buNone/>
            </a:pPr>
            <a:r>
              <a:rPr lang="en-US" sz="1600" dirty="0" err="1">
                <a:latin typeface="Courier" pitchFamily="2" charset="0"/>
                <a:hlinkClick r:id="rId4"/>
              </a:rPr>
              <a:t>pandas.DataFrame.transform</a:t>
            </a:r>
            <a:r>
              <a:rPr lang="en-US" sz="1600" dirty="0">
                <a:latin typeface="Courier" pitchFamily="2" charset="0"/>
                <a:hlinkClick r:id="rId4"/>
              </a:rPr>
              <a:t>(</a:t>
            </a:r>
            <a:r>
              <a:rPr lang="en-US" sz="1600" dirty="0" err="1">
                <a:latin typeface="Courier" pitchFamily="2" charset="0"/>
                <a:hlinkClick r:id="rId4"/>
              </a:rPr>
              <a:t>func</a:t>
            </a:r>
            <a:r>
              <a:rPr lang="en-US" sz="1600" dirty="0">
                <a:latin typeface="Courier" pitchFamily="2" charset="0"/>
                <a:hlinkClick r:id="rId4"/>
              </a:rPr>
              <a:t>)</a:t>
            </a:r>
            <a:endParaRPr lang="en-US" sz="1600" dirty="0">
              <a:latin typeface="Courier" pitchFamily="2" charset="0"/>
            </a:endParaRPr>
          </a:p>
          <a:p>
            <a:pPr lvl="1">
              <a:lnSpc>
                <a:spcPct val="100000"/>
              </a:lnSpc>
            </a:pPr>
            <a:r>
              <a:rPr lang="en-US" sz="1400" dirty="0"/>
              <a:t>Performs </a:t>
            </a:r>
            <a:r>
              <a:rPr lang="en-US" sz="1400" dirty="0" err="1"/>
              <a:t>func</a:t>
            </a:r>
            <a:r>
              <a:rPr lang="en-US" sz="1400" dirty="0"/>
              <a:t> on every element in a </a:t>
            </a:r>
            <a:r>
              <a:rPr lang="en-US" sz="1400" dirty="0" err="1"/>
              <a:t>DataFrame</a:t>
            </a:r>
            <a:r>
              <a:rPr lang="en-US" sz="1400" dirty="0"/>
              <a:t> or column</a:t>
            </a:r>
          </a:p>
          <a:p>
            <a:pPr lvl="1">
              <a:lnSpc>
                <a:spcPct val="100000"/>
              </a:lnSpc>
            </a:pPr>
            <a:r>
              <a:rPr lang="en-US" sz="1400" dirty="0" err="1"/>
              <a:t>func</a:t>
            </a:r>
            <a:r>
              <a:rPr lang="en-US" sz="1400" dirty="0"/>
              <a:t> can use aggregate values for groups:</a:t>
            </a:r>
          </a:p>
          <a:p>
            <a:pPr lvl="2">
              <a:lnSpc>
                <a:spcPct val="100000"/>
              </a:lnSpc>
            </a:pPr>
            <a:r>
              <a:rPr lang="en-US" sz="1050" dirty="0"/>
              <a:t> e.g. </a:t>
            </a:r>
            <a:r>
              <a:rPr lang="en-US" sz="1050" dirty="0" err="1">
                <a:latin typeface="Courier" pitchFamily="2" charset="0"/>
              </a:rPr>
              <a:t>func</a:t>
            </a:r>
            <a:r>
              <a:rPr lang="en-US" sz="1050" dirty="0">
                <a:latin typeface="Courier" pitchFamily="2" charset="0"/>
              </a:rPr>
              <a:t> = lambda x: x / max(x)</a:t>
            </a:r>
            <a:r>
              <a:rPr lang="en-US" sz="1050" dirty="0"/>
              <a:t> would divide each row by the group maximum</a:t>
            </a:r>
          </a:p>
        </p:txBody>
      </p:sp>
    </p:spTree>
    <p:extLst>
      <p:ext uri="{BB962C8B-B14F-4D97-AF65-F5344CB8AC3E}">
        <p14:creationId xmlns:p14="http://schemas.microsoft.com/office/powerpoint/2010/main" val="452620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1322</TotalTime>
  <Words>359</Words>
  <Application>Microsoft Macintosh PowerPoint</Application>
  <PresentationFormat>On-screen Show (16:9)</PresentationFormat>
  <Paragraphs>45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vt:lpstr>
      <vt:lpstr>Office Theme</vt:lpstr>
      <vt:lpstr>Grouping and aggregating</vt:lpstr>
      <vt:lpstr>Example data: Ten years of streamflow data from two gauges on Boulder Creek</vt:lpstr>
      <vt:lpstr>To answer some questions about these data, we need to summarize, or aggregate, the data:</vt:lpstr>
      <vt:lpstr>A function that aggregates data takes many data points and returns a single number that describes them all.</vt:lpstr>
      <vt:lpstr>Often, aggregating functions are used  to compare groups of data with different properties </vt:lpstr>
      <vt:lpstr>Grouping and aggregating using Python and pandas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Grouping and aggregating</dc:title>
  <cp:lastModifiedBy>Elsa Star Culler</cp:lastModifiedBy>
  <cp:revision>15</cp:revision>
  <dcterms:modified xsi:type="dcterms:W3CDTF">2021-03-26T14:10:48Z</dcterms:modified>
</cp:coreProperties>
</file>