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8"/>
    <p:restoredTop sz="94669"/>
  </p:normalViewPr>
  <p:slideViewPr>
    <p:cSldViewPr snapToGrid="0" snapToObjects="1">
      <p:cViewPr varScale="1">
        <p:scale>
          <a:sx n="148" d="100"/>
          <a:sy n="148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5E00-4809-424A-823E-3C06D809F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3BB78-FEAF-6748-B64F-B50DD1F12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DB917-7DED-A841-AFA2-130CA1EB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A7C0-2C7F-2342-B2C2-A64399B5B03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D8D82-FE28-124D-AC36-893FB687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3E12-FFA9-9545-A578-F38D2062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DD64-2C22-454E-9CC9-A893A46B2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9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8D26-9163-6144-868D-DBC700A6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9CE6F-9DB1-FD41-B7E8-FC19D5AEF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88D1D-546E-AF43-8711-8AA7B09E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A7C0-2C7F-2342-B2C2-A64399B5B03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6FE19-69F0-AB4B-8E83-9677B376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12BE5-6B1B-6844-9ED8-4D74800D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DD64-2C22-454E-9CC9-A893A46B2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2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1ACDAE-0F13-A048-9DF8-776286769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33FFA-D09C-0545-91C3-5976EFA94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94388-E3F7-BD4B-A7E8-942D18E5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A7C0-2C7F-2342-B2C2-A64399B5B03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9E60A-3FAB-EF4F-8E5C-02393CDF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28BA0-8BD7-5E44-8DFD-03707DFC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DD64-2C22-454E-9CC9-A893A46B2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0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E30AD-FC82-F247-97B3-8C35B511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222AA-147A-4347-AE9E-16B65831B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F4F99-D78C-6747-A195-6C21D2F9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A7C0-2C7F-2342-B2C2-A64399B5B03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D7879-9AF5-0748-89DD-C839D4AB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D8BA9-774C-E641-877C-5A50C2B2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DD64-2C22-454E-9CC9-A893A46B2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0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5229-81A0-9547-A326-A1BCB50C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B9440-91DE-B742-A054-A5ABB58A4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4198E-D950-634B-81CB-C5679325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A7C0-2C7F-2342-B2C2-A64399B5B03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9D4A5-60BE-754B-99A9-39A32184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BD7DC-9E78-F142-8049-81FEF7CF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DD64-2C22-454E-9CC9-A893A46B2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8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A663-40AE-C142-B28F-98356DB2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95496-D0D3-2C41-90A9-8BD6A0E2F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D3323-5D42-0A43-908B-5350DE6F2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090FE-262D-514E-A0D6-C0A1D087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A7C0-2C7F-2342-B2C2-A64399B5B03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D4558-3719-FA44-AB1E-A20048BA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D24A4-B89D-3642-9BA6-68388B7C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DD64-2C22-454E-9CC9-A893A46B2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4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45C2-D5DA-AF41-826D-FE44B7F8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AD8F2-A032-8641-B9B0-928122D8D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CBAF6-19E1-F04F-AC96-39D80C3FC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B0575-ED13-234C-A5DE-53FA99B15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F19023-EB97-7044-AE2F-FC319AB14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34AAA0-BB7E-B54E-8CCE-D29073A6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A7C0-2C7F-2342-B2C2-A64399B5B03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EEB91-1A5B-FD44-AAF2-E02DFBAD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4B0AF-537A-9345-B119-1273D9DE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DD64-2C22-454E-9CC9-A893A46B2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4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AF5F-5726-6E44-889D-1D7B40CB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D59EB-1488-BB48-9DBB-5D86D724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A7C0-2C7F-2342-B2C2-A64399B5B03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B4E7A-C7A5-364C-9FDD-5F68F9EB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A1BFF-3690-CD45-A656-3A044FC0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DD64-2C22-454E-9CC9-A893A46B2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4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0412E-5223-084E-A3BD-C7BCE525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A7C0-2C7F-2342-B2C2-A64399B5B03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663C7-6B1A-774C-AA15-3C27D774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945D-E184-074A-A969-ECCE472B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DD64-2C22-454E-9CC9-A893A46B2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4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4B53-4D5E-064A-A06B-B4065587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8B91B-4A1D-DF41-B77A-369862E27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11F41-A7CD-ED45-8C7A-6AFE6CF0A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79993-9465-8B4C-9011-0D82FEC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A7C0-2C7F-2342-B2C2-A64399B5B03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D71F1-C58D-C243-8A83-C4A5938B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515FD-DB5D-D04F-A457-86D3F870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DD64-2C22-454E-9CC9-A893A46B2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2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8BE0-F51B-5A41-AF40-28007A93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49370-2499-684B-B2A6-1840C098A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4A41F-FC05-4142-AE70-6F8030C93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E5F7C-F0E7-2842-9D95-06F78E16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4A7C0-2C7F-2342-B2C2-A64399B5B03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BF0C5-DBAA-6F4A-85E9-FDD82F12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2C5B0-449A-C441-BBD5-729BD9EF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DD64-2C22-454E-9CC9-A893A46B2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2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B75E7-D0F3-BD44-9FEA-C9785E40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73C09-45F5-F24D-91E4-BBB8B6060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02C8E-E028-4F49-9788-60914B952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4A7C0-2C7F-2342-B2C2-A64399B5B034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79DC7-6867-3140-B81F-95FA2748E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77EDA-9AE1-5649-BE24-2AEDD529B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4DD64-2C22-454E-9CC9-A893A46B2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2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BDAD09-DA27-7A4B-9130-2BBCFDE3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FIGURE 1: map of sites with overlaid graphs showing precipitation product comparison for select sites for ‘typical' storms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55A6B0-0A5C-DF49-8828-0EA1332B3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626" y="1825625"/>
            <a:ext cx="6768748" cy="4351338"/>
          </a:xfrm>
        </p:spPr>
      </p:pic>
    </p:spTree>
    <p:extLst>
      <p:ext uri="{BB962C8B-B14F-4D97-AF65-F5344CB8AC3E}">
        <p14:creationId xmlns:p14="http://schemas.microsoft.com/office/powerpoint/2010/main" val="188762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7993-5CF4-3644-8643-477BDCA3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FIGURE 7: Intensity-Duration Threshold example for exact locations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53C3E-72DB-BA48-AD1E-EF8C86B0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65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DA5A-429E-C949-9C56-D8831B13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FIGURE 8: Scatter volume, intensity, frequency, and peak intensity for each product with matched spatial resolution, temporal resolution, and both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292F9-FE84-A149-A3D8-88A985050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42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757B-0DC3-7742-92FA-36FEF0C9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FIGURE 9: Intensity-Duration Threshold example for each product with matched spatial resolution, temporal resolution, and both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8DBBD-8CE1-FC43-A49E-38614388F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5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8218-9D64-814E-90E3-C8A34611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1: precipitation products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DF4A81E-E18C-014D-AA52-D7482915E81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62453152"/>
                  </p:ext>
                </p:extLst>
              </p:nvPr>
            </p:nvGraphicFramePr>
            <p:xfrm>
              <a:off x="838200" y="1496292"/>
              <a:ext cx="10515600" cy="4269117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{5940675A-B579-460E-94D1-54222C63F5DA}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98221740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1534002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1143638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898295839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460874930"/>
                        </a:ext>
                      </a:extLst>
                    </a:gridCol>
                  </a:tblGrid>
                  <a:tr h="246309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Precipitation product</a:t>
                          </a:r>
                          <a:endParaRPr lang="en-US" sz="1100" dirty="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Description</a:t>
                          </a:r>
                          <a:endParaRPr lang="en-US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Spatial Resolution</a:t>
                          </a:r>
                          <a:endParaRPr lang="en-US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Temporal resolution</a:t>
                          </a:r>
                          <a:endParaRPr lang="en-US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Source</a:t>
                          </a:r>
                          <a:endParaRPr lang="en-US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152245922"/>
                      </a:ext>
                    </a:extLst>
                  </a:tr>
                  <a:tr h="102130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Global Precipitation Measurement (GPM)</a:t>
                          </a:r>
                          <a:endParaRPr lang="en-US" sz="1100" dirty="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Global network of satellites unified by measurements from a single reference radar/radiometer satellite.</a:t>
                          </a:r>
                          <a:endParaRPr lang="en-US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1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>
                                      <a:effectLst/>
                                    </a:rPr>
                                    <m:t>.1</m:t>
                                  </m:r>
                                </m:e>
                                <m:sup>
                                  <m:r>
                                    <a:rPr lang="en-US" sz="1100">
                                      <a:effectLst/>
                                    </a:rPr>
                                    <m:t>𝑜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100">
                              <a:effectLst/>
                            </a:rPr>
                            <a:t> (~10 km)</a:t>
                          </a:r>
                          <a:endParaRPr lang="en-US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30 minutes</a:t>
                          </a:r>
                          <a:endParaRPr lang="en-US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0401376"/>
                      </a:ext>
                    </a:extLst>
                  </a:tr>
                  <a:tr h="102130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Multi-Radar Multi-Sensor (MRMS)</a:t>
                          </a:r>
                          <a:endParaRPr lang="en-US" sz="1100" dirty="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Integrates data from radars, satellites, precipitation gages, and other sensors to provide real-time decision support</a:t>
                          </a:r>
                          <a:endParaRPr lang="en-US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 km</a:t>
                          </a:r>
                          <a:endParaRPr lang="en-US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 minutes</a:t>
                          </a:r>
                          <a:endParaRPr lang="en-US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(Zhang et al. 2015)</a:t>
                          </a:r>
                          <a:endParaRPr lang="en-US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28043996"/>
                      </a:ext>
                    </a:extLst>
                  </a:tr>
                  <a:tr h="1475568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National Land Data Assimilation System version 2 (NLDAS-2) forcing</a:t>
                          </a:r>
                          <a:endParaRPr lang="en-US" sz="1100" dirty="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Disaggregation of Climate Prediction Center daily precipitation using bias-corrected radar</a:t>
                          </a:r>
                          <a:endParaRPr lang="en-US" sz="1100" dirty="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1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>
                                      <a:effectLst/>
                                    </a:rPr>
                                    <m:t>.125</m:t>
                                  </m:r>
                                </m:e>
                                <m:sup>
                                  <m:r>
                                    <a:rPr lang="en-US" sz="1100">
                                      <a:effectLst/>
                                    </a:rPr>
                                    <m:t>𝑜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100" dirty="0">
                              <a:effectLst/>
                            </a:rPr>
                            <a:t> (~ 10 km)</a:t>
                          </a:r>
                          <a:endParaRPr lang="en-US" sz="1100" dirty="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 hour</a:t>
                          </a:r>
                          <a:endParaRPr lang="en-US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(Xia et al. 2012)</a:t>
                          </a:r>
                          <a:endParaRPr lang="en-US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73391210"/>
                      </a:ext>
                    </a:extLst>
                  </a:tr>
                  <a:tr h="50464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NOAA High-Resolution Rapid Refresh (HRRR) model</a:t>
                          </a:r>
                          <a:endParaRPr lang="en-US" sz="1100" dirty="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Atmospheric model with radar assimilation.</a:t>
                          </a:r>
                          <a:endParaRPr lang="en-US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100">
                                  <a:effectLst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sz="1100">
                              <a:effectLst/>
                            </a:rPr>
                            <a:t> km</a:t>
                          </a:r>
                          <a:endParaRPr lang="en-US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 hour</a:t>
                          </a:r>
                          <a:endParaRPr lang="en-US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(Alexander et al., n.d.)</a:t>
                          </a:r>
                          <a:endParaRPr lang="en-US" sz="1100" dirty="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29816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DF4A81E-E18C-014D-AA52-D7482915E81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62453152"/>
                  </p:ext>
                </p:extLst>
              </p:nvPr>
            </p:nvGraphicFramePr>
            <p:xfrm>
              <a:off x="838200" y="1496292"/>
              <a:ext cx="10515600" cy="4269117"/>
            </p:xfrm>
            <a:graphic>
              <a:graphicData uri="http://schemas.openxmlformats.org/drawingml/2006/table">
                <a:tbl>
                  <a:tblPr firstRow="1" firstCol="1" lastRow="1" lastCol="1">
                    <a:tableStyleId>{5940675A-B579-460E-94D1-54222C63F5DA}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98221740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51534002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61143638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898295839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460874930"/>
                        </a:ext>
                      </a:extLst>
                    </a:gridCol>
                  </a:tblGrid>
                  <a:tr h="246309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Precipitation product</a:t>
                          </a:r>
                          <a:endParaRPr lang="en-US" sz="1100" dirty="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Description</a:t>
                          </a:r>
                          <a:endParaRPr lang="en-US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Spatial Resolution</a:t>
                          </a:r>
                          <a:endParaRPr lang="en-US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Temporal resolution</a:t>
                          </a:r>
                          <a:endParaRPr lang="en-US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Source</a:t>
                          </a:r>
                          <a:endParaRPr lang="en-US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152245922"/>
                      </a:ext>
                    </a:extLst>
                  </a:tr>
                  <a:tr h="102130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Global Precipitation Measurement (GPM)</a:t>
                          </a:r>
                          <a:endParaRPr lang="en-US" sz="1100" dirty="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Global network of satellites unified by measurements from a single reference radar/radiometer satellite.</a:t>
                          </a:r>
                          <a:endParaRPr lang="en-US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000" t="-23457" r="-200000" b="-293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30 minutes</a:t>
                          </a:r>
                          <a:endParaRPr lang="en-US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0401376"/>
                      </a:ext>
                    </a:extLst>
                  </a:tr>
                  <a:tr h="102130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Multi-Radar Multi-Sensor (MRMS)</a:t>
                          </a:r>
                          <a:endParaRPr lang="en-US" sz="1100" dirty="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Integrates data from radars, satellites, precipitation gages, and other sensors to provide real-time decision support</a:t>
                          </a:r>
                          <a:endParaRPr lang="en-US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 km</a:t>
                          </a:r>
                          <a:endParaRPr lang="en-US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 minutes</a:t>
                          </a:r>
                          <a:endParaRPr lang="en-US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(Zhang et al. 2015)</a:t>
                          </a:r>
                          <a:endParaRPr lang="en-US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28043996"/>
                      </a:ext>
                    </a:extLst>
                  </a:tr>
                  <a:tr h="1475568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National Land Data Assimilation System version 2 (NLDAS-2) forcing</a:t>
                          </a:r>
                          <a:endParaRPr lang="en-US" sz="1100" dirty="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Disaggregation of Climate Prediction Center daily precipitation using bias-corrected radar</a:t>
                          </a:r>
                          <a:endParaRPr lang="en-US" sz="1100" dirty="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000" t="-156034" r="-200000" b="-35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 hour</a:t>
                          </a:r>
                          <a:endParaRPr lang="en-US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(Xia et al. 2012)</a:t>
                          </a:r>
                          <a:endParaRPr lang="en-US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73391210"/>
                      </a:ext>
                    </a:extLst>
                  </a:tr>
                  <a:tr h="504640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NOAA High-Resolution Rapid Refresh (HRRR) model</a:t>
                          </a:r>
                          <a:endParaRPr lang="en-US" sz="1100" dirty="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Atmospheric model with radar assimilation.</a:t>
                          </a:r>
                          <a:endParaRPr lang="en-US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000" t="-742500" r="-200000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 hour</a:t>
                          </a:r>
                          <a:endParaRPr lang="en-US" sz="110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5000"/>
                            </a:lnSpc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(Alexander et al., n.d.)</a:t>
                          </a:r>
                          <a:endParaRPr lang="en-US" sz="1100" dirty="0">
                            <a:effectLst/>
                            <a:latin typeface="Cambria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298168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1198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1B9D-9B5C-914E-8C64-68DA608B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2: Cumulative precipitation comparison for select sites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2DA974-D0FB-2E4E-A116-BB7DB2030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719" y="1825625"/>
            <a:ext cx="5076561" cy="4351338"/>
          </a:xfrm>
        </p:spPr>
      </p:pic>
    </p:spTree>
    <p:extLst>
      <p:ext uri="{BB962C8B-B14F-4D97-AF65-F5344CB8AC3E}">
        <p14:creationId xmlns:p14="http://schemas.microsoft.com/office/powerpoint/2010/main" val="84229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C92-B2D3-604C-9EED-65892626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FIGURE 3: Scatter volume, intensity, frequency, and peak intensity for each product against the ensemble mean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A950B1-8A16-D849-BD97-9112627D8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6844"/>
            <a:ext cx="10515600" cy="2628900"/>
          </a:xfrm>
        </p:spPr>
      </p:pic>
    </p:spTree>
    <p:extLst>
      <p:ext uri="{BB962C8B-B14F-4D97-AF65-F5344CB8AC3E}">
        <p14:creationId xmlns:p14="http://schemas.microsoft.com/office/powerpoint/2010/main" val="38905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AE38-091B-B247-AE48-15B94352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TABLE 2: Bias and variability for volume and intensity for each product; for exact locations only; and for matched spatial/temporal/both resolutions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3E4E55-8E3D-8541-9A84-B589B3E88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007048"/>
              </p:ext>
            </p:extLst>
          </p:nvPr>
        </p:nvGraphicFramePr>
        <p:xfrm>
          <a:off x="391886" y="1825625"/>
          <a:ext cx="11530937" cy="2878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267">
                  <a:extLst>
                    <a:ext uri="{9D8B030D-6E8A-4147-A177-3AD203B41FA5}">
                      <a16:colId xmlns:a16="http://schemas.microsoft.com/office/drawing/2014/main" val="1050265500"/>
                    </a:ext>
                  </a:extLst>
                </a:gridCol>
                <a:gridCol w="994289">
                  <a:extLst>
                    <a:ext uri="{9D8B030D-6E8A-4147-A177-3AD203B41FA5}">
                      <a16:colId xmlns:a16="http://schemas.microsoft.com/office/drawing/2014/main" val="882851555"/>
                    </a:ext>
                  </a:extLst>
                </a:gridCol>
                <a:gridCol w="1179290">
                  <a:extLst>
                    <a:ext uri="{9D8B030D-6E8A-4147-A177-3AD203B41FA5}">
                      <a16:colId xmlns:a16="http://schemas.microsoft.com/office/drawing/2014/main" val="2681479504"/>
                    </a:ext>
                  </a:extLst>
                </a:gridCol>
                <a:gridCol w="971222">
                  <a:extLst>
                    <a:ext uri="{9D8B030D-6E8A-4147-A177-3AD203B41FA5}">
                      <a16:colId xmlns:a16="http://schemas.microsoft.com/office/drawing/2014/main" val="754823049"/>
                    </a:ext>
                  </a:extLst>
                </a:gridCol>
                <a:gridCol w="1048267">
                  <a:extLst>
                    <a:ext uri="{9D8B030D-6E8A-4147-A177-3AD203B41FA5}">
                      <a16:colId xmlns:a16="http://schemas.microsoft.com/office/drawing/2014/main" val="961835798"/>
                    </a:ext>
                  </a:extLst>
                </a:gridCol>
                <a:gridCol w="1048267">
                  <a:extLst>
                    <a:ext uri="{9D8B030D-6E8A-4147-A177-3AD203B41FA5}">
                      <a16:colId xmlns:a16="http://schemas.microsoft.com/office/drawing/2014/main" val="2440692492"/>
                    </a:ext>
                  </a:extLst>
                </a:gridCol>
                <a:gridCol w="1048267">
                  <a:extLst>
                    <a:ext uri="{9D8B030D-6E8A-4147-A177-3AD203B41FA5}">
                      <a16:colId xmlns:a16="http://schemas.microsoft.com/office/drawing/2014/main" val="1738287763"/>
                    </a:ext>
                  </a:extLst>
                </a:gridCol>
                <a:gridCol w="1048267">
                  <a:extLst>
                    <a:ext uri="{9D8B030D-6E8A-4147-A177-3AD203B41FA5}">
                      <a16:colId xmlns:a16="http://schemas.microsoft.com/office/drawing/2014/main" val="1498896365"/>
                    </a:ext>
                  </a:extLst>
                </a:gridCol>
                <a:gridCol w="1048267">
                  <a:extLst>
                    <a:ext uri="{9D8B030D-6E8A-4147-A177-3AD203B41FA5}">
                      <a16:colId xmlns:a16="http://schemas.microsoft.com/office/drawing/2014/main" val="1492490830"/>
                    </a:ext>
                  </a:extLst>
                </a:gridCol>
                <a:gridCol w="1048267">
                  <a:extLst>
                    <a:ext uri="{9D8B030D-6E8A-4147-A177-3AD203B41FA5}">
                      <a16:colId xmlns:a16="http://schemas.microsoft.com/office/drawing/2014/main" val="2136282090"/>
                    </a:ext>
                  </a:extLst>
                </a:gridCol>
                <a:gridCol w="1048267">
                  <a:extLst>
                    <a:ext uri="{9D8B030D-6E8A-4147-A177-3AD203B41FA5}">
                      <a16:colId xmlns:a16="http://schemas.microsoft.com/office/drawing/2014/main" val="103443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All data, original resolution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Exact locations only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Matching spatial resolution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Matching temporal resolution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Matching resolution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57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214881"/>
                  </a:ext>
                </a:extLst>
              </a:tr>
              <a:tr h="3843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</a:rPr>
                        <a:t>GPM IMERG Early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Bias (Variability)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95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GPM IMERG Final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844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</a:rPr>
                        <a:t>NLDAS-2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22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</a:rPr>
                        <a:t>HRRR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52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dirty="0">
                          <a:effectLst/>
                        </a:rPr>
                        <a:t>MRMS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68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5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569F-9C5F-8B4A-8E1B-D78FFE65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FIGURE 4: Precipitation frequency vs. peak intensity for landslide-triggering storm by site by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0223F-EE59-8347-A216-83F2FFDE5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9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E604-9370-CB45-83AF-A5B5AF44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FIGURE 5: Example Intensity-Duration Threshold with multiple precipitation products plotted on top, landslide-triggering events in bold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953BC8-839D-7346-B01A-1E4702CBD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69145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7AF7-FD9A-5245-A01C-B7897D3F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TABLE 2: True positives, true negatives, false positives, false negatives, and threat score for each product and threshold (For exact locations only and matched resolutions in parentheses)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20D8CC-84B6-0A44-9574-56416B7683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092299"/>
              </p:ext>
            </p:extLst>
          </p:nvPr>
        </p:nvGraphicFramePr>
        <p:xfrm>
          <a:off x="838200" y="1825625"/>
          <a:ext cx="10515600" cy="3845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406269220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9549251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937101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2305937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9608877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37609125"/>
                    </a:ext>
                  </a:extLst>
                </a:gridCol>
              </a:tblGrid>
              <a:tr h="511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093237"/>
                  </a:ext>
                </a:extLst>
              </a:tr>
              <a:tr h="883657">
                <a:tc>
                  <a:txBody>
                    <a:bodyPr/>
                    <a:lstStyle/>
                    <a:p>
                      <a:r>
                        <a:rPr lang="en-US" dirty="0"/>
                        <a:t>GPM IMERG 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(Exact, Matched resolution)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37506"/>
                  </a:ext>
                </a:extLst>
              </a:tr>
              <a:tr h="883657">
                <a:tc>
                  <a:txBody>
                    <a:bodyPr/>
                    <a:lstStyle/>
                    <a:p>
                      <a:r>
                        <a:rPr lang="en-US" dirty="0"/>
                        <a:t>GPM IMERG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765699"/>
                  </a:ext>
                </a:extLst>
              </a:tr>
              <a:tr h="511960">
                <a:tc>
                  <a:txBody>
                    <a:bodyPr/>
                    <a:lstStyle/>
                    <a:p>
                      <a:r>
                        <a:rPr lang="en-US" dirty="0"/>
                        <a:t>NLDAS-2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89161"/>
                  </a:ext>
                </a:extLst>
              </a:tr>
              <a:tr h="511960">
                <a:tc>
                  <a:txBody>
                    <a:bodyPr/>
                    <a:lstStyle/>
                    <a:p>
                      <a:r>
                        <a:rPr lang="en-US" dirty="0"/>
                        <a:t>HRRR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98895"/>
                  </a:ext>
                </a:extLst>
              </a:tr>
              <a:tr h="511960">
                <a:tc>
                  <a:txBody>
                    <a:bodyPr/>
                    <a:lstStyle/>
                    <a:p>
                      <a:r>
                        <a:rPr lang="en-US" dirty="0"/>
                        <a:t>MRMS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31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35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D4654-16DB-8841-B10B-17D03099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FIGURE 6: Scatter volume, intensity, frequency, and peak intensity for each product for exact locations only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2DBB86-D810-924C-9182-7C1C1FCE9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1926"/>
            <a:ext cx="10167556" cy="4144489"/>
          </a:xfrm>
        </p:spPr>
      </p:pic>
    </p:spTree>
    <p:extLst>
      <p:ext uri="{BB962C8B-B14F-4D97-AF65-F5344CB8AC3E}">
        <p14:creationId xmlns:p14="http://schemas.microsoft.com/office/powerpoint/2010/main" val="130436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425</Words>
  <Application>Microsoft Macintosh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Times New Roman</vt:lpstr>
      <vt:lpstr>Office Theme</vt:lpstr>
      <vt:lpstr>FIGURE 1: map of sites with overlaid graphs showing precipitation product comparison for select sites for ‘typical' storms</vt:lpstr>
      <vt:lpstr>TABLE 1: precipitation products</vt:lpstr>
      <vt:lpstr>FIGURE 2: Cumulative precipitation comparison for select sites</vt:lpstr>
      <vt:lpstr>FIGURE 3: Scatter volume, intensity, frequency, and peak intensity for each product against the ensemble mean</vt:lpstr>
      <vt:lpstr>TABLE 2: Bias and variability for volume and intensity for each product; for exact locations only; and for matched spatial/temporal/both resolutions</vt:lpstr>
      <vt:lpstr>FIGURE 4: Precipitation frequency vs. peak intensity for landslide-triggering storm by site by product</vt:lpstr>
      <vt:lpstr>FIGURE 5: Example Intensity-Duration Threshold with multiple precipitation products plotted on top, landslide-triggering events in bold</vt:lpstr>
      <vt:lpstr>TABLE 2: True positives, true negatives, false positives, false negatives, and threat score for each product and threshold (For exact locations only and matched resolutions in parentheses)</vt:lpstr>
      <vt:lpstr>FIGURE 6: Scatter volume, intensity, frequency, and peak intensity for each product for exact locations only</vt:lpstr>
      <vt:lpstr>FIGURE 7: Intensity-Duration Threshold example for exact locations only</vt:lpstr>
      <vt:lpstr>FIGURE 8: Scatter volume, intensity, frequency, and peak intensity for each product with matched spatial resolution, temporal resolution, and both</vt:lpstr>
      <vt:lpstr>FIGURE 9: Intensity-Duration Threshold example for each product with matched spatial resolution, temporal resolution, and both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1: map of sites with overlaid graphs showing precipitation product comparison for select sites for ‘typical' storms</dc:title>
  <dc:creator>Elsa Star Culler</dc:creator>
  <cp:lastModifiedBy>Elsa Star Culler</cp:lastModifiedBy>
  <cp:revision>4</cp:revision>
  <dcterms:created xsi:type="dcterms:W3CDTF">2020-10-26T17:42:34Z</dcterms:created>
  <dcterms:modified xsi:type="dcterms:W3CDTF">2020-10-27T14:42:12Z</dcterms:modified>
</cp:coreProperties>
</file>