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56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8"/>
  </p:normalViewPr>
  <p:slideViewPr>
    <p:cSldViewPr snapToGrid="0" snapToObjects="1">
      <p:cViewPr varScale="1">
        <p:scale>
          <a:sx n="92" d="100"/>
          <a:sy n="92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3F3E-F04D-974C-8691-158C377AFB90}" type="datetimeFigureOut">
              <a:rPr kumimoji="1" lang="zh-CN" altLang="en-US" smtClean="0"/>
              <a:t>2017/4/24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BA7F-968E-A14F-B92C-E8814E0A6F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52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3F3E-F04D-974C-8691-158C377AFB90}" type="datetimeFigureOut">
              <a:rPr kumimoji="1" lang="zh-CN" altLang="en-US" smtClean="0"/>
              <a:t>2017/4/24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BA7F-968E-A14F-B92C-E8814E0A6F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18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3F3E-F04D-974C-8691-158C377AFB90}" type="datetimeFigureOut">
              <a:rPr kumimoji="1" lang="zh-CN" altLang="en-US" smtClean="0"/>
              <a:t>2017/4/24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BA7F-968E-A14F-B92C-E8814E0A6F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979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3F3E-F04D-974C-8691-158C377AFB90}" type="datetimeFigureOut">
              <a:rPr kumimoji="1" lang="zh-CN" altLang="en-US" smtClean="0"/>
              <a:t>2017/4/24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BA7F-968E-A14F-B92C-E8814E0A6F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197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3F3E-F04D-974C-8691-158C377AFB90}" type="datetimeFigureOut">
              <a:rPr kumimoji="1" lang="zh-CN" altLang="en-US" smtClean="0"/>
              <a:t>2017/4/24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BA7F-968E-A14F-B92C-E8814E0A6F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246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3F3E-F04D-974C-8691-158C377AFB90}" type="datetimeFigureOut">
              <a:rPr kumimoji="1" lang="zh-CN" altLang="en-US" smtClean="0"/>
              <a:t>2017/4/24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BA7F-968E-A14F-B92C-E8814E0A6F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097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3F3E-F04D-974C-8691-158C377AFB90}" type="datetimeFigureOut">
              <a:rPr kumimoji="1" lang="zh-CN" altLang="en-US" smtClean="0"/>
              <a:t>2017/4/24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BA7F-968E-A14F-B92C-E8814E0A6F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136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3F3E-F04D-974C-8691-158C377AFB90}" type="datetimeFigureOut">
              <a:rPr kumimoji="1" lang="zh-CN" altLang="en-US" smtClean="0"/>
              <a:t>2017/4/24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BA7F-968E-A14F-B92C-E8814E0A6F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550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3F3E-F04D-974C-8691-158C377AFB90}" type="datetimeFigureOut">
              <a:rPr kumimoji="1" lang="zh-CN" altLang="en-US" smtClean="0"/>
              <a:t>2017/4/24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BA7F-968E-A14F-B92C-E8814E0A6F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871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3F3E-F04D-974C-8691-158C377AFB90}" type="datetimeFigureOut">
              <a:rPr kumimoji="1" lang="zh-CN" altLang="en-US" smtClean="0"/>
              <a:t>2017/4/24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BA7F-968E-A14F-B92C-E8814E0A6F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429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3F3E-F04D-974C-8691-158C377AFB90}" type="datetimeFigureOut">
              <a:rPr kumimoji="1" lang="zh-CN" altLang="en-US" smtClean="0"/>
              <a:t>2017/4/24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BA7F-968E-A14F-B92C-E8814E0A6F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81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23F3E-F04D-974C-8691-158C377AFB90}" type="datetimeFigureOut">
              <a:rPr kumimoji="1" lang="zh-CN" altLang="en-US" smtClean="0"/>
              <a:t>2017/4/24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ABA7F-968E-A14F-B92C-E8814E0A6F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130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2655" y="2493819"/>
            <a:ext cx="69557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800" dirty="0" smtClean="0"/>
              <a:t>背包问题</a:t>
            </a:r>
            <a:r>
              <a:rPr kumimoji="1" lang="zh-CN" altLang="en-US" sz="8800" dirty="0" smtClean="0"/>
              <a:t>再谈</a:t>
            </a:r>
            <a:endParaRPr kumimoji="1"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3962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99310" y="1597362"/>
            <a:ext cx="928254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Times-Roman" charset="0"/>
              </a:rPr>
              <a:t>这是最基础的背包问题，特点是：每种物品仅有一件，可以选择放或不放。</a:t>
            </a:r>
          </a:p>
          <a:p>
            <a:r>
              <a:rPr lang="zh-CN" altLang="en-US" sz="2000" dirty="0">
                <a:solidFill>
                  <a:prstClr val="black"/>
                </a:solidFill>
                <a:latin typeface="Times-Roman" charset="0"/>
              </a:rPr>
              <a:t>用子问题定义状态：即</a:t>
            </a:r>
            <a:r>
              <a:rPr lang="en-US" altLang="zh-CN" sz="2000" dirty="0">
                <a:solidFill>
                  <a:prstClr val="black"/>
                </a:solidFill>
                <a:latin typeface="Times-Roman" charset="0"/>
              </a:rPr>
              <a:t>f[</a:t>
            </a:r>
            <a:r>
              <a:rPr lang="en-US" altLang="zh-CN" sz="2000" dirty="0" err="1">
                <a:solidFill>
                  <a:prstClr val="black"/>
                </a:solidFill>
                <a:latin typeface="Times-Roman" charset="0"/>
              </a:rPr>
              <a:t>i</a:t>
            </a:r>
            <a:r>
              <a:rPr lang="en-US" altLang="zh-CN" sz="2000" dirty="0">
                <a:solidFill>
                  <a:prstClr val="black"/>
                </a:solidFill>
                <a:latin typeface="Times-Roman" charset="0"/>
              </a:rPr>
              <a:t>][v]</a:t>
            </a:r>
            <a:r>
              <a:rPr lang="zh-CN" altLang="en-US" sz="2000" dirty="0">
                <a:solidFill>
                  <a:prstClr val="black"/>
                </a:solidFill>
                <a:latin typeface="Times-Roman" charset="0"/>
              </a:rPr>
              <a:t>表示前</a:t>
            </a:r>
            <a:r>
              <a:rPr lang="en-US" altLang="zh-CN" sz="2000" dirty="0" err="1">
                <a:solidFill>
                  <a:prstClr val="black"/>
                </a:solidFill>
                <a:latin typeface="Times-Roman" charset="0"/>
              </a:rPr>
              <a:t>i</a:t>
            </a:r>
            <a:r>
              <a:rPr lang="zh-CN" altLang="en-US" sz="2000" dirty="0">
                <a:solidFill>
                  <a:prstClr val="black"/>
                </a:solidFill>
                <a:latin typeface="Times-Roman" charset="0"/>
              </a:rPr>
              <a:t>件物品恰放入一个容量为</a:t>
            </a:r>
            <a:r>
              <a:rPr lang="en-US" altLang="zh-CN" sz="2000" dirty="0">
                <a:solidFill>
                  <a:prstClr val="black"/>
                </a:solidFill>
                <a:latin typeface="Times-Roman" charset="0"/>
              </a:rPr>
              <a:t>v</a:t>
            </a:r>
            <a:r>
              <a:rPr lang="zh-CN" altLang="en-US" sz="2000" dirty="0">
                <a:solidFill>
                  <a:prstClr val="black"/>
                </a:solidFill>
                <a:latin typeface="Times-Roman" charset="0"/>
              </a:rPr>
              <a:t>的背包可以获得的最大价值。则其状态转移方程便是</a:t>
            </a:r>
            <a:r>
              <a:rPr lang="zh-CN" altLang="en-US" sz="2000" dirty="0" smtClean="0">
                <a:solidFill>
                  <a:prstClr val="black"/>
                </a:solidFill>
                <a:latin typeface="Times-Roman" charset="0"/>
              </a:rPr>
              <a:t>：</a:t>
            </a:r>
          </a:p>
          <a:p>
            <a:endParaRPr lang="zh-CN" altLang="en-US" sz="2000" dirty="0">
              <a:solidFill>
                <a:prstClr val="black"/>
              </a:solidFill>
              <a:latin typeface="Times-Roman" charset="0"/>
            </a:endParaRPr>
          </a:p>
          <a:p>
            <a:r>
              <a:rPr lang="mr-IN" altLang="zh-CN" sz="2000" dirty="0" err="1">
                <a:solidFill>
                  <a:prstClr val="black"/>
                </a:solidFill>
                <a:latin typeface="Courier" charset="0"/>
              </a:rPr>
              <a:t>f</a:t>
            </a:r>
            <a:r>
              <a:rPr lang="mr-IN" altLang="zh-CN" sz="2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altLang="zh-CN" sz="2000" dirty="0" err="1">
                <a:solidFill>
                  <a:prstClr val="black"/>
                </a:solidFill>
                <a:latin typeface="Courier" charset="0"/>
              </a:rPr>
              <a:t>i</a:t>
            </a:r>
            <a:r>
              <a:rPr lang="mr-IN" altLang="zh-CN" sz="2000" dirty="0">
                <a:solidFill>
                  <a:prstClr val="black"/>
                </a:solidFill>
                <a:latin typeface="Courier" charset="0"/>
              </a:rPr>
              <a:t>][</a:t>
            </a:r>
            <a:r>
              <a:rPr lang="mr-IN" altLang="zh-CN" sz="2000" dirty="0" err="1">
                <a:solidFill>
                  <a:prstClr val="black"/>
                </a:solidFill>
                <a:latin typeface="Courier" charset="0"/>
              </a:rPr>
              <a:t>v</a:t>
            </a:r>
            <a:r>
              <a:rPr lang="mr-IN" altLang="zh-CN" sz="2000" dirty="0" smtClean="0">
                <a:solidFill>
                  <a:prstClr val="black"/>
                </a:solidFill>
                <a:latin typeface="Courier" charset="0"/>
              </a:rPr>
              <a:t>]</a:t>
            </a:r>
            <a:r>
              <a:rPr lang="en-US" altLang="zh-CN" sz="2000" dirty="0" smtClean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altLang="zh-CN" sz="2000" dirty="0" smtClean="0">
                <a:solidFill>
                  <a:prstClr val="black"/>
                </a:solidFill>
                <a:latin typeface="Courier" charset="0"/>
              </a:rPr>
              <a:t>=</a:t>
            </a:r>
            <a:r>
              <a:rPr lang="en-US" altLang="zh-CN" sz="2000" dirty="0" smtClean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altLang="zh-CN" sz="2000" dirty="0" err="1" smtClean="0">
                <a:solidFill>
                  <a:prstClr val="black"/>
                </a:solidFill>
                <a:latin typeface="Courier" charset="0"/>
              </a:rPr>
              <a:t>max</a:t>
            </a:r>
            <a:r>
              <a:rPr lang="en-US" altLang="zh-CN" sz="2000" dirty="0" smtClean="0">
                <a:solidFill>
                  <a:prstClr val="black"/>
                </a:solidFill>
                <a:latin typeface="Courier" charset="0"/>
              </a:rPr>
              <a:t>( </a:t>
            </a:r>
            <a:r>
              <a:rPr lang="mr-IN" altLang="zh-CN" sz="2000" dirty="0" err="1" smtClean="0">
                <a:solidFill>
                  <a:prstClr val="black"/>
                </a:solidFill>
                <a:latin typeface="Courier" charset="0"/>
              </a:rPr>
              <a:t>f</a:t>
            </a:r>
            <a:r>
              <a:rPr lang="mr-IN" altLang="zh-CN" sz="2000" dirty="0" smtClean="0">
                <a:solidFill>
                  <a:prstClr val="black"/>
                </a:solidFill>
                <a:latin typeface="Courier" charset="0"/>
              </a:rPr>
              <a:t>[i-1</a:t>
            </a:r>
            <a:r>
              <a:rPr lang="mr-IN" altLang="zh-CN" sz="2000" dirty="0">
                <a:solidFill>
                  <a:prstClr val="black"/>
                </a:solidFill>
                <a:latin typeface="Courier" charset="0"/>
              </a:rPr>
              <a:t>][</a:t>
            </a:r>
            <a:r>
              <a:rPr lang="mr-IN" altLang="zh-CN" sz="2000" dirty="0" err="1">
                <a:solidFill>
                  <a:prstClr val="black"/>
                </a:solidFill>
                <a:latin typeface="Courier" charset="0"/>
              </a:rPr>
              <a:t>v</a:t>
            </a:r>
            <a:r>
              <a:rPr lang="mr-IN" altLang="zh-CN" sz="2000" dirty="0" smtClean="0">
                <a:solidFill>
                  <a:prstClr val="black"/>
                </a:solidFill>
                <a:latin typeface="Courier" charset="0"/>
              </a:rPr>
              <a:t>]</a:t>
            </a:r>
            <a:r>
              <a:rPr lang="en-US" altLang="zh-CN" sz="2000" dirty="0" smtClean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altLang="zh-CN" sz="2000" dirty="0" smtClean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altLang="zh-CN" sz="2000" dirty="0" smtClean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altLang="zh-CN" sz="2000" dirty="0" err="1" smtClean="0">
                <a:solidFill>
                  <a:prstClr val="black"/>
                </a:solidFill>
                <a:latin typeface="Courier" charset="0"/>
              </a:rPr>
              <a:t>f</a:t>
            </a:r>
            <a:r>
              <a:rPr lang="mr-IN" altLang="zh-CN" sz="2000" dirty="0" smtClean="0">
                <a:solidFill>
                  <a:prstClr val="black"/>
                </a:solidFill>
                <a:latin typeface="Courier" charset="0"/>
              </a:rPr>
              <a:t>[i-1</a:t>
            </a:r>
            <a:r>
              <a:rPr lang="mr-IN" altLang="zh-CN" sz="2000" dirty="0">
                <a:solidFill>
                  <a:prstClr val="black"/>
                </a:solidFill>
                <a:latin typeface="Courier" charset="0"/>
              </a:rPr>
              <a:t>][</a:t>
            </a:r>
            <a:r>
              <a:rPr lang="mr-IN" altLang="zh-CN" sz="2000" dirty="0" err="1">
                <a:solidFill>
                  <a:prstClr val="black"/>
                </a:solidFill>
                <a:latin typeface="Courier" charset="0"/>
              </a:rPr>
              <a:t>v-c</a:t>
            </a:r>
            <a:r>
              <a:rPr lang="mr-IN" altLang="zh-CN" sz="2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altLang="zh-CN" sz="2000" dirty="0" err="1">
                <a:solidFill>
                  <a:prstClr val="black"/>
                </a:solidFill>
                <a:latin typeface="Courier" charset="0"/>
              </a:rPr>
              <a:t>i</a:t>
            </a:r>
            <a:r>
              <a:rPr lang="mr-IN" altLang="zh-CN" sz="2000" dirty="0" smtClean="0">
                <a:solidFill>
                  <a:prstClr val="black"/>
                </a:solidFill>
                <a:latin typeface="Courier" charset="0"/>
              </a:rPr>
              <a:t>]]</a:t>
            </a:r>
            <a:r>
              <a:rPr lang="en-US" altLang="zh-CN" sz="2000" dirty="0" smtClean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altLang="zh-CN" sz="2000" dirty="0" smtClean="0">
                <a:solidFill>
                  <a:prstClr val="black"/>
                </a:solidFill>
                <a:latin typeface="Courier" charset="0"/>
              </a:rPr>
              <a:t>+</a:t>
            </a:r>
            <a:r>
              <a:rPr lang="en-US" altLang="zh-CN" sz="2000" dirty="0" smtClean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altLang="zh-CN" sz="2000" dirty="0" err="1" smtClean="0">
                <a:solidFill>
                  <a:prstClr val="black"/>
                </a:solidFill>
                <a:latin typeface="Courier" charset="0"/>
              </a:rPr>
              <a:t>w</a:t>
            </a:r>
            <a:r>
              <a:rPr lang="mr-IN" altLang="zh-CN" sz="2000" dirty="0" smtClean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altLang="zh-CN" sz="2000" dirty="0" err="1" smtClean="0">
                <a:solidFill>
                  <a:prstClr val="black"/>
                </a:solidFill>
                <a:latin typeface="Courier" charset="0"/>
              </a:rPr>
              <a:t>i</a:t>
            </a:r>
            <a:r>
              <a:rPr lang="mr-IN" altLang="zh-CN" sz="2000" dirty="0" smtClean="0">
                <a:solidFill>
                  <a:prstClr val="black"/>
                </a:solidFill>
                <a:latin typeface="Courier" charset="0"/>
              </a:rPr>
              <a:t>]</a:t>
            </a:r>
            <a:r>
              <a:rPr lang="en-US" altLang="zh-CN" sz="2000" dirty="0" smtClean="0">
                <a:solidFill>
                  <a:prstClr val="black"/>
                </a:solidFill>
                <a:latin typeface="Courier" charset="0"/>
              </a:rPr>
              <a:t> )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595747" y="374073"/>
            <a:ext cx="2499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/>
              <a:t>01</a:t>
            </a:r>
            <a:r>
              <a:rPr kumimoji="1" lang="zh-CN" altLang="en-US" sz="3600" dirty="0" smtClean="0"/>
              <a:t>背包问题</a:t>
            </a:r>
            <a:endParaRPr kumimoji="1"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1537855" y="3577258"/>
            <a:ext cx="8686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Times-Roman" charset="0"/>
              </a:rPr>
              <a:t>“</a:t>
            </a:r>
            <a:r>
              <a:rPr lang="zh-CN" altLang="en-US" sz="2000" dirty="0">
                <a:solidFill>
                  <a:prstClr val="black"/>
                </a:solidFill>
                <a:latin typeface="Times-Roman" charset="0"/>
              </a:rPr>
              <a:t>将前</a:t>
            </a:r>
            <a:r>
              <a:rPr lang="en-US" altLang="zh-CN" sz="2000" dirty="0" err="1">
                <a:solidFill>
                  <a:prstClr val="black"/>
                </a:solidFill>
                <a:latin typeface="Times-Roman" charset="0"/>
              </a:rPr>
              <a:t>i</a:t>
            </a:r>
            <a:r>
              <a:rPr lang="zh-CN" altLang="en-US" sz="2000" dirty="0">
                <a:solidFill>
                  <a:prstClr val="black"/>
                </a:solidFill>
                <a:latin typeface="Times-Roman" charset="0"/>
              </a:rPr>
              <a:t>件物品放入容量为</a:t>
            </a:r>
            <a:r>
              <a:rPr lang="en-US" altLang="zh-CN" sz="2000" dirty="0">
                <a:solidFill>
                  <a:prstClr val="black"/>
                </a:solidFill>
                <a:latin typeface="Times-Roman" charset="0"/>
              </a:rPr>
              <a:t>v</a:t>
            </a:r>
            <a:r>
              <a:rPr lang="zh-CN" altLang="en-US" sz="2000" dirty="0">
                <a:solidFill>
                  <a:prstClr val="black"/>
                </a:solidFill>
                <a:latin typeface="Times-Roman" charset="0"/>
              </a:rPr>
              <a:t>的背包中”这个子问题，若只考虑第</a:t>
            </a:r>
            <a:r>
              <a:rPr lang="en-US" altLang="zh-CN" sz="2000" dirty="0" err="1">
                <a:solidFill>
                  <a:prstClr val="black"/>
                </a:solidFill>
                <a:latin typeface="Times-Roman" charset="0"/>
              </a:rPr>
              <a:t>i</a:t>
            </a:r>
            <a:r>
              <a:rPr lang="zh-CN" altLang="en-US" sz="2000" dirty="0">
                <a:solidFill>
                  <a:prstClr val="black"/>
                </a:solidFill>
                <a:latin typeface="Times-Roman" charset="0"/>
              </a:rPr>
              <a:t>件物品的策略（放或不放），那么就可以转化为一个只牵扯前</a:t>
            </a:r>
            <a:r>
              <a:rPr lang="en-US" altLang="zh-CN" sz="2000" dirty="0">
                <a:solidFill>
                  <a:prstClr val="black"/>
                </a:solidFill>
                <a:latin typeface="Times-Roman" charset="0"/>
              </a:rPr>
              <a:t>i-1</a:t>
            </a:r>
            <a:r>
              <a:rPr lang="zh-CN" altLang="en-US" sz="2000" dirty="0">
                <a:solidFill>
                  <a:prstClr val="black"/>
                </a:solidFill>
                <a:latin typeface="Times-Roman" charset="0"/>
              </a:rPr>
              <a:t>件物品的问题。如果不放第</a:t>
            </a:r>
            <a:r>
              <a:rPr lang="en-US" altLang="zh-CN" sz="2000" dirty="0" err="1">
                <a:solidFill>
                  <a:prstClr val="black"/>
                </a:solidFill>
                <a:latin typeface="Times-Roman" charset="0"/>
              </a:rPr>
              <a:t>i</a:t>
            </a:r>
            <a:r>
              <a:rPr lang="zh-CN" altLang="en-US" sz="2000" dirty="0">
                <a:solidFill>
                  <a:prstClr val="black"/>
                </a:solidFill>
                <a:latin typeface="Times-Roman" charset="0"/>
              </a:rPr>
              <a:t>件物品，那么问题就转化为“前</a:t>
            </a:r>
            <a:r>
              <a:rPr lang="en-US" altLang="zh-CN" sz="2000" dirty="0">
                <a:solidFill>
                  <a:prstClr val="black"/>
                </a:solidFill>
                <a:latin typeface="Times-Roman" charset="0"/>
              </a:rPr>
              <a:t>i-1</a:t>
            </a:r>
            <a:r>
              <a:rPr lang="zh-CN" altLang="en-US" sz="2000" dirty="0">
                <a:solidFill>
                  <a:prstClr val="black"/>
                </a:solidFill>
                <a:latin typeface="Times-Roman" charset="0"/>
              </a:rPr>
              <a:t>件物品放入容量为</a:t>
            </a:r>
            <a:r>
              <a:rPr lang="en-US" altLang="zh-CN" sz="2000" dirty="0">
                <a:solidFill>
                  <a:prstClr val="black"/>
                </a:solidFill>
                <a:latin typeface="Times-Roman" charset="0"/>
              </a:rPr>
              <a:t>v</a:t>
            </a:r>
            <a:r>
              <a:rPr lang="zh-CN" altLang="en-US" sz="2000" dirty="0">
                <a:solidFill>
                  <a:prstClr val="black"/>
                </a:solidFill>
                <a:latin typeface="Times-Roman" charset="0"/>
              </a:rPr>
              <a:t>的背包中”，价值为</a:t>
            </a:r>
            <a:r>
              <a:rPr lang="en-US" altLang="zh-CN" sz="2000" dirty="0">
                <a:solidFill>
                  <a:prstClr val="black"/>
                </a:solidFill>
                <a:latin typeface="Times-Roman" charset="0"/>
              </a:rPr>
              <a:t>f[i-1][v]</a:t>
            </a:r>
            <a:r>
              <a:rPr lang="zh-CN" altLang="en-US" sz="2000" dirty="0">
                <a:solidFill>
                  <a:prstClr val="black"/>
                </a:solidFill>
                <a:latin typeface="Times-Roman" charset="0"/>
              </a:rPr>
              <a:t>；如果放第</a:t>
            </a:r>
            <a:r>
              <a:rPr lang="en-US" altLang="zh-CN" sz="2000" dirty="0" err="1">
                <a:solidFill>
                  <a:prstClr val="black"/>
                </a:solidFill>
                <a:latin typeface="Times-Roman" charset="0"/>
              </a:rPr>
              <a:t>i</a:t>
            </a:r>
            <a:r>
              <a:rPr lang="zh-CN" altLang="en-US" sz="2000" dirty="0">
                <a:solidFill>
                  <a:prstClr val="black"/>
                </a:solidFill>
                <a:latin typeface="Times-Roman" charset="0"/>
              </a:rPr>
              <a:t>件物品，那么问题就转化为“前</a:t>
            </a:r>
            <a:r>
              <a:rPr lang="en-US" altLang="zh-CN" sz="2000" dirty="0">
                <a:solidFill>
                  <a:prstClr val="black"/>
                </a:solidFill>
                <a:latin typeface="Times-Roman" charset="0"/>
              </a:rPr>
              <a:t>i-1</a:t>
            </a:r>
            <a:r>
              <a:rPr lang="zh-CN" altLang="en-US" sz="2000" dirty="0">
                <a:solidFill>
                  <a:prstClr val="black"/>
                </a:solidFill>
                <a:latin typeface="Times-Roman" charset="0"/>
              </a:rPr>
              <a:t>件物品放入剩下的容量为</a:t>
            </a:r>
            <a:r>
              <a:rPr lang="en-US" altLang="zh-CN" sz="2000" dirty="0">
                <a:solidFill>
                  <a:prstClr val="black"/>
                </a:solidFill>
                <a:latin typeface="Times-Roman" charset="0"/>
              </a:rPr>
              <a:t>v-c[</a:t>
            </a:r>
            <a:r>
              <a:rPr lang="en-US" altLang="zh-CN" sz="2000" dirty="0" err="1">
                <a:solidFill>
                  <a:prstClr val="black"/>
                </a:solidFill>
                <a:latin typeface="Times-Roman" charset="0"/>
              </a:rPr>
              <a:t>i</a:t>
            </a:r>
            <a:r>
              <a:rPr lang="en-US" altLang="zh-CN" sz="2000" dirty="0">
                <a:solidFill>
                  <a:prstClr val="black"/>
                </a:solidFill>
                <a:latin typeface="Times-Roman" charset="0"/>
              </a:rPr>
              <a:t>]</a:t>
            </a:r>
            <a:r>
              <a:rPr lang="zh-CN" altLang="en-US" sz="2000" dirty="0">
                <a:solidFill>
                  <a:prstClr val="black"/>
                </a:solidFill>
                <a:latin typeface="Times-Roman" charset="0"/>
              </a:rPr>
              <a:t>的背包中”，此时能获得的最大价值就是</a:t>
            </a:r>
            <a:r>
              <a:rPr lang="en-US" altLang="zh-CN" sz="2000" dirty="0">
                <a:solidFill>
                  <a:prstClr val="black"/>
                </a:solidFill>
                <a:latin typeface="Times-Roman" charset="0"/>
              </a:rPr>
              <a:t>f[i-1][v-c[</a:t>
            </a:r>
            <a:r>
              <a:rPr lang="en-US" altLang="zh-CN" sz="2000" dirty="0" err="1">
                <a:solidFill>
                  <a:prstClr val="black"/>
                </a:solidFill>
                <a:latin typeface="Times-Roman" charset="0"/>
              </a:rPr>
              <a:t>i</a:t>
            </a:r>
            <a:r>
              <a:rPr lang="en-US" altLang="zh-CN" sz="2000" dirty="0">
                <a:solidFill>
                  <a:prstClr val="black"/>
                </a:solidFill>
                <a:latin typeface="Times-Roman" charset="0"/>
              </a:rPr>
              <a:t>]]</a:t>
            </a:r>
            <a:r>
              <a:rPr lang="zh-CN" altLang="en-US" sz="2000" dirty="0">
                <a:solidFill>
                  <a:prstClr val="black"/>
                </a:solidFill>
                <a:latin typeface="Times-Roman" charset="0"/>
              </a:rPr>
              <a:t>再加上通过放入第</a:t>
            </a:r>
            <a:r>
              <a:rPr lang="en-US" altLang="zh-CN" sz="2000" dirty="0" err="1">
                <a:solidFill>
                  <a:prstClr val="black"/>
                </a:solidFill>
                <a:latin typeface="Times-Roman" charset="0"/>
              </a:rPr>
              <a:t>i</a:t>
            </a:r>
            <a:r>
              <a:rPr lang="zh-CN" altLang="en-US" sz="2000" dirty="0">
                <a:solidFill>
                  <a:prstClr val="black"/>
                </a:solidFill>
                <a:latin typeface="Times-Roman" charset="0"/>
              </a:rPr>
              <a:t>件物品获得的价值</a:t>
            </a:r>
            <a:r>
              <a:rPr lang="en-US" altLang="zh-CN" sz="2000" dirty="0">
                <a:solidFill>
                  <a:prstClr val="black"/>
                </a:solidFill>
                <a:latin typeface="Times-Roman" charset="0"/>
              </a:rPr>
              <a:t>w[</a:t>
            </a:r>
            <a:r>
              <a:rPr lang="en-US" altLang="zh-CN" sz="2000" dirty="0" err="1">
                <a:solidFill>
                  <a:prstClr val="black"/>
                </a:solidFill>
                <a:latin typeface="Times-Roman" charset="0"/>
              </a:rPr>
              <a:t>i</a:t>
            </a:r>
            <a:r>
              <a:rPr lang="en-US" altLang="zh-CN" sz="2000" dirty="0">
                <a:solidFill>
                  <a:prstClr val="black"/>
                </a:solidFill>
                <a:latin typeface="Times-Roman" charset="0"/>
              </a:rPr>
              <a:t>]</a:t>
            </a:r>
            <a:r>
              <a:rPr lang="zh-CN" altLang="en-US" sz="2000" dirty="0">
                <a:solidFill>
                  <a:prstClr val="black"/>
                </a:solidFill>
                <a:latin typeface="Times-Roman" charset="0"/>
              </a:rPr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5976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95747" y="374073"/>
            <a:ext cx="2499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/>
              <a:t>01</a:t>
            </a:r>
            <a:r>
              <a:rPr kumimoji="1" lang="zh-CN" altLang="en-US" sz="3600" dirty="0" smtClean="0"/>
              <a:t>背包问题</a:t>
            </a:r>
            <a:endParaRPr kumimoji="1"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1219200" y="1246909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空间复杂度优化</a:t>
            </a:r>
            <a:r>
              <a:rPr kumimoji="1" lang="zh-CN" altLang="en-US" dirty="0"/>
              <a:t>：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09189" y="2365966"/>
            <a:ext cx="73816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for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i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=1..N</a:t>
            </a:r>
          </a:p>
          <a:p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for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v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=V..0</a:t>
            </a:r>
            <a:endParaRPr lang="mr-IN" altLang="zh-C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        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f</a:t>
            </a:r>
            <a:r>
              <a:rPr lang="en-US" altLang="zh-CN" dirty="0">
                <a:solidFill>
                  <a:prstClr val="black"/>
                </a:solidFill>
                <a:latin typeface="Courier" charset="0"/>
              </a:rPr>
              <a:t>[e]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v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]=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max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{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f</a:t>
            </a:r>
            <a:r>
              <a:rPr lang="en-US" altLang="zh-CN" dirty="0">
                <a:solidFill>
                  <a:prstClr val="black"/>
                </a:solidFill>
                <a:latin typeface="Courier" charset="0"/>
              </a:rPr>
              <a:t>[!e]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v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],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f</a:t>
            </a:r>
            <a:r>
              <a:rPr lang="en-US" altLang="zh-CN" dirty="0">
                <a:solidFill>
                  <a:prstClr val="black"/>
                </a:solidFill>
                <a:latin typeface="Courier" charset="0"/>
              </a:rPr>
              <a:t>[!e]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v-c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i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]]+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w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i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]};</a:t>
            </a:r>
            <a:r>
              <a:rPr lang="zh-CN" alt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Courier" charset="0"/>
              </a:rPr>
              <a:t>e</a:t>
            </a:r>
            <a:r>
              <a:rPr lang="zh-CN" alt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Courier" charset="0"/>
              </a:rPr>
              <a:t>=</a:t>
            </a:r>
            <a:r>
              <a:rPr lang="zh-CN" alt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Courier" charset="0"/>
              </a:rPr>
              <a:t>!e;</a:t>
            </a:r>
            <a:endParaRPr lang="zh-CN" altLang="en-US" dirty="0">
              <a:solidFill>
                <a:prstClr val="black"/>
              </a:solidFill>
              <a:latin typeface="Courier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45448" y="1996634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zh-CN" altLang="en-US" dirty="0" smtClean="0"/>
              <a:t>滚动数组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845448" y="3552542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zh-CN" altLang="en-US" dirty="0" smtClean="0"/>
              <a:t>降维打击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109189" y="400947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for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i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=1..N</a:t>
            </a:r>
          </a:p>
          <a:p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for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v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=V..0</a:t>
            </a:r>
          </a:p>
          <a:p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        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f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v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]=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max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{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f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v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],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f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v-c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i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]]+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w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i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]};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987637" y="5479448"/>
            <a:ext cx="1851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常数优化</a:t>
            </a:r>
            <a:r>
              <a:rPr kumimoji="1" lang="zh-CN" altLang="en-US" dirty="0"/>
              <a:t>：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943920" y="502039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for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i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=1..n</a:t>
            </a:r>
          </a:p>
          <a:p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altLang="zh-CN" dirty="0" smtClean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altLang="zh-CN" dirty="0" err="1" smtClean="0">
                <a:solidFill>
                  <a:prstClr val="black"/>
                </a:solidFill>
                <a:latin typeface="Courier" charset="0"/>
              </a:rPr>
              <a:t>bound</a:t>
            </a:r>
            <a:r>
              <a:rPr lang="mr-IN" altLang="zh-CN" dirty="0" smtClean="0">
                <a:solidFill>
                  <a:prstClr val="black"/>
                </a:solidFill>
                <a:latin typeface="Courier" charset="0"/>
              </a:rPr>
              <a:t>=</a:t>
            </a:r>
            <a:r>
              <a:rPr lang="mr-IN" altLang="zh-CN" dirty="0" err="1" smtClean="0">
                <a:solidFill>
                  <a:prstClr val="black"/>
                </a:solidFill>
                <a:latin typeface="Courier" charset="0"/>
              </a:rPr>
              <a:t>max</a:t>
            </a:r>
            <a:r>
              <a:rPr lang="mr-IN" altLang="zh-CN" dirty="0" smtClean="0">
                <a:solidFill>
                  <a:prstClr val="black"/>
                </a:solidFill>
                <a:latin typeface="Courier" charset="0"/>
              </a:rPr>
              <a:t>{V-</a:t>
            </a:r>
            <a:r>
              <a:rPr lang="mr-IN" altLang="zh-CN" dirty="0" err="1" smtClean="0">
                <a:solidFill>
                  <a:prstClr val="black"/>
                </a:solidFill>
                <a:latin typeface="Courier" charset="0"/>
              </a:rPr>
              <a:t>sum</a:t>
            </a:r>
            <a:r>
              <a:rPr lang="mr-IN" altLang="zh-CN" dirty="0" smtClean="0">
                <a:solidFill>
                  <a:prstClr val="black"/>
                </a:solidFill>
                <a:latin typeface="Courier" charset="0"/>
              </a:rPr>
              <a:t>{</a:t>
            </a:r>
            <a:r>
              <a:rPr lang="mr-IN" altLang="zh-CN" dirty="0" err="1" smtClean="0">
                <a:solidFill>
                  <a:prstClr val="black"/>
                </a:solidFill>
                <a:latin typeface="Courier" charset="0"/>
              </a:rPr>
              <a:t>w</a:t>
            </a:r>
            <a:r>
              <a:rPr lang="mr-IN" altLang="zh-CN" dirty="0" smtClean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altLang="zh-CN" dirty="0" err="1" smtClean="0">
                <a:solidFill>
                  <a:prstClr val="black"/>
                </a:solidFill>
                <a:latin typeface="Courier" charset="0"/>
              </a:rPr>
              <a:t>i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..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n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]},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c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i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]}</a:t>
            </a:r>
          </a:p>
          <a:p>
            <a:r>
              <a:rPr lang="en-US" altLang="zh-CN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Courier" charset="0"/>
              </a:rPr>
              <a:t>  for </a:t>
            </a:r>
            <a:r>
              <a:rPr lang="en-US" altLang="zh-CN" dirty="0">
                <a:solidFill>
                  <a:prstClr val="black"/>
                </a:solidFill>
                <a:latin typeface="Courier" charset="0"/>
              </a:rPr>
              <a:t>v=</a:t>
            </a:r>
            <a:r>
              <a:rPr lang="en-US" altLang="zh-CN" dirty="0" err="1">
                <a:solidFill>
                  <a:prstClr val="black"/>
                </a:solidFill>
                <a:latin typeface="Courier" charset="0"/>
              </a:rPr>
              <a:t>V..</a:t>
            </a:r>
            <a:r>
              <a:rPr lang="en-US" altLang="zh-CN" dirty="0" err="1" smtClean="0">
                <a:solidFill>
                  <a:prstClr val="black"/>
                </a:solidFill>
                <a:latin typeface="Courier" charset="0"/>
              </a:rPr>
              <a:t>bound</a:t>
            </a:r>
            <a:endParaRPr lang="en-US" altLang="zh-CN" dirty="0" smtClean="0">
              <a:solidFill>
                <a:prstClr val="black"/>
              </a:solidFill>
              <a:latin typeface="Courier" charset="0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altLang="zh-CN" dirty="0" err="1" smtClean="0">
                <a:solidFill>
                  <a:prstClr val="black"/>
                </a:solidFill>
                <a:latin typeface="Courier" charset="0"/>
              </a:rPr>
              <a:t>f</a:t>
            </a:r>
            <a:r>
              <a:rPr lang="mr-IN" altLang="zh-CN" dirty="0" smtClean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altLang="zh-CN" dirty="0" err="1" smtClean="0">
                <a:solidFill>
                  <a:prstClr val="black"/>
                </a:solidFill>
                <a:latin typeface="Courier" charset="0"/>
              </a:rPr>
              <a:t>v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]=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max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{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f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v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],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f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v-c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i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]]+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w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i</a:t>
            </a:r>
            <a:r>
              <a:rPr lang="mr-IN" altLang="zh-CN" dirty="0" smtClean="0">
                <a:solidFill>
                  <a:prstClr val="black"/>
                </a:solidFill>
                <a:latin typeface="Courier" charset="0"/>
              </a:rPr>
              <a:t>]};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640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62608" y="173415"/>
            <a:ext cx="515532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latin typeface="Heiti SC Light" charset="-122"/>
                <a:ea typeface="Heiti SC Light" charset="-122"/>
                <a:cs typeface="Heiti SC Light" charset="-122"/>
              </a:rPr>
              <a:t>C - </a:t>
            </a:r>
            <a:r>
              <a:rPr kumimoji="1" lang="zh-CN" altLang="en-US" sz="2800" dirty="0" smtClean="0">
                <a:latin typeface="Heiti SC Light" charset="-122"/>
                <a:ea typeface="Heiti SC Light" charset="-122"/>
                <a:cs typeface="Heiti SC Light" charset="-122"/>
              </a:rPr>
              <a:t>饭卡 </a:t>
            </a:r>
            <a:r>
              <a:rPr kumimoji="1" lang="en-US" altLang="zh-CN" sz="2800" dirty="0" smtClean="0">
                <a:latin typeface="Heiti SC Light" charset="-122"/>
                <a:ea typeface="Heiti SC Light" charset="-122"/>
                <a:cs typeface="Heiti SC Light" charset="-122"/>
              </a:rPr>
              <a:t>HDU </a:t>
            </a:r>
            <a:r>
              <a:rPr kumimoji="1" lang="mr-IN" altLang="zh-CN" sz="2800" dirty="0" smtClean="0">
                <a:latin typeface="Heiti SC Light" charset="-122"/>
                <a:ea typeface="Heiti SC Light" charset="-122"/>
                <a:cs typeface="Heiti SC Light" charset="-122"/>
              </a:rPr>
              <a:t>–</a:t>
            </a:r>
            <a:r>
              <a:rPr kumimoji="1" lang="en-US" altLang="zh-CN" sz="2800" dirty="0" smtClean="0">
                <a:latin typeface="Heiti SC Light" charset="-122"/>
                <a:ea typeface="Heiti SC Light" charset="-122"/>
                <a:cs typeface="Heiti SC Light" charset="-122"/>
              </a:rPr>
              <a:t> 2546</a:t>
            </a:r>
          </a:p>
          <a:p>
            <a:endParaRPr kumimoji="1" lang="en-US" altLang="zh-CN" sz="28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kumimoji="1" lang="en-US" altLang="zh-CN" sz="2800" dirty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2800" dirty="0" smtClean="0">
                <a:latin typeface="Heiti SC Light" charset="-122"/>
                <a:ea typeface="Heiti SC Light" charset="-122"/>
                <a:cs typeface="Heiti SC Light" charset="-122"/>
              </a:rPr>
              <a:t>       </a:t>
            </a:r>
            <a:r>
              <a:rPr kumimoji="1" lang="zh-CN" altLang="en-US" sz="2800" dirty="0" smtClean="0">
                <a:latin typeface="Heiti SC Light" charset="-122"/>
                <a:ea typeface="Heiti SC Light" charset="-122"/>
                <a:cs typeface="Heiti SC Light" charset="-122"/>
              </a:rPr>
              <a:t>电子科大本部食堂的饭卡有一种很诡异的设计，即在购买之前判断余额。如果购买一个商品之前，卡上的剩余金额大于或等于</a:t>
            </a:r>
            <a:r>
              <a:rPr kumimoji="1" lang="en-US" altLang="zh-CN" sz="2800" dirty="0" smtClean="0">
                <a:latin typeface="Heiti SC Light" charset="-122"/>
                <a:ea typeface="Heiti SC Light" charset="-122"/>
                <a:cs typeface="Heiti SC Light" charset="-122"/>
              </a:rPr>
              <a:t>5</a:t>
            </a:r>
            <a:r>
              <a:rPr kumimoji="1" lang="zh-CN" altLang="en-US" sz="2800" dirty="0" smtClean="0">
                <a:latin typeface="Heiti SC Light" charset="-122"/>
                <a:ea typeface="Heiti SC Light" charset="-122"/>
                <a:cs typeface="Heiti SC Light" charset="-122"/>
              </a:rPr>
              <a:t>元，就一定可以购买成功（即使购买后卡上余额为负），否则无法购买（即使金额足够）。所以大家都希望尽量使卡上的余额最少。 </a:t>
            </a:r>
          </a:p>
          <a:p>
            <a:r>
              <a:rPr kumimoji="1" lang="en-US" altLang="zh-CN" sz="2800" dirty="0" smtClean="0">
                <a:latin typeface="Heiti SC Light" charset="-122"/>
                <a:ea typeface="Heiti SC Light" charset="-122"/>
                <a:cs typeface="Heiti SC Light" charset="-122"/>
              </a:rPr>
              <a:t>        </a:t>
            </a:r>
            <a:r>
              <a:rPr kumimoji="1" lang="zh-CN" altLang="en-US" sz="2800" dirty="0" smtClean="0">
                <a:latin typeface="Heiti SC Light" charset="-122"/>
                <a:ea typeface="Heiti SC Light" charset="-122"/>
                <a:cs typeface="Heiti SC Light" charset="-122"/>
              </a:rPr>
              <a:t>某天，食堂中有</a:t>
            </a:r>
            <a:r>
              <a:rPr kumimoji="1" lang="en-US" altLang="zh-CN" sz="2800" dirty="0" smtClean="0">
                <a:latin typeface="Heiti SC Light" charset="-122"/>
                <a:ea typeface="Heiti SC Light" charset="-122"/>
                <a:cs typeface="Heiti SC Light" charset="-122"/>
              </a:rPr>
              <a:t>n</a:t>
            </a:r>
            <a:r>
              <a:rPr kumimoji="1" lang="zh-CN" altLang="en-US" sz="2800" dirty="0" smtClean="0">
                <a:latin typeface="Heiti SC Light" charset="-122"/>
                <a:ea typeface="Heiti SC Light" charset="-122"/>
                <a:cs typeface="Heiti SC Light" charset="-122"/>
              </a:rPr>
              <a:t>种菜出售，每种菜可购买一次。已知每种菜的价格以及卡上的余额，问最少可使卡上的余额为多少。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675586" y="362608"/>
            <a:ext cx="6364243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Input</a:t>
            </a:r>
          </a:p>
          <a:p>
            <a:r>
              <a:rPr kumimoji="1" lang="zh-CN" altLang="en-US" dirty="0" smtClean="0"/>
              <a:t>多组数据。对于每组数据： </a:t>
            </a:r>
          </a:p>
          <a:p>
            <a:r>
              <a:rPr kumimoji="1" lang="zh-CN" altLang="en-US" dirty="0" smtClean="0"/>
              <a:t>第一行为正整数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，表示菜的数量。</a:t>
            </a:r>
            <a:r>
              <a:rPr kumimoji="1" lang="en-US" altLang="zh-CN" dirty="0" smtClean="0"/>
              <a:t>n&lt;=1000</a:t>
            </a:r>
            <a:r>
              <a:rPr kumimoji="1" lang="zh-CN" altLang="en-US" dirty="0" smtClean="0"/>
              <a:t>。 </a:t>
            </a:r>
          </a:p>
          <a:p>
            <a:r>
              <a:rPr kumimoji="1" lang="zh-CN" altLang="en-US" dirty="0" smtClean="0"/>
              <a:t>第二行包括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个正整数，表示每种菜的价格。价格不超过</a:t>
            </a:r>
            <a:r>
              <a:rPr kumimoji="1" lang="en-US" altLang="zh-CN" dirty="0" smtClean="0"/>
              <a:t>50</a:t>
            </a:r>
            <a:r>
              <a:rPr kumimoji="1" lang="zh-CN" altLang="en-US" dirty="0" smtClean="0"/>
              <a:t>。 </a:t>
            </a:r>
          </a:p>
          <a:p>
            <a:r>
              <a:rPr kumimoji="1" lang="zh-CN" altLang="en-US" dirty="0" smtClean="0"/>
              <a:t>第三行包括一个正整数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，表示卡上的余额。</a:t>
            </a:r>
            <a:r>
              <a:rPr kumimoji="1" lang="en-US" altLang="zh-CN" dirty="0" smtClean="0"/>
              <a:t>m&lt;=1000</a:t>
            </a:r>
            <a:r>
              <a:rPr kumimoji="1" lang="zh-CN" altLang="en-US" dirty="0" smtClean="0"/>
              <a:t>。 </a:t>
            </a:r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n=0</a:t>
            </a:r>
            <a:r>
              <a:rPr kumimoji="1" lang="zh-CN" altLang="en-US" dirty="0" smtClean="0"/>
              <a:t>表示数据结束。 </a:t>
            </a:r>
            <a:endParaRPr kumimoji="1" lang="en-US" altLang="zh-CN" dirty="0" smtClean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Output</a:t>
            </a:r>
          </a:p>
          <a:p>
            <a:r>
              <a:rPr kumimoji="1" lang="zh-CN" altLang="en-US" dirty="0" smtClean="0"/>
              <a:t>对于每组输入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输出一行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包含一个整数，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表示卡上可能的最小余额。</a:t>
            </a:r>
          </a:p>
          <a:p>
            <a:r>
              <a:rPr kumimoji="1" lang="en-US" altLang="zh-CN" dirty="0" smtClean="0"/>
              <a:t>Sample Input</a:t>
            </a:r>
          </a:p>
          <a:p>
            <a:r>
              <a:rPr kumimoji="1" lang="en-US" altLang="zh-CN" dirty="0" smtClean="0"/>
              <a:t>1</a:t>
            </a:r>
          </a:p>
          <a:p>
            <a:r>
              <a:rPr kumimoji="1" lang="en-US" altLang="zh-CN" dirty="0" smtClean="0"/>
              <a:t>50</a:t>
            </a:r>
          </a:p>
          <a:p>
            <a:r>
              <a:rPr kumimoji="1" lang="en-US" altLang="zh-CN" dirty="0" smtClean="0"/>
              <a:t>5</a:t>
            </a:r>
          </a:p>
          <a:p>
            <a:r>
              <a:rPr kumimoji="1" lang="en-US" altLang="zh-CN" dirty="0" smtClean="0"/>
              <a:t>10</a:t>
            </a:r>
          </a:p>
          <a:p>
            <a:r>
              <a:rPr kumimoji="1" lang="en-US" altLang="zh-CN" dirty="0" smtClean="0"/>
              <a:t>1 2 3 2 1 1 2 3 2 1</a:t>
            </a:r>
          </a:p>
          <a:p>
            <a:r>
              <a:rPr kumimoji="1" lang="en-US" altLang="zh-CN" dirty="0" smtClean="0"/>
              <a:t>50</a:t>
            </a:r>
          </a:p>
          <a:p>
            <a:r>
              <a:rPr kumimoji="1" lang="en-US" altLang="zh-CN" dirty="0" smtClean="0"/>
              <a:t>0</a:t>
            </a:r>
          </a:p>
          <a:p>
            <a:r>
              <a:rPr kumimoji="1" lang="en-US" altLang="zh-CN" dirty="0" smtClean="0"/>
              <a:t>Sample Output</a:t>
            </a:r>
          </a:p>
          <a:p>
            <a:r>
              <a:rPr kumimoji="1" lang="en-US" altLang="zh-CN" dirty="0" smtClean="0"/>
              <a:t>-45</a:t>
            </a:r>
          </a:p>
          <a:p>
            <a:r>
              <a:rPr kumimoji="1" lang="en-US" altLang="zh-CN" dirty="0" smtClean="0"/>
              <a:t>32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485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45127" y="914399"/>
            <a:ext cx="9560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卡上的剩余金额大于或等于</a:t>
            </a:r>
            <a:r>
              <a:rPr kumimoji="1" lang="en-US" altLang="zh-CN" sz="2000" dirty="0" smtClean="0">
                <a:latin typeface="Heiti SC Light" charset="-122"/>
                <a:ea typeface="Heiti SC Light" charset="-122"/>
                <a:cs typeface="Heiti SC Light" charset="-122"/>
              </a:rPr>
              <a:t>5</a:t>
            </a:r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元，就一定可以购买成功（即使购买后卡上余额为负）</a:t>
            </a:r>
          </a:p>
          <a:p>
            <a:r>
              <a:rPr kumimoji="1"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否则无法购买（即使金额足够）。</a:t>
            </a:r>
            <a:endParaRPr kumimoji="1"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845127" y="2507672"/>
            <a:ext cx="94210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为了能够透支这</a:t>
            </a:r>
            <a:r>
              <a:rPr kumimoji="1" lang="en-US" altLang="zh-CN" sz="20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5</a:t>
            </a:r>
            <a:r>
              <a:rPr kumimoji="1" lang="zh-CN" altLang="en-US" sz="20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块钱，因此我们可以选择留出最贵的那件物品，然后尽可能的消费到接近</a:t>
            </a:r>
            <a:r>
              <a:rPr kumimoji="1" lang="en-US" altLang="zh-CN" sz="20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5</a:t>
            </a:r>
            <a:r>
              <a:rPr kumimoji="1" lang="zh-CN" altLang="en-US" sz="20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元，最后购买那件最贵的东西。这样就可以使得余额最低。</a:t>
            </a:r>
          </a:p>
          <a:p>
            <a:endParaRPr kumimoji="1" lang="zh-CN" altLang="en-US" sz="2000" dirty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zh-CN" altLang="en-US" sz="20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那么问题就变成了：找到一个方案，使得总花费最大，而且不超过</a:t>
            </a:r>
            <a:r>
              <a:rPr kumimoji="1" lang="en-US" altLang="zh-CN" sz="20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m-5</a:t>
            </a:r>
            <a:r>
              <a:rPr kumimoji="1" lang="zh-CN" altLang="en-US" sz="20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。</a:t>
            </a:r>
          </a:p>
          <a:p>
            <a:endParaRPr kumimoji="1" lang="zh-CN" altLang="en-US" sz="2000" dirty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zh-CN" altLang="en-US" sz="20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因此可以将问题转化为：</a:t>
            </a:r>
          </a:p>
          <a:p>
            <a:r>
              <a:rPr kumimoji="1" lang="zh-CN" altLang="en-US" sz="20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       一个容量为</a:t>
            </a:r>
            <a:r>
              <a:rPr kumimoji="1" lang="en-US" altLang="zh-CN" sz="20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(m-5)</a:t>
            </a:r>
            <a:r>
              <a:rPr kumimoji="1" lang="zh-CN" altLang="en-US" sz="20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，每件物品的价值和体积都是菜的价格的</a:t>
            </a:r>
            <a:r>
              <a:rPr kumimoji="1" lang="en-US" altLang="zh-CN" sz="20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01</a:t>
            </a:r>
            <a:r>
              <a:rPr kumimoji="1" lang="zh-CN" altLang="en-US" sz="20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背包问题</a:t>
            </a:r>
          </a:p>
        </p:txBody>
      </p:sp>
    </p:spTree>
    <p:extLst>
      <p:ext uri="{BB962C8B-B14F-4D97-AF65-F5344CB8AC3E}">
        <p14:creationId xmlns:p14="http://schemas.microsoft.com/office/powerpoint/2010/main" val="4148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0945" y="156381"/>
            <a:ext cx="54864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#include 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using namespace </a:t>
            </a:r>
            <a:r>
              <a:rPr lang="en-US" altLang="zh-CN" sz="2000" dirty="0" err="1" smtClean="0"/>
              <a:t>std</a:t>
            </a:r>
            <a:r>
              <a:rPr lang="en-US" altLang="zh-CN" sz="2000" dirty="0" smtClean="0"/>
              <a:t>;</a:t>
            </a:r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const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maxn</a:t>
            </a:r>
            <a:r>
              <a:rPr lang="en-US" altLang="zh-CN" sz="2000" dirty="0" smtClean="0"/>
              <a:t> = 1010;</a:t>
            </a:r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main(){</a:t>
            </a:r>
          </a:p>
          <a:p>
            <a:r>
              <a:rPr lang="mr-IN" altLang="zh-CN" sz="2000" dirty="0" smtClean="0"/>
              <a:t>    </a:t>
            </a:r>
            <a:r>
              <a:rPr lang="mr-IN" altLang="zh-CN" sz="2000" dirty="0" err="1" smtClean="0"/>
              <a:t>int</a:t>
            </a:r>
            <a:r>
              <a:rPr lang="mr-IN" altLang="zh-CN" sz="2000" dirty="0" smtClean="0"/>
              <a:t> </a:t>
            </a:r>
            <a:r>
              <a:rPr lang="mr-IN" altLang="zh-CN" sz="2000" dirty="0" err="1" smtClean="0"/>
              <a:t>n,m</a:t>
            </a:r>
            <a:r>
              <a:rPr lang="mr-IN" altLang="zh-CN" sz="2000" dirty="0" smtClean="0"/>
              <a:t>;</a:t>
            </a:r>
          </a:p>
          <a:p>
            <a:r>
              <a:rPr lang="mr-IN" altLang="zh-CN" sz="2000" dirty="0" smtClean="0"/>
              <a:t>    </a:t>
            </a:r>
            <a:r>
              <a:rPr lang="mr-IN" altLang="zh-CN" sz="2000" dirty="0" err="1" smtClean="0"/>
              <a:t>int</a:t>
            </a:r>
            <a:r>
              <a:rPr lang="mr-IN" altLang="zh-CN" sz="2000" dirty="0" smtClean="0"/>
              <a:t> </a:t>
            </a:r>
            <a:r>
              <a:rPr lang="mr-IN" altLang="zh-CN" sz="2000" dirty="0" err="1" smtClean="0"/>
              <a:t>s</a:t>
            </a:r>
            <a:r>
              <a:rPr lang="mr-IN" altLang="zh-CN" sz="2000" dirty="0" smtClean="0"/>
              <a:t>[</a:t>
            </a:r>
            <a:r>
              <a:rPr lang="mr-IN" altLang="zh-CN" sz="2000" dirty="0" err="1" smtClean="0"/>
              <a:t>maxn</a:t>
            </a:r>
            <a:r>
              <a:rPr lang="mr-IN" altLang="zh-CN" sz="2000" dirty="0" smtClean="0"/>
              <a:t>];</a:t>
            </a:r>
          </a:p>
          <a:p>
            <a:r>
              <a:rPr lang="mr-IN" altLang="zh-CN" sz="2000" dirty="0" smtClean="0"/>
              <a:t>    </a:t>
            </a:r>
            <a:r>
              <a:rPr lang="mr-IN" altLang="zh-CN" sz="2000" dirty="0" err="1" smtClean="0"/>
              <a:t>int</a:t>
            </a:r>
            <a:r>
              <a:rPr lang="mr-IN" altLang="zh-CN" sz="2000" dirty="0" smtClean="0"/>
              <a:t> </a:t>
            </a:r>
            <a:r>
              <a:rPr lang="mr-IN" altLang="zh-CN" sz="2000" dirty="0" err="1" smtClean="0"/>
              <a:t>dp</a:t>
            </a:r>
            <a:r>
              <a:rPr lang="mr-IN" altLang="zh-CN" sz="2000" dirty="0" smtClean="0"/>
              <a:t>[</a:t>
            </a:r>
            <a:r>
              <a:rPr lang="mr-IN" altLang="zh-CN" sz="2000" dirty="0" err="1" smtClean="0"/>
              <a:t>maxn</a:t>
            </a:r>
            <a:r>
              <a:rPr lang="mr-IN" altLang="zh-CN" sz="2000" dirty="0" smtClean="0"/>
              <a:t>];</a:t>
            </a:r>
          </a:p>
          <a:p>
            <a:r>
              <a:rPr lang="en-US" altLang="zh-CN" sz="2000" dirty="0" smtClean="0"/>
              <a:t>    while(</a:t>
            </a:r>
            <a:r>
              <a:rPr lang="en-US" altLang="zh-CN" sz="2000" dirty="0" err="1" smtClean="0"/>
              <a:t>cin</a:t>
            </a:r>
            <a:r>
              <a:rPr lang="en-US" altLang="zh-CN" sz="2000" dirty="0" smtClean="0"/>
              <a:t> &gt;&gt; n &amp;&amp; n){</a:t>
            </a:r>
          </a:p>
          <a:p>
            <a:r>
              <a:rPr lang="mr-IN" altLang="zh-CN" sz="2000" dirty="0" smtClean="0"/>
              <a:t>        </a:t>
            </a:r>
            <a:r>
              <a:rPr lang="mr-IN" altLang="zh-CN" sz="2000" dirty="0" err="1" smtClean="0"/>
              <a:t>memset</a:t>
            </a:r>
            <a:r>
              <a:rPr lang="mr-IN" altLang="zh-CN" sz="2000" dirty="0" smtClean="0"/>
              <a:t>(dp,0,sizeof(</a:t>
            </a:r>
            <a:r>
              <a:rPr lang="mr-IN" altLang="zh-CN" sz="2000" dirty="0" err="1" smtClean="0"/>
              <a:t>dp</a:t>
            </a:r>
            <a:r>
              <a:rPr lang="mr-IN" altLang="zh-CN" sz="2000" dirty="0" smtClean="0"/>
              <a:t>));</a:t>
            </a:r>
          </a:p>
          <a:p>
            <a:r>
              <a:rPr lang="mr-IN" altLang="zh-CN" sz="2000" dirty="0" smtClean="0"/>
              <a:t>        </a:t>
            </a:r>
            <a:r>
              <a:rPr lang="mr-IN" altLang="zh-CN" sz="2000" dirty="0" err="1" smtClean="0"/>
              <a:t>for</a:t>
            </a:r>
            <a:r>
              <a:rPr lang="mr-IN" altLang="zh-CN" sz="2000" dirty="0" smtClean="0"/>
              <a:t>(</a:t>
            </a:r>
            <a:r>
              <a:rPr lang="mr-IN" altLang="zh-CN" sz="2000" dirty="0" err="1" smtClean="0"/>
              <a:t>int</a:t>
            </a:r>
            <a:r>
              <a:rPr lang="mr-IN" altLang="zh-CN" sz="2000" dirty="0" smtClean="0"/>
              <a:t> </a:t>
            </a:r>
            <a:r>
              <a:rPr lang="mr-IN" altLang="zh-CN" sz="2000" dirty="0" err="1" smtClean="0"/>
              <a:t>i</a:t>
            </a:r>
            <a:r>
              <a:rPr lang="mr-IN" altLang="zh-CN" sz="2000" dirty="0" smtClean="0"/>
              <a:t> = 0;i &lt; </a:t>
            </a:r>
            <a:r>
              <a:rPr lang="mr-IN" altLang="zh-CN" sz="2000" dirty="0" err="1" smtClean="0"/>
              <a:t>n</a:t>
            </a:r>
            <a:r>
              <a:rPr lang="mr-IN" altLang="zh-CN" sz="2000" dirty="0" smtClean="0"/>
              <a:t>;++</a:t>
            </a:r>
            <a:r>
              <a:rPr lang="mr-IN" altLang="zh-CN" sz="2000" dirty="0" err="1" smtClean="0"/>
              <a:t>i</a:t>
            </a:r>
            <a:r>
              <a:rPr lang="mr-IN" altLang="zh-CN" sz="2000" dirty="0" smtClean="0"/>
              <a:t>) </a:t>
            </a:r>
            <a:r>
              <a:rPr lang="mr-IN" altLang="zh-CN" sz="2000" dirty="0" err="1" smtClean="0"/>
              <a:t>cin</a:t>
            </a:r>
            <a:r>
              <a:rPr lang="mr-IN" altLang="zh-CN" sz="2000" dirty="0" smtClean="0"/>
              <a:t> &gt;&gt; </a:t>
            </a:r>
            <a:r>
              <a:rPr lang="mr-IN" altLang="zh-CN" sz="2000" dirty="0" err="1" smtClean="0"/>
              <a:t>s</a:t>
            </a:r>
            <a:r>
              <a:rPr lang="mr-IN" altLang="zh-CN" sz="2000" dirty="0" smtClean="0"/>
              <a:t>[</a:t>
            </a:r>
            <a:r>
              <a:rPr lang="mr-IN" altLang="zh-CN" sz="2000" dirty="0" err="1" smtClean="0"/>
              <a:t>i</a:t>
            </a:r>
            <a:r>
              <a:rPr lang="mr-IN" altLang="zh-CN" sz="2000" dirty="0" smtClean="0"/>
              <a:t>];</a:t>
            </a:r>
          </a:p>
          <a:p>
            <a:r>
              <a:rPr lang="mr-IN" altLang="zh-CN" sz="2000" dirty="0" smtClean="0"/>
              <a:t>        </a:t>
            </a:r>
            <a:r>
              <a:rPr lang="mr-IN" altLang="zh-CN" sz="2000" dirty="0" err="1" smtClean="0"/>
              <a:t>cin</a:t>
            </a:r>
            <a:r>
              <a:rPr lang="mr-IN" altLang="zh-CN" sz="2000" dirty="0" smtClean="0"/>
              <a:t> &gt;&gt; </a:t>
            </a:r>
            <a:r>
              <a:rPr lang="mr-IN" altLang="zh-CN" sz="2000" dirty="0" err="1" smtClean="0"/>
              <a:t>m</a:t>
            </a:r>
            <a:r>
              <a:rPr lang="mr-IN" altLang="zh-CN" sz="2000" dirty="0" smtClean="0"/>
              <a:t>;</a:t>
            </a:r>
          </a:p>
          <a:p>
            <a:r>
              <a:rPr lang="mr-IN" altLang="zh-CN" sz="2000" dirty="0" smtClean="0"/>
              <a:t>        </a:t>
            </a:r>
            <a:r>
              <a:rPr lang="mr-IN" altLang="zh-CN" sz="2000" dirty="0" err="1" smtClean="0"/>
              <a:t>m</a:t>
            </a:r>
            <a:r>
              <a:rPr lang="mr-IN" altLang="zh-CN" sz="2000" dirty="0" smtClean="0"/>
              <a:t> -= 5;</a:t>
            </a:r>
          </a:p>
          <a:p>
            <a:r>
              <a:rPr lang="mr-IN" altLang="zh-CN" sz="2000" dirty="0" smtClean="0"/>
              <a:t>        </a:t>
            </a:r>
            <a:r>
              <a:rPr lang="mr-IN" altLang="zh-CN" sz="2000" dirty="0" err="1" smtClean="0"/>
              <a:t>if</a:t>
            </a:r>
            <a:r>
              <a:rPr lang="mr-IN" altLang="zh-CN" sz="2000" dirty="0" smtClean="0"/>
              <a:t> (</a:t>
            </a:r>
            <a:r>
              <a:rPr lang="mr-IN" altLang="zh-CN" sz="2000" dirty="0" err="1" smtClean="0"/>
              <a:t>m</a:t>
            </a:r>
            <a:r>
              <a:rPr lang="mr-IN" altLang="zh-CN" sz="2000" dirty="0" smtClean="0"/>
              <a:t> &lt; 0) {</a:t>
            </a:r>
          </a:p>
          <a:p>
            <a:r>
              <a:rPr lang="mr-IN" altLang="zh-CN" sz="2000" dirty="0" smtClean="0"/>
              <a:t>            </a:t>
            </a:r>
            <a:r>
              <a:rPr lang="mr-IN" altLang="zh-CN" sz="2000" dirty="0" err="1" smtClean="0"/>
              <a:t>cout</a:t>
            </a:r>
            <a:r>
              <a:rPr lang="mr-IN" altLang="zh-CN" sz="2000" dirty="0" smtClean="0"/>
              <a:t> &lt;&lt; </a:t>
            </a:r>
            <a:r>
              <a:rPr lang="mr-IN" altLang="zh-CN" sz="2000" dirty="0" err="1" smtClean="0"/>
              <a:t>m</a:t>
            </a:r>
            <a:r>
              <a:rPr lang="mr-IN" altLang="zh-CN" sz="2000" dirty="0" smtClean="0"/>
              <a:t> + 5 &lt;&lt; </a:t>
            </a:r>
            <a:r>
              <a:rPr lang="mr-IN" altLang="zh-CN" sz="2000" dirty="0" err="1" smtClean="0"/>
              <a:t>endl</a:t>
            </a:r>
            <a:r>
              <a:rPr lang="mr-IN" altLang="zh-CN" sz="2000" dirty="0" smtClean="0"/>
              <a:t>;</a:t>
            </a:r>
          </a:p>
          <a:p>
            <a:r>
              <a:rPr lang="mr-IN" altLang="zh-CN" sz="2000" dirty="0" smtClean="0"/>
              <a:t>            </a:t>
            </a:r>
            <a:r>
              <a:rPr lang="mr-IN" altLang="zh-CN" sz="2000" dirty="0" err="1" smtClean="0"/>
              <a:t>continue</a:t>
            </a:r>
            <a:r>
              <a:rPr lang="mr-IN" altLang="zh-CN" sz="2000" dirty="0" smtClean="0"/>
              <a:t>;</a:t>
            </a:r>
          </a:p>
          <a:p>
            <a:r>
              <a:rPr lang="mr-IN" altLang="zh-CN" sz="2000" dirty="0" smtClean="0"/>
              <a:t>        }</a:t>
            </a:r>
          </a:p>
          <a:p>
            <a:r>
              <a:rPr lang="mr-IN" altLang="zh-CN" sz="2000" dirty="0" smtClean="0"/>
              <a:t>        </a:t>
            </a:r>
            <a:r>
              <a:rPr lang="mr-IN" altLang="zh-CN" sz="2000" dirty="0" err="1" smtClean="0"/>
              <a:t>sort</a:t>
            </a:r>
            <a:r>
              <a:rPr lang="mr-IN" altLang="zh-CN" sz="2000" dirty="0" smtClean="0"/>
              <a:t>(</a:t>
            </a:r>
            <a:r>
              <a:rPr lang="mr-IN" altLang="zh-CN" sz="2000" dirty="0" err="1" smtClean="0"/>
              <a:t>s,s+n</a:t>
            </a:r>
            <a:r>
              <a:rPr lang="mr-IN" altLang="zh-CN" sz="2000" dirty="0" smtClean="0"/>
              <a:t>);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777345" y="971989"/>
            <a:ext cx="51538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altLang="zh-CN" dirty="0" smtClean="0">
                <a:latin typeface="Menlo-Regular" charset="0"/>
              </a:rPr>
              <a:t> </a:t>
            </a:r>
            <a:r>
              <a:rPr lang="en-US" altLang="zh-CN" dirty="0" smtClean="0">
                <a:latin typeface="Menlo-Regular" charset="0"/>
              </a:rPr>
              <a:t>   </a:t>
            </a:r>
            <a:r>
              <a:rPr lang="mr-IN" altLang="zh-CN" dirty="0" err="1" smtClean="0">
                <a:latin typeface="Menlo-Regular" charset="0"/>
              </a:rPr>
              <a:t>for</a:t>
            </a:r>
            <a:r>
              <a:rPr lang="mr-IN" altLang="zh-CN" dirty="0" smtClean="0">
                <a:latin typeface="Menlo-Regular" charset="0"/>
              </a:rPr>
              <a:t>(</a:t>
            </a:r>
            <a:r>
              <a:rPr lang="mr-IN" altLang="zh-CN" dirty="0" err="1" smtClean="0">
                <a:latin typeface="Menlo-Regular" charset="0"/>
              </a:rPr>
              <a:t>int</a:t>
            </a:r>
            <a:r>
              <a:rPr lang="mr-IN" altLang="zh-CN" dirty="0" smtClean="0">
                <a:latin typeface="Menlo-Regular" charset="0"/>
              </a:rPr>
              <a:t> </a:t>
            </a:r>
            <a:r>
              <a:rPr lang="mr-IN" altLang="zh-CN" dirty="0" err="1" smtClean="0">
                <a:latin typeface="Menlo-Regular" charset="0"/>
              </a:rPr>
              <a:t>i</a:t>
            </a:r>
            <a:r>
              <a:rPr lang="mr-IN" altLang="zh-CN" dirty="0" smtClean="0">
                <a:latin typeface="Menlo-Regular" charset="0"/>
              </a:rPr>
              <a:t> = 0;i &lt; </a:t>
            </a:r>
            <a:r>
              <a:rPr lang="mr-IN" altLang="zh-CN" dirty="0" err="1" smtClean="0">
                <a:latin typeface="Menlo-Regular" charset="0"/>
              </a:rPr>
              <a:t>n</a:t>
            </a:r>
            <a:r>
              <a:rPr lang="mr-IN" altLang="zh-CN" dirty="0" smtClean="0">
                <a:latin typeface="Menlo-Regular" charset="0"/>
              </a:rPr>
              <a:t> - 1;i++){</a:t>
            </a:r>
          </a:p>
          <a:p>
            <a:r>
              <a:rPr lang="mr-IN" altLang="zh-CN" dirty="0" smtClean="0">
                <a:latin typeface="Menlo-Regular" charset="0"/>
              </a:rPr>
              <a:t>            </a:t>
            </a:r>
            <a:r>
              <a:rPr lang="mr-IN" altLang="zh-CN" dirty="0" err="1" smtClean="0">
                <a:latin typeface="Menlo-Regular" charset="0"/>
              </a:rPr>
              <a:t>for</a:t>
            </a:r>
            <a:r>
              <a:rPr lang="mr-IN" altLang="zh-CN" dirty="0" smtClean="0">
                <a:latin typeface="Menlo-Regular" charset="0"/>
              </a:rPr>
              <a:t>(</a:t>
            </a:r>
            <a:r>
              <a:rPr lang="mr-IN" altLang="zh-CN" dirty="0" err="1" smtClean="0">
                <a:latin typeface="Menlo-Regular" charset="0"/>
              </a:rPr>
              <a:t>int</a:t>
            </a:r>
            <a:r>
              <a:rPr lang="mr-IN" altLang="zh-CN" dirty="0" smtClean="0">
                <a:latin typeface="Menlo-Regular" charset="0"/>
              </a:rPr>
              <a:t> </a:t>
            </a:r>
            <a:r>
              <a:rPr lang="mr-IN" altLang="zh-CN" dirty="0" err="1" smtClean="0">
                <a:latin typeface="Menlo-Regular" charset="0"/>
              </a:rPr>
              <a:t>v</a:t>
            </a:r>
            <a:r>
              <a:rPr lang="mr-IN" altLang="zh-CN" dirty="0" smtClean="0">
                <a:latin typeface="Menlo-Regular" charset="0"/>
              </a:rPr>
              <a:t> = </a:t>
            </a:r>
            <a:r>
              <a:rPr lang="mr-IN" altLang="zh-CN" dirty="0" err="1" smtClean="0">
                <a:latin typeface="Menlo-Regular" charset="0"/>
              </a:rPr>
              <a:t>m;v</a:t>
            </a:r>
            <a:r>
              <a:rPr lang="mr-IN" altLang="zh-CN" dirty="0" smtClean="0">
                <a:latin typeface="Menlo-Regular" charset="0"/>
              </a:rPr>
              <a:t> &gt;= </a:t>
            </a:r>
            <a:r>
              <a:rPr lang="mr-IN" altLang="zh-CN" dirty="0" err="1" smtClean="0">
                <a:latin typeface="Menlo-Regular" charset="0"/>
              </a:rPr>
              <a:t>s</a:t>
            </a:r>
            <a:r>
              <a:rPr lang="mr-IN" altLang="zh-CN" dirty="0" smtClean="0">
                <a:latin typeface="Menlo-Regular" charset="0"/>
              </a:rPr>
              <a:t>[</a:t>
            </a:r>
            <a:r>
              <a:rPr lang="mr-IN" altLang="zh-CN" dirty="0" err="1" smtClean="0">
                <a:latin typeface="Menlo-Regular" charset="0"/>
              </a:rPr>
              <a:t>i</a:t>
            </a:r>
            <a:r>
              <a:rPr lang="mr-IN" altLang="zh-CN" dirty="0" smtClean="0">
                <a:latin typeface="Menlo-Regular" charset="0"/>
              </a:rPr>
              <a:t>];</a:t>
            </a:r>
            <a:r>
              <a:rPr lang="mr-IN" altLang="zh-CN" dirty="0" err="1" smtClean="0">
                <a:latin typeface="Menlo-Regular" charset="0"/>
              </a:rPr>
              <a:t>v</a:t>
            </a:r>
            <a:r>
              <a:rPr lang="mr-IN" altLang="zh-CN" dirty="0" smtClean="0">
                <a:latin typeface="Menlo-Regular" charset="0"/>
              </a:rPr>
              <a:t>--){</a:t>
            </a:r>
          </a:p>
          <a:p>
            <a:r>
              <a:rPr lang="mr-IN" altLang="zh-CN" dirty="0" smtClean="0">
                <a:latin typeface="Menlo-Regular" charset="0"/>
              </a:rPr>
              <a:t>                </a:t>
            </a:r>
            <a:r>
              <a:rPr lang="mr-IN" altLang="zh-CN" dirty="0" err="1" smtClean="0">
                <a:latin typeface="Menlo-Regular" charset="0"/>
              </a:rPr>
              <a:t>dp</a:t>
            </a:r>
            <a:r>
              <a:rPr lang="mr-IN" altLang="zh-CN" dirty="0" smtClean="0">
                <a:latin typeface="Menlo-Regular" charset="0"/>
              </a:rPr>
              <a:t>[</a:t>
            </a:r>
            <a:r>
              <a:rPr lang="mr-IN" altLang="zh-CN" dirty="0" err="1" smtClean="0">
                <a:latin typeface="Menlo-Regular" charset="0"/>
              </a:rPr>
              <a:t>v</a:t>
            </a:r>
            <a:r>
              <a:rPr lang="mr-IN" altLang="zh-CN" dirty="0" smtClean="0">
                <a:latin typeface="Menlo-Regular" charset="0"/>
              </a:rPr>
              <a:t>] = </a:t>
            </a:r>
            <a:r>
              <a:rPr lang="mr-IN" altLang="zh-CN" dirty="0" err="1" smtClean="0">
                <a:latin typeface="Menlo-Regular" charset="0"/>
              </a:rPr>
              <a:t>max</a:t>
            </a:r>
            <a:r>
              <a:rPr lang="mr-IN" altLang="zh-CN" dirty="0" smtClean="0">
                <a:latin typeface="Menlo-Regular" charset="0"/>
              </a:rPr>
              <a:t>(</a:t>
            </a:r>
            <a:r>
              <a:rPr lang="mr-IN" altLang="zh-CN" dirty="0" err="1" smtClean="0">
                <a:latin typeface="Menlo-Regular" charset="0"/>
              </a:rPr>
              <a:t>dp</a:t>
            </a:r>
            <a:r>
              <a:rPr lang="mr-IN" altLang="zh-CN" dirty="0" smtClean="0">
                <a:latin typeface="Menlo-Regular" charset="0"/>
              </a:rPr>
              <a:t>[</a:t>
            </a:r>
            <a:r>
              <a:rPr lang="mr-IN" altLang="zh-CN" dirty="0" err="1" smtClean="0">
                <a:latin typeface="Menlo-Regular" charset="0"/>
              </a:rPr>
              <a:t>v</a:t>
            </a:r>
            <a:r>
              <a:rPr lang="mr-IN" altLang="zh-CN" dirty="0" smtClean="0">
                <a:latin typeface="Menlo-Regular" charset="0"/>
              </a:rPr>
              <a:t>],(</a:t>
            </a:r>
            <a:r>
              <a:rPr lang="mr-IN" altLang="zh-CN" dirty="0" err="1" smtClean="0">
                <a:latin typeface="Menlo-Regular" charset="0"/>
              </a:rPr>
              <a:t>dp</a:t>
            </a:r>
            <a:r>
              <a:rPr lang="mr-IN" altLang="zh-CN" dirty="0" smtClean="0">
                <a:latin typeface="Menlo-Regular" charset="0"/>
              </a:rPr>
              <a:t>[</a:t>
            </a:r>
            <a:r>
              <a:rPr lang="mr-IN" altLang="zh-CN" dirty="0" err="1" smtClean="0">
                <a:latin typeface="Menlo-Regular" charset="0"/>
              </a:rPr>
              <a:t>v-s</a:t>
            </a:r>
            <a:r>
              <a:rPr lang="mr-IN" altLang="zh-CN" dirty="0" smtClean="0">
                <a:latin typeface="Menlo-Regular" charset="0"/>
              </a:rPr>
              <a:t>[</a:t>
            </a:r>
            <a:r>
              <a:rPr lang="mr-IN" altLang="zh-CN" dirty="0" err="1" smtClean="0">
                <a:latin typeface="Menlo-Regular" charset="0"/>
              </a:rPr>
              <a:t>i</a:t>
            </a:r>
            <a:r>
              <a:rPr lang="mr-IN" altLang="zh-CN" dirty="0" smtClean="0">
                <a:latin typeface="Menlo-Regular" charset="0"/>
              </a:rPr>
              <a:t>]] + </a:t>
            </a:r>
            <a:r>
              <a:rPr lang="mr-IN" altLang="zh-CN" dirty="0" err="1" smtClean="0">
                <a:latin typeface="Menlo-Regular" charset="0"/>
              </a:rPr>
              <a:t>s</a:t>
            </a:r>
            <a:r>
              <a:rPr lang="mr-IN" altLang="zh-CN" dirty="0" smtClean="0">
                <a:latin typeface="Menlo-Regular" charset="0"/>
              </a:rPr>
              <a:t>[</a:t>
            </a:r>
            <a:r>
              <a:rPr lang="mr-IN" altLang="zh-CN" dirty="0" err="1" smtClean="0">
                <a:latin typeface="Menlo-Regular" charset="0"/>
              </a:rPr>
              <a:t>i</a:t>
            </a:r>
            <a:r>
              <a:rPr lang="mr-IN" altLang="zh-CN" dirty="0" smtClean="0">
                <a:latin typeface="Menlo-Regular" charset="0"/>
              </a:rPr>
              <a:t>]));</a:t>
            </a:r>
          </a:p>
          <a:p>
            <a:r>
              <a:rPr lang="mr-IN" altLang="zh-CN" dirty="0" smtClean="0">
                <a:latin typeface="Menlo-Regular" charset="0"/>
              </a:rPr>
              <a:t>            }</a:t>
            </a:r>
          </a:p>
          <a:p>
            <a:r>
              <a:rPr lang="mr-IN" altLang="zh-CN" dirty="0" smtClean="0">
                <a:latin typeface="Menlo-Regular" charset="0"/>
              </a:rPr>
              <a:t>        }</a:t>
            </a:r>
          </a:p>
          <a:p>
            <a:r>
              <a:rPr lang="mr-IN" altLang="zh-CN" dirty="0" smtClean="0">
                <a:latin typeface="Menlo-Regular" charset="0"/>
              </a:rPr>
              <a:t>        </a:t>
            </a:r>
            <a:r>
              <a:rPr lang="mr-IN" altLang="zh-CN" dirty="0" err="1" smtClean="0">
                <a:latin typeface="Menlo-Regular" charset="0"/>
              </a:rPr>
              <a:t>cout</a:t>
            </a:r>
            <a:r>
              <a:rPr lang="mr-IN" altLang="zh-CN" dirty="0" smtClean="0">
                <a:latin typeface="Menlo-Regular" charset="0"/>
              </a:rPr>
              <a:t> &lt;&lt; </a:t>
            </a:r>
            <a:r>
              <a:rPr lang="mr-IN" altLang="zh-CN" dirty="0" err="1" smtClean="0">
                <a:latin typeface="Menlo-Regular" charset="0"/>
              </a:rPr>
              <a:t>m</a:t>
            </a:r>
            <a:r>
              <a:rPr lang="mr-IN" altLang="zh-CN" dirty="0" smtClean="0">
                <a:latin typeface="Menlo-Regular" charset="0"/>
              </a:rPr>
              <a:t> + 5 - </a:t>
            </a:r>
            <a:r>
              <a:rPr lang="mr-IN" altLang="zh-CN" dirty="0" err="1" smtClean="0">
                <a:latin typeface="Menlo-Regular" charset="0"/>
              </a:rPr>
              <a:t>dp</a:t>
            </a:r>
            <a:r>
              <a:rPr lang="mr-IN" altLang="zh-CN" dirty="0" smtClean="0">
                <a:latin typeface="Menlo-Regular" charset="0"/>
              </a:rPr>
              <a:t>[</a:t>
            </a:r>
            <a:r>
              <a:rPr lang="mr-IN" altLang="zh-CN" dirty="0" err="1" smtClean="0">
                <a:latin typeface="Menlo-Regular" charset="0"/>
              </a:rPr>
              <a:t>m</a:t>
            </a:r>
            <a:r>
              <a:rPr lang="mr-IN" altLang="zh-CN" dirty="0" smtClean="0">
                <a:latin typeface="Menlo-Regular" charset="0"/>
              </a:rPr>
              <a:t>] - </a:t>
            </a:r>
            <a:r>
              <a:rPr lang="mr-IN" altLang="zh-CN" dirty="0" err="1" smtClean="0">
                <a:latin typeface="Menlo-Regular" charset="0"/>
              </a:rPr>
              <a:t>s</a:t>
            </a:r>
            <a:r>
              <a:rPr lang="mr-IN" altLang="zh-CN" dirty="0" smtClean="0">
                <a:latin typeface="Menlo-Regular" charset="0"/>
              </a:rPr>
              <a:t>[n-1] &lt;&lt; </a:t>
            </a:r>
            <a:r>
              <a:rPr lang="mr-IN" altLang="zh-CN" dirty="0" err="1" smtClean="0">
                <a:latin typeface="Menlo-Regular" charset="0"/>
              </a:rPr>
              <a:t>endl</a:t>
            </a:r>
            <a:r>
              <a:rPr lang="mr-IN" altLang="zh-CN" dirty="0" smtClean="0">
                <a:latin typeface="Menlo-Regular" charset="0"/>
              </a:rPr>
              <a:t>;</a:t>
            </a:r>
          </a:p>
          <a:p>
            <a:r>
              <a:rPr lang="mr-IN" altLang="zh-CN" dirty="0" smtClean="0">
                <a:latin typeface="Menlo-Regular" charset="0"/>
              </a:rPr>
              <a:t>    }</a:t>
            </a:r>
          </a:p>
          <a:p>
            <a:r>
              <a:rPr lang="mr-IN" altLang="zh-CN" dirty="0" smtClean="0">
                <a:latin typeface="Menlo-Regular" charset="0"/>
              </a:rPr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8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95747" y="374073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/>
              <a:t>完全背包问题</a:t>
            </a:r>
            <a:endParaRPr kumimoji="1"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2073074" y="1387962"/>
            <a:ext cx="78883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Times-Roman" charset="0"/>
              </a:rPr>
              <a:t>有</a:t>
            </a:r>
            <a:r>
              <a:rPr lang="en-US" altLang="zh-CN" sz="2000" dirty="0">
                <a:solidFill>
                  <a:prstClr val="black"/>
                </a:solidFill>
                <a:latin typeface="Times-Roman" charset="0"/>
              </a:rPr>
              <a:t>N</a:t>
            </a:r>
            <a:r>
              <a:rPr lang="zh-CN" altLang="en-US" sz="2000" dirty="0">
                <a:solidFill>
                  <a:prstClr val="black"/>
                </a:solidFill>
                <a:latin typeface="Times-Roman" charset="0"/>
              </a:rPr>
              <a:t>种物品和一个容量为</a:t>
            </a:r>
            <a:r>
              <a:rPr lang="en-US" altLang="zh-CN" sz="2000" dirty="0">
                <a:solidFill>
                  <a:prstClr val="black"/>
                </a:solidFill>
                <a:latin typeface="Times-Roman" charset="0"/>
              </a:rPr>
              <a:t>V</a:t>
            </a:r>
            <a:r>
              <a:rPr lang="zh-CN" altLang="en-US" sz="2000" dirty="0">
                <a:solidFill>
                  <a:prstClr val="black"/>
                </a:solidFill>
                <a:latin typeface="Times-Roman" charset="0"/>
              </a:rPr>
              <a:t>的背包，每种物品都有无限件可用。第</a:t>
            </a:r>
            <a:r>
              <a:rPr lang="en-US" altLang="zh-CN" sz="2000" dirty="0" err="1">
                <a:solidFill>
                  <a:prstClr val="black"/>
                </a:solidFill>
                <a:latin typeface="Times-Roman" charset="0"/>
              </a:rPr>
              <a:t>i</a:t>
            </a:r>
            <a:r>
              <a:rPr lang="zh-CN" altLang="en-US" sz="2000" dirty="0">
                <a:solidFill>
                  <a:prstClr val="black"/>
                </a:solidFill>
                <a:latin typeface="Times-Roman" charset="0"/>
              </a:rPr>
              <a:t>种物品的费用是</a:t>
            </a:r>
            <a:r>
              <a:rPr lang="en-US" altLang="zh-CN" sz="2000" dirty="0">
                <a:solidFill>
                  <a:prstClr val="black"/>
                </a:solidFill>
                <a:latin typeface="Times-Roman" charset="0"/>
              </a:rPr>
              <a:t>c[</a:t>
            </a:r>
            <a:r>
              <a:rPr lang="en-US" altLang="zh-CN" sz="2000" dirty="0" err="1">
                <a:solidFill>
                  <a:prstClr val="black"/>
                </a:solidFill>
                <a:latin typeface="Times-Roman" charset="0"/>
              </a:rPr>
              <a:t>i</a:t>
            </a:r>
            <a:r>
              <a:rPr lang="en-US" altLang="zh-CN" sz="2000" dirty="0">
                <a:solidFill>
                  <a:prstClr val="black"/>
                </a:solidFill>
                <a:latin typeface="Times-Roman" charset="0"/>
              </a:rPr>
              <a:t>]</a:t>
            </a:r>
            <a:r>
              <a:rPr lang="zh-CN" altLang="en-US" sz="2000" dirty="0">
                <a:solidFill>
                  <a:prstClr val="black"/>
                </a:solidFill>
                <a:latin typeface="Times-Roman" charset="0"/>
              </a:rPr>
              <a:t>，价值是</a:t>
            </a:r>
            <a:r>
              <a:rPr lang="en-US" altLang="zh-CN" sz="2000" dirty="0">
                <a:solidFill>
                  <a:prstClr val="black"/>
                </a:solidFill>
                <a:latin typeface="Times-Roman" charset="0"/>
              </a:rPr>
              <a:t>w[</a:t>
            </a:r>
            <a:r>
              <a:rPr lang="en-US" altLang="zh-CN" sz="2000" dirty="0" err="1">
                <a:solidFill>
                  <a:prstClr val="black"/>
                </a:solidFill>
                <a:latin typeface="Times-Roman" charset="0"/>
              </a:rPr>
              <a:t>i</a:t>
            </a:r>
            <a:r>
              <a:rPr lang="en-US" altLang="zh-CN" sz="2000" dirty="0">
                <a:solidFill>
                  <a:prstClr val="black"/>
                </a:solidFill>
                <a:latin typeface="Times-Roman" charset="0"/>
              </a:rPr>
              <a:t>]</a:t>
            </a:r>
            <a:r>
              <a:rPr lang="zh-CN" altLang="en-US" sz="2000" dirty="0">
                <a:solidFill>
                  <a:prstClr val="black"/>
                </a:solidFill>
                <a:latin typeface="Times-Roman" charset="0"/>
              </a:rPr>
              <a:t>。求解将哪些物品装入背包可使这些物品的费用总和不超过背包容量，且价值总和最大。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701636" y="27714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altLang="zh-CN">
                <a:solidFill>
                  <a:prstClr val="black"/>
                </a:solidFill>
                <a:latin typeface="Courier" charset="0"/>
              </a:rPr>
              <a:t>f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i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][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v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]=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max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{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f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[i-1][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v-k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*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c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i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]]+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k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*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w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i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]|0&lt;=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k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*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c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i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]&lt;=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v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826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39637" y="348381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for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i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=1..N</a:t>
            </a:r>
          </a:p>
          <a:p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for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v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=0..V</a:t>
            </a:r>
          </a:p>
          <a:p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        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f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v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]=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max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{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f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v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],</a:t>
            </a:r>
            <a:r>
              <a:rPr lang="mr-IN" altLang="zh-CN" dirty="0" err="1" smtClean="0">
                <a:solidFill>
                  <a:prstClr val="black"/>
                </a:solidFill>
                <a:latin typeface="Courier" charset="0"/>
              </a:rPr>
              <a:t>f</a:t>
            </a:r>
            <a:r>
              <a:rPr lang="mr-IN" altLang="zh-CN" dirty="0" smtClean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altLang="zh-CN" dirty="0" err="1" smtClean="0">
                <a:solidFill>
                  <a:prstClr val="black"/>
                </a:solidFill>
                <a:latin typeface="Courier" charset="0"/>
              </a:rPr>
              <a:t>v-c</a:t>
            </a:r>
            <a:r>
              <a:rPr lang="en-US" altLang="zh-CN" dirty="0" smtClean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en-US" altLang="zh-CN" dirty="0" err="1" smtClean="0">
                <a:solidFill>
                  <a:prstClr val="black"/>
                </a:solidFill>
                <a:latin typeface="Courier" charset="0"/>
              </a:rPr>
              <a:t>i</a:t>
            </a:r>
            <a:r>
              <a:rPr lang="en-US" altLang="zh-CN" dirty="0" smtClean="0">
                <a:solidFill>
                  <a:prstClr val="black"/>
                </a:solidFill>
                <a:latin typeface="Courier" charset="0"/>
              </a:rPr>
              <a:t>]</a:t>
            </a:r>
            <a:r>
              <a:rPr lang="mr-IN" altLang="zh-CN" dirty="0" smtClean="0">
                <a:solidFill>
                  <a:prstClr val="black"/>
                </a:solidFill>
                <a:latin typeface="Courier" charset="0"/>
              </a:rPr>
              <a:t>]+</a:t>
            </a:r>
            <a:r>
              <a:rPr lang="mr-IN" altLang="zh-CN" dirty="0" err="1" smtClean="0">
                <a:solidFill>
                  <a:prstClr val="black"/>
                </a:solidFill>
                <a:latin typeface="Courier" charset="0"/>
              </a:rPr>
              <a:t>w</a:t>
            </a:r>
            <a:r>
              <a:rPr lang="en-US" altLang="zh-CN" dirty="0" smtClean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en-US" altLang="zh-CN" dirty="0" err="1" smtClean="0">
                <a:solidFill>
                  <a:prstClr val="black"/>
                </a:solidFill>
                <a:latin typeface="Courier" charset="0"/>
              </a:rPr>
              <a:t>i</a:t>
            </a:r>
            <a:r>
              <a:rPr lang="en-US" altLang="zh-CN" dirty="0" smtClean="0">
                <a:solidFill>
                  <a:prstClr val="black"/>
                </a:solidFill>
                <a:latin typeface="Courier" charset="0"/>
              </a:rPr>
              <a:t>]</a:t>
            </a:r>
            <a:r>
              <a:rPr lang="mr-IN" altLang="zh-CN" dirty="0" smtClean="0">
                <a:solidFill>
                  <a:prstClr val="black"/>
                </a:solidFill>
                <a:latin typeface="Courier" charset="0"/>
              </a:rPr>
              <a:t>}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5747" y="374073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/>
              <a:t>完全背包问题</a:t>
            </a:r>
            <a:endParaRPr kumimoji="1"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1219200" y="1246909"/>
            <a:ext cx="2210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复杂度优化</a:t>
            </a:r>
            <a:r>
              <a:rPr kumimoji="1" lang="zh-CN" altLang="en-US" dirty="0"/>
              <a:t>：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39637" y="2442303"/>
            <a:ext cx="5698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f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i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][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v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]=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max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{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f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[i-1][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v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],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f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i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][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v-c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i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]]+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w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altLang="zh-CN" dirty="0" err="1">
                <a:solidFill>
                  <a:prstClr val="black"/>
                </a:solidFill>
                <a:latin typeface="Courier" charset="0"/>
              </a:rPr>
              <a:t>i</a:t>
            </a:r>
            <a:r>
              <a:rPr lang="mr-IN" altLang="zh-CN" dirty="0">
                <a:solidFill>
                  <a:prstClr val="black"/>
                </a:solidFill>
                <a:latin typeface="Courier" charset="0"/>
              </a:rPr>
              <a:t>]}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94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953</Words>
  <Application>Microsoft Macintosh PowerPoint</Application>
  <PresentationFormat>宽屏</PresentationFormat>
  <Paragraphs>93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Calibri</vt:lpstr>
      <vt:lpstr>Calibri Light</vt:lpstr>
      <vt:lpstr>Courier</vt:lpstr>
      <vt:lpstr>Heiti SC Light</vt:lpstr>
      <vt:lpstr>Hiragino Sans GB W3</vt:lpstr>
      <vt:lpstr>Mangal</vt:lpstr>
      <vt:lpstr>Menlo-Regular</vt:lpstr>
      <vt:lpstr>Times-Roman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5</cp:revision>
  <dcterms:created xsi:type="dcterms:W3CDTF">2017-04-24T12:38:06Z</dcterms:created>
  <dcterms:modified xsi:type="dcterms:W3CDTF">2017-04-24T13:18:18Z</dcterms:modified>
</cp:coreProperties>
</file>