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6"/>
  </p:notesMasterIdLst>
  <p:sldIdLst>
    <p:sldId id="256" r:id="rId2"/>
    <p:sldId id="600" r:id="rId3"/>
    <p:sldId id="605" r:id="rId4"/>
    <p:sldId id="260" r:id="rId5"/>
    <p:sldId id="603" r:id="rId6"/>
    <p:sldId id="606" r:id="rId7"/>
    <p:sldId id="607" r:id="rId8"/>
    <p:sldId id="604" r:id="rId9"/>
    <p:sldId id="608" r:id="rId10"/>
    <p:sldId id="259" r:id="rId11"/>
    <p:sldId id="601" r:id="rId12"/>
    <p:sldId id="602" r:id="rId13"/>
    <p:sldId id="60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74"/>
  </p:normalViewPr>
  <p:slideViewPr>
    <p:cSldViewPr snapToGrid="0" snapToObjects="1">
      <p:cViewPr varScale="1">
        <p:scale>
          <a:sx n="104" d="100"/>
          <a:sy n="104"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00.873"/>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0,'81'0,"5"0,-14 0,-6 0,10 0,-18 0,14 0,-23 0,-3 0,-19 0,3 0,-13 0,7 0,0 0,-2 0,6 0,-13 0,-2 0,8 0,-9 0,9 0,-8 0,1 0,4 0,-1 0,2 0,-5 0,8 0,-11 0,11 0,-8 0,1 0,6 0,-11 0,11 0,-7 0,4 0,1 0,-4 0,7 0,-11 0,11 0,-9 0,1 0,7 0,-6 0,4 4,-1-3,-8 7,6-3,-2 4,-1-5,4 4,-3-3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26.474"/>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 1,'70'0,"11"0,-23 0,0 0,1 0,-1 0,-7 0,9 0,-32 0,9 0,-17 0,1 0,-9 0,6 0,2 0,-1 0,-1 0,-5 0,0 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03.744"/>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1,'85'0,"-5"0,-8 0,10 0,-32 0,3 0,8 0,3 0,4 0,2 0,3 0,2 0,7-1,-4 2,-21 2,0-1,14-2,-3 2,11 9,13-9,-28 9,-22-5,-5 0,-20-2,2-4,-6 0,1 0,4 0,0 0,-4 0,3 0,-4 0,9 0,-7 0,2 0,-3-4,0 3,4-4,0 5,1 0,5-4,-3 2,10-7,-5 8,1-9,4 9,-15-3,8 4,-14 0,7 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05.63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0,'77'0,"-10"0,-6 0,-12 0,5 0,-7 0,-7 0,-1 0,-13 0,-1 0,-10 0,-1 0,8 0,-10 0,10 0,-9 0,0 0,5 0,-1 0,-3 0,3 0,-2 0,0 0,3 0,-3 0,0 0,3 0,-3 0,5 0,-1 0,1 0,5 0,-4 0,4 0,-10 0,3 0,-4 0,5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07.962"/>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 1,'69'0,"10"0,-35 0,19 0,0 0,0 0,-7 0,-9 0,-2 0,-5 0,1 0,4 0,-5 0,0 0,5 0,-12 0,0 0,6 0,-15 0,24 0,-20 0,22 0,-16 0,1 0,-10 0,-10 0,4 0,-6 0,5 0,0 0,-5 0,4 0,-4 0,4 0,0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09.762"/>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 18,'52'0,"1"0,0 0,-1 0,30 0,11 0,-27 0,2 0,-8 0,0 0,11 0,2 0,-5 0,-2 0,-3 0,-2 0,-10 0,-1 0,3 0,-2 0,17 0,14 0,-4 0,-20 0,5 0,-22 0,8 0,-20 0,5 0,-19 0,-2 0,4 0,-3-7,3 5,-1-6,-1 8,4 0,0 0,0 0,1 0,0 0,-6 0,4 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11.38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 0,'86'0,"11"0,-45 0,37 0,-29 0,35 0,-34 0,19 0,-31 0,3 0,-24 0,3 0,-11 0,-5 0,9 0,1 0,8 0,2 0,-13 0,7 0,-18 0,19 0,-19 0,9 0,-4 0,-5 0,12 0,-9 0,3 0,-5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19.977"/>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20,'50'0,"18"0,-10 0,7 0,30 0,-24 0,-13 0,3 0,33 0,-29 0,1 0,30 0,-39 0,-2 0,26 0,1 0,-25 0,0 0,25 0,4 0,-47 0,-19 0,-1 0,1 0,-1 0,1 0,-1 0,1 0,-1 0,-4 0,3 0,-3 0,0 0,3 0,-3 0,4-4,1 3,8-4,-11 5,18 0,-18 0,12 0,-10 0,0 0,1-4,14 3,-11-4,16 5,-18 0,4 0,-5 0,-1 0,1 0,-5 0,2 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21.706"/>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1,'58'0,"-6"0,-7 0,5 0,13 0,-7 0,5 0,-19 0,18 0,-25 0,11 0,-19 0,4 0,-5 0,6 0,-10 0,7 0,-13 0,5 0,-4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9T22:17:24.525"/>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0,'85'0,"3"0,-1 0,-18 0,1 0,-15 0,-1 0,12 0,4 0,13 0,-4 0,8 0,3 0,-2 0,-17 0,21 0,0 0,-31 0,8 0,-31 0,-11 0,4 0,-5 0,1 0,-2 0,0 0,-4 0,4 0,-5 0,-5 0,3 0,-4 0,5 0,0 0,0 0,-4 0,3 0,-3 0,0 0,2 0,-3 0,3 0,1 0,-5 0,4 0,-3 0,3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CD2A6-598B-A044-AC10-C69D2F7CBCB4}" type="datetimeFigureOut">
              <a:rPr lang="en-US" smtClean="0"/>
              <a:t>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F8F28-C9A8-404A-A686-48E15E834F89}" type="slidenum">
              <a:rPr lang="en-US" smtClean="0"/>
              <a:t>‹#›</a:t>
            </a:fld>
            <a:endParaRPr lang="en-US"/>
          </a:p>
        </p:txBody>
      </p:sp>
    </p:spTree>
    <p:extLst>
      <p:ext uri="{BB962C8B-B14F-4D97-AF65-F5344CB8AC3E}">
        <p14:creationId xmlns:p14="http://schemas.microsoft.com/office/powerpoint/2010/main" val="364085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AF5B-A4E0-624C-8DF0-E8ADF23B4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7C3D3-C4E8-BD41-AFD8-1FC0ACBCC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3AB1C-470F-A849-96A4-FD98F0364E52}"/>
              </a:ext>
            </a:extLst>
          </p:cNvPr>
          <p:cNvSpPr>
            <a:spLocks noGrp="1"/>
          </p:cNvSpPr>
          <p:nvPr>
            <p:ph type="dt" sz="half" idx="10"/>
          </p:nvPr>
        </p:nvSpPr>
        <p:spPr/>
        <p:txBody>
          <a:bodyPr/>
          <a:lstStyle/>
          <a:p>
            <a:fld id="{216313E8-2F43-2747-8752-393D5161555D}" type="datetime1">
              <a:rPr lang="en-US" smtClean="0"/>
              <a:t>2/12/20</a:t>
            </a:fld>
            <a:endParaRPr lang="en-US"/>
          </a:p>
        </p:txBody>
      </p:sp>
      <p:sp>
        <p:nvSpPr>
          <p:cNvPr id="5" name="Footer Placeholder 4">
            <a:extLst>
              <a:ext uri="{FF2B5EF4-FFF2-40B4-BE49-F238E27FC236}">
                <a16:creationId xmlns:a16="http://schemas.microsoft.com/office/drawing/2014/main" id="{638A52CE-E45A-6942-8A82-9E2A8FA5B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9DB75-C419-0940-8DBB-E42F78329733}"/>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420665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A723-63BF-2C4D-8107-3A724E5C7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C90692-3001-D843-8BCD-97CB71B56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441A5-9557-6D4B-AEDB-60FECBD2C2E9}"/>
              </a:ext>
            </a:extLst>
          </p:cNvPr>
          <p:cNvSpPr>
            <a:spLocks noGrp="1"/>
          </p:cNvSpPr>
          <p:nvPr>
            <p:ph type="dt" sz="half" idx="10"/>
          </p:nvPr>
        </p:nvSpPr>
        <p:spPr/>
        <p:txBody>
          <a:bodyPr/>
          <a:lstStyle/>
          <a:p>
            <a:fld id="{EC09DA21-CDBF-0743-834C-8A2E7181F418}" type="datetime1">
              <a:rPr lang="en-US" smtClean="0"/>
              <a:t>2/12/20</a:t>
            </a:fld>
            <a:endParaRPr lang="en-US"/>
          </a:p>
        </p:txBody>
      </p:sp>
      <p:sp>
        <p:nvSpPr>
          <p:cNvPr id="5" name="Footer Placeholder 4">
            <a:extLst>
              <a:ext uri="{FF2B5EF4-FFF2-40B4-BE49-F238E27FC236}">
                <a16:creationId xmlns:a16="http://schemas.microsoft.com/office/drawing/2014/main" id="{83ED92BB-FC6A-6D48-B1A0-917507457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46DE7-D805-B044-B101-9F8072421A96}"/>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398699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152DE-B920-DB4D-A4A4-9B1C0B994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33613A-A37E-0047-ACCA-341635D68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EEF37-172A-1C41-8ADF-5711BFE96391}"/>
              </a:ext>
            </a:extLst>
          </p:cNvPr>
          <p:cNvSpPr>
            <a:spLocks noGrp="1"/>
          </p:cNvSpPr>
          <p:nvPr>
            <p:ph type="dt" sz="half" idx="10"/>
          </p:nvPr>
        </p:nvSpPr>
        <p:spPr/>
        <p:txBody>
          <a:bodyPr/>
          <a:lstStyle/>
          <a:p>
            <a:fld id="{6ECEFF42-45F9-C24F-8F2B-A5E3A5F2CA9C}" type="datetime1">
              <a:rPr lang="en-US" smtClean="0"/>
              <a:t>2/12/20</a:t>
            </a:fld>
            <a:endParaRPr lang="en-US"/>
          </a:p>
        </p:txBody>
      </p:sp>
      <p:sp>
        <p:nvSpPr>
          <p:cNvPr id="5" name="Footer Placeholder 4">
            <a:extLst>
              <a:ext uri="{FF2B5EF4-FFF2-40B4-BE49-F238E27FC236}">
                <a16:creationId xmlns:a16="http://schemas.microsoft.com/office/drawing/2014/main" id="{F5E95F5C-4305-8947-AFAF-6F9D9AB11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0093C-716C-C743-AD8A-F220A49B9EAB}"/>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280559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7431-5EF7-9747-BBE4-637F44F2B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17DB4-90B4-3C46-AE08-4C224376B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8B29C-619D-0145-BA7B-609D213143A4}"/>
              </a:ext>
            </a:extLst>
          </p:cNvPr>
          <p:cNvSpPr>
            <a:spLocks noGrp="1"/>
          </p:cNvSpPr>
          <p:nvPr>
            <p:ph type="dt" sz="half" idx="10"/>
          </p:nvPr>
        </p:nvSpPr>
        <p:spPr/>
        <p:txBody>
          <a:bodyPr/>
          <a:lstStyle/>
          <a:p>
            <a:fld id="{05A27844-0EAE-2345-9710-12E19D9B720A}" type="datetime1">
              <a:rPr lang="en-US" smtClean="0"/>
              <a:t>2/12/20</a:t>
            </a:fld>
            <a:endParaRPr lang="en-US"/>
          </a:p>
        </p:txBody>
      </p:sp>
      <p:sp>
        <p:nvSpPr>
          <p:cNvPr id="5" name="Footer Placeholder 4">
            <a:extLst>
              <a:ext uri="{FF2B5EF4-FFF2-40B4-BE49-F238E27FC236}">
                <a16:creationId xmlns:a16="http://schemas.microsoft.com/office/drawing/2014/main" id="{3D72BBC9-8AF4-FE4D-AD9A-917D46AC3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BBC76-4973-DB4B-8043-289DBFE77F18}"/>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19966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255B-2960-F041-92C0-96C707B8E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058CE-F6FF-4D43-BBD1-9CD75BB83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DA0EA-D309-AF4B-8A67-D6BBAEA51ECB}"/>
              </a:ext>
            </a:extLst>
          </p:cNvPr>
          <p:cNvSpPr>
            <a:spLocks noGrp="1"/>
          </p:cNvSpPr>
          <p:nvPr>
            <p:ph type="dt" sz="half" idx="10"/>
          </p:nvPr>
        </p:nvSpPr>
        <p:spPr/>
        <p:txBody>
          <a:bodyPr/>
          <a:lstStyle/>
          <a:p>
            <a:fld id="{720F52AA-F51E-B94E-BDD4-B17CF19BDB4F}" type="datetime1">
              <a:rPr lang="en-US" smtClean="0"/>
              <a:t>2/12/20</a:t>
            </a:fld>
            <a:endParaRPr lang="en-US"/>
          </a:p>
        </p:txBody>
      </p:sp>
      <p:sp>
        <p:nvSpPr>
          <p:cNvPr id="5" name="Footer Placeholder 4">
            <a:extLst>
              <a:ext uri="{FF2B5EF4-FFF2-40B4-BE49-F238E27FC236}">
                <a16:creationId xmlns:a16="http://schemas.microsoft.com/office/drawing/2014/main" id="{3F928320-731F-B74E-BDE2-FA1EA966D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CE70F-CF70-A04E-A5F4-C9EDA4E08842}"/>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240466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B4E-AC70-3942-8B3F-041E51BF3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FE2D3-34B0-834D-A6DD-16061AC27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736D6-FF91-D94F-B8F0-DA5915076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63E09-30C2-0543-AD73-722C423AAA52}"/>
              </a:ext>
            </a:extLst>
          </p:cNvPr>
          <p:cNvSpPr>
            <a:spLocks noGrp="1"/>
          </p:cNvSpPr>
          <p:nvPr>
            <p:ph type="dt" sz="half" idx="10"/>
          </p:nvPr>
        </p:nvSpPr>
        <p:spPr/>
        <p:txBody>
          <a:bodyPr/>
          <a:lstStyle/>
          <a:p>
            <a:fld id="{D2273058-7D4D-E643-A03F-8FFF1484A564}" type="datetime1">
              <a:rPr lang="en-US" smtClean="0"/>
              <a:t>2/12/20</a:t>
            </a:fld>
            <a:endParaRPr lang="en-US"/>
          </a:p>
        </p:txBody>
      </p:sp>
      <p:sp>
        <p:nvSpPr>
          <p:cNvPr id="6" name="Footer Placeholder 5">
            <a:extLst>
              <a:ext uri="{FF2B5EF4-FFF2-40B4-BE49-F238E27FC236}">
                <a16:creationId xmlns:a16="http://schemas.microsoft.com/office/drawing/2014/main" id="{B1E0A2A5-0E52-B649-AE1E-F47E0D17E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36216-32F3-3448-B3C1-A72CB551D703}"/>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295031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F595-270E-3349-97E2-9042D185C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BECC8F-ED59-DF42-911E-B439A231F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F9BFFA-7C8E-4244-90DB-D3ACFC066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768FA0-015D-D94E-A8C8-8DCE727B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4C045-D1EF-D344-AD16-703ABD1DE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16D1D-17AF-E24E-AA6C-B773AB67C4DB}"/>
              </a:ext>
            </a:extLst>
          </p:cNvPr>
          <p:cNvSpPr>
            <a:spLocks noGrp="1"/>
          </p:cNvSpPr>
          <p:nvPr>
            <p:ph type="dt" sz="half" idx="10"/>
          </p:nvPr>
        </p:nvSpPr>
        <p:spPr/>
        <p:txBody>
          <a:bodyPr/>
          <a:lstStyle/>
          <a:p>
            <a:fld id="{C2F63DFE-8E27-0E4A-AE2C-506BFBDF5FB1}" type="datetime1">
              <a:rPr lang="en-US" smtClean="0"/>
              <a:t>2/12/20</a:t>
            </a:fld>
            <a:endParaRPr lang="en-US"/>
          </a:p>
        </p:txBody>
      </p:sp>
      <p:sp>
        <p:nvSpPr>
          <p:cNvPr id="8" name="Footer Placeholder 7">
            <a:extLst>
              <a:ext uri="{FF2B5EF4-FFF2-40B4-BE49-F238E27FC236}">
                <a16:creationId xmlns:a16="http://schemas.microsoft.com/office/drawing/2014/main" id="{60E56EA7-DE7D-3548-8829-757A0EF5A6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0645E-4930-C143-9329-D2CCCE26CA10}"/>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198225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D7EB-D2B4-674B-A67E-35EDCC9CF5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610BF-7365-6840-95A6-E7D863E2AF3E}"/>
              </a:ext>
            </a:extLst>
          </p:cNvPr>
          <p:cNvSpPr>
            <a:spLocks noGrp="1"/>
          </p:cNvSpPr>
          <p:nvPr>
            <p:ph type="dt" sz="half" idx="10"/>
          </p:nvPr>
        </p:nvSpPr>
        <p:spPr/>
        <p:txBody>
          <a:bodyPr/>
          <a:lstStyle/>
          <a:p>
            <a:fld id="{CB88235A-92C6-6749-A3FE-37B176DA4470}" type="datetime1">
              <a:rPr lang="en-US" smtClean="0"/>
              <a:t>2/12/20</a:t>
            </a:fld>
            <a:endParaRPr lang="en-US"/>
          </a:p>
        </p:txBody>
      </p:sp>
      <p:sp>
        <p:nvSpPr>
          <p:cNvPr id="4" name="Footer Placeholder 3">
            <a:extLst>
              <a:ext uri="{FF2B5EF4-FFF2-40B4-BE49-F238E27FC236}">
                <a16:creationId xmlns:a16="http://schemas.microsoft.com/office/drawing/2014/main" id="{E2C99642-C33F-974D-A887-1FDC0BA9FB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2D7ABB-EA43-1643-8BCA-E49D2B4EB789}"/>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55251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9B202-0ED4-3C47-9950-39722B8B8AB0}"/>
              </a:ext>
            </a:extLst>
          </p:cNvPr>
          <p:cNvSpPr>
            <a:spLocks noGrp="1"/>
          </p:cNvSpPr>
          <p:nvPr>
            <p:ph type="dt" sz="half" idx="10"/>
          </p:nvPr>
        </p:nvSpPr>
        <p:spPr/>
        <p:txBody>
          <a:bodyPr/>
          <a:lstStyle/>
          <a:p>
            <a:fld id="{295D527B-A98A-7047-B8C9-A316A7068E7B}" type="datetime1">
              <a:rPr lang="en-US" smtClean="0"/>
              <a:t>2/12/20</a:t>
            </a:fld>
            <a:endParaRPr lang="en-US"/>
          </a:p>
        </p:txBody>
      </p:sp>
      <p:sp>
        <p:nvSpPr>
          <p:cNvPr id="3" name="Footer Placeholder 2">
            <a:extLst>
              <a:ext uri="{FF2B5EF4-FFF2-40B4-BE49-F238E27FC236}">
                <a16:creationId xmlns:a16="http://schemas.microsoft.com/office/drawing/2014/main" id="{B9BE5EEA-B848-F54F-A3DA-A0083DB2A0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C422F8-7DEE-2D4D-B01D-64B824778376}"/>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172154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907-72C7-DD47-B919-8F91AF06E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E17C4B-C6BA-9246-9610-31E5BD3EE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511F33-A4BD-A940-8D17-CF40ABE6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B8CAB-2AC9-0E49-BC72-2EBF0559D3A3}"/>
              </a:ext>
            </a:extLst>
          </p:cNvPr>
          <p:cNvSpPr>
            <a:spLocks noGrp="1"/>
          </p:cNvSpPr>
          <p:nvPr>
            <p:ph type="dt" sz="half" idx="10"/>
          </p:nvPr>
        </p:nvSpPr>
        <p:spPr/>
        <p:txBody>
          <a:bodyPr/>
          <a:lstStyle/>
          <a:p>
            <a:fld id="{6C186E6F-723C-F343-A809-BE26748E1B81}" type="datetime1">
              <a:rPr lang="en-US" smtClean="0"/>
              <a:t>2/12/20</a:t>
            </a:fld>
            <a:endParaRPr lang="en-US"/>
          </a:p>
        </p:txBody>
      </p:sp>
      <p:sp>
        <p:nvSpPr>
          <p:cNvPr id="6" name="Footer Placeholder 5">
            <a:extLst>
              <a:ext uri="{FF2B5EF4-FFF2-40B4-BE49-F238E27FC236}">
                <a16:creationId xmlns:a16="http://schemas.microsoft.com/office/drawing/2014/main" id="{C1C18EF9-62BE-A741-A277-C682237CFA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2E167-054E-3B4E-A567-05602DB4BB00}"/>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176554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4A3-45F2-FC45-97FA-38EB01B05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A98FC3-328A-744A-A0A7-817A7009E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E2F678-EB11-A749-A316-BD7123453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FA0BAC-574F-DB4D-A727-3A08248C4717}"/>
              </a:ext>
            </a:extLst>
          </p:cNvPr>
          <p:cNvSpPr>
            <a:spLocks noGrp="1"/>
          </p:cNvSpPr>
          <p:nvPr>
            <p:ph type="dt" sz="half" idx="10"/>
          </p:nvPr>
        </p:nvSpPr>
        <p:spPr/>
        <p:txBody>
          <a:bodyPr/>
          <a:lstStyle/>
          <a:p>
            <a:fld id="{C833CE27-89C3-9649-AE9E-30C09BAEC49C}" type="datetime1">
              <a:rPr lang="en-US" smtClean="0"/>
              <a:t>2/12/20</a:t>
            </a:fld>
            <a:endParaRPr lang="en-US"/>
          </a:p>
        </p:txBody>
      </p:sp>
      <p:sp>
        <p:nvSpPr>
          <p:cNvPr id="6" name="Footer Placeholder 5">
            <a:extLst>
              <a:ext uri="{FF2B5EF4-FFF2-40B4-BE49-F238E27FC236}">
                <a16:creationId xmlns:a16="http://schemas.microsoft.com/office/drawing/2014/main" id="{5D2608D6-C066-5948-BF6B-7D9215642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72929-8984-C741-B0EB-094D09B4B474}"/>
              </a:ext>
            </a:extLst>
          </p:cNvPr>
          <p:cNvSpPr>
            <a:spLocks noGrp="1"/>
          </p:cNvSpPr>
          <p:nvPr>
            <p:ph type="sldNum" sz="quarter" idx="12"/>
          </p:nvPr>
        </p:nvSpPr>
        <p:spPr/>
        <p:txBody>
          <a:bodyPr/>
          <a:lstStyle/>
          <a:p>
            <a:fld id="{0D3EA2A3-9E4C-0E40-A1FD-275CDDA6F426}" type="slidenum">
              <a:rPr lang="en-US" smtClean="0"/>
              <a:t>‹#›</a:t>
            </a:fld>
            <a:endParaRPr lang="en-US"/>
          </a:p>
        </p:txBody>
      </p:sp>
    </p:spTree>
    <p:extLst>
      <p:ext uri="{BB962C8B-B14F-4D97-AF65-F5344CB8AC3E}">
        <p14:creationId xmlns:p14="http://schemas.microsoft.com/office/powerpoint/2010/main" val="316884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971C8-8785-0647-96E5-01CCC5618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BC0A96-6ED6-8849-8BED-FE59176F7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FE17C-8D94-8046-B4FD-FE2276410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D4DC9-9C5E-404C-A29C-E687179B217D}" type="datetime1">
              <a:rPr lang="en-US" smtClean="0"/>
              <a:t>2/12/20</a:t>
            </a:fld>
            <a:endParaRPr lang="en-US"/>
          </a:p>
        </p:txBody>
      </p:sp>
      <p:sp>
        <p:nvSpPr>
          <p:cNvPr id="5" name="Footer Placeholder 4">
            <a:extLst>
              <a:ext uri="{FF2B5EF4-FFF2-40B4-BE49-F238E27FC236}">
                <a16:creationId xmlns:a16="http://schemas.microsoft.com/office/drawing/2014/main" id="{3C08FFE6-8A3F-1E43-8F2C-72E23C3D5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2D274-52A9-844B-95F7-04E516E34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2A3-9E4C-0E40-A1FD-275CDDA6F426}" type="slidenum">
              <a:rPr lang="en-US" smtClean="0"/>
              <a:t>‹#›</a:t>
            </a:fld>
            <a:endParaRPr lang="en-US"/>
          </a:p>
        </p:txBody>
      </p:sp>
    </p:spTree>
    <p:extLst>
      <p:ext uri="{BB962C8B-B14F-4D97-AF65-F5344CB8AC3E}">
        <p14:creationId xmlns:p14="http://schemas.microsoft.com/office/powerpoint/2010/main" val="10833463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holar.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oscientific-model-development.net/" TargetMode="External"/><Relationship Id="rId2" Type="http://schemas.openxmlformats.org/officeDocument/2006/relationships/hyperlink" Target="https://agupubs.onlinelibrary.wiley.com/journal/19422466" TargetMode="External"/><Relationship Id="rId1" Type="http://schemas.openxmlformats.org/officeDocument/2006/relationships/slideLayout" Target="../slideLayouts/slideLayout2.xml"/><Relationship Id="rId4" Type="http://schemas.openxmlformats.org/officeDocument/2006/relationships/hyperlink" Target="https://www.ipcc.ch/report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1F2A-0A63-DA4D-A795-54F8DB3CE6D3}"/>
              </a:ext>
            </a:extLst>
          </p:cNvPr>
          <p:cNvSpPr>
            <a:spLocks noGrp="1"/>
          </p:cNvSpPr>
          <p:nvPr>
            <p:ph type="ctrTitle"/>
          </p:nvPr>
        </p:nvSpPr>
        <p:spPr>
          <a:xfrm>
            <a:off x="1428941" y="0"/>
            <a:ext cx="9144000" cy="2387600"/>
          </a:xfrm>
        </p:spPr>
        <p:txBody>
          <a:bodyPr>
            <a:normAutofit/>
          </a:bodyPr>
          <a:lstStyle/>
          <a:p>
            <a:r>
              <a:rPr lang="en-US" dirty="0"/>
              <a:t>Introduction to In-Class Project</a:t>
            </a:r>
          </a:p>
        </p:txBody>
      </p:sp>
      <p:sp>
        <p:nvSpPr>
          <p:cNvPr id="3" name="Subtitle 2">
            <a:extLst>
              <a:ext uri="{FF2B5EF4-FFF2-40B4-BE49-F238E27FC236}">
                <a16:creationId xmlns:a16="http://schemas.microsoft.com/office/drawing/2014/main" id="{7CA100A2-25C1-DB42-9AF3-A2A5DE7C5D65}"/>
              </a:ext>
            </a:extLst>
          </p:cNvPr>
          <p:cNvSpPr>
            <a:spLocks noGrp="1"/>
          </p:cNvSpPr>
          <p:nvPr>
            <p:ph type="subTitle" idx="1"/>
          </p:nvPr>
        </p:nvSpPr>
        <p:spPr>
          <a:xfrm>
            <a:off x="1524000" y="2716213"/>
            <a:ext cx="9144000" cy="1655762"/>
          </a:xfrm>
        </p:spPr>
        <p:txBody>
          <a:bodyPr/>
          <a:lstStyle/>
          <a:p>
            <a:r>
              <a:rPr lang="en-US" dirty="0"/>
              <a:t>Instructor: Dr Natasha </a:t>
            </a:r>
            <a:r>
              <a:rPr lang="en-US" dirty="0" err="1"/>
              <a:t>MacBean</a:t>
            </a:r>
            <a:endParaRPr lang="en-US" dirty="0"/>
          </a:p>
        </p:txBody>
      </p:sp>
      <p:sp>
        <p:nvSpPr>
          <p:cNvPr id="4" name="Slide Number Placeholder 3">
            <a:extLst>
              <a:ext uri="{FF2B5EF4-FFF2-40B4-BE49-F238E27FC236}">
                <a16:creationId xmlns:a16="http://schemas.microsoft.com/office/drawing/2014/main" id="{5EE70C34-1EBD-1E41-A493-1E42B9B6F467}"/>
              </a:ext>
            </a:extLst>
          </p:cNvPr>
          <p:cNvSpPr>
            <a:spLocks noGrp="1"/>
          </p:cNvSpPr>
          <p:nvPr>
            <p:ph type="sldNum" sz="quarter" idx="12"/>
          </p:nvPr>
        </p:nvSpPr>
        <p:spPr>
          <a:xfrm>
            <a:off x="8515541" y="6356350"/>
            <a:ext cx="2743200" cy="365125"/>
          </a:xfrm>
        </p:spPr>
        <p:txBody>
          <a:bodyPr/>
          <a:lstStyle/>
          <a:p>
            <a:fld id="{0D3EA2A3-9E4C-0E40-A1FD-275CDDA6F426}" type="slidenum">
              <a:rPr lang="en-US" smtClean="0"/>
              <a:t>1</a:t>
            </a:fld>
            <a:endParaRPr lang="en-US"/>
          </a:p>
        </p:txBody>
      </p:sp>
    </p:spTree>
    <p:extLst>
      <p:ext uri="{BB962C8B-B14F-4D97-AF65-F5344CB8AC3E}">
        <p14:creationId xmlns:p14="http://schemas.microsoft.com/office/powerpoint/2010/main" val="158507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7075-8C57-CA40-9542-92E3E6AC954E}"/>
              </a:ext>
            </a:extLst>
          </p:cNvPr>
          <p:cNvSpPr>
            <a:spLocks noGrp="1"/>
          </p:cNvSpPr>
          <p:nvPr>
            <p:ph type="title"/>
          </p:nvPr>
        </p:nvSpPr>
        <p:spPr>
          <a:xfrm>
            <a:off x="571071" y="201719"/>
            <a:ext cx="10515600" cy="1325563"/>
          </a:xfrm>
        </p:spPr>
        <p:txBody>
          <a:bodyPr/>
          <a:lstStyle/>
          <a:p>
            <a:r>
              <a:rPr lang="en-US" dirty="0"/>
              <a:t>Class Project: grading rubric</a:t>
            </a:r>
          </a:p>
        </p:txBody>
      </p:sp>
      <p:sp>
        <p:nvSpPr>
          <p:cNvPr id="4" name="Slide Number Placeholder 3">
            <a:extLst>
              <a:ext uri="{FF2B5EF4-FFF2-40B4-BE49-F238E27FC236}">
                <a16:creationId xmlns:a16="http://schemas.microsoft.com/office/drawing/2014/main" id="{9E0780EB-8F9A-0D48-9856-E41E49723D43}"/>
              </a:ext>
            </a:extLst>
          </p:cNvPr>
          <p:cNvSpPr>
            <a:spLocks noGrp="1"/>
          </p:cNvSpPr>
          <p:nvPr>
            <p:ph type="sldNum" sz="quarter" idx="12"/>
          </p:nvPr>
        </p:nvSpPr>
        <p:spPr/>
        <p:txBody>
          <a:bodyPr/>
          <a:lstStyle/>
          <a:p>
            <a:fld id="{0D3EA2A3-9E4C-0E40-A1FD-275CDDA6F426}" type="slidenum">
              <a:rPr lang="en-US" smtClean="0"/>
              <a:t>10</a:t>
            </a:fld>
            <a:endParaRPr lang="en-US"/>
          </a:p>
        </p:txBody>
      </p:sp>
      <p:pic>
        <p:nvPicPr>
          <p:cNvPr id="10" name="Picture 9">
            <a:extLst>
              <a:ext uri="{FF2B5EF4-FFF2-40B4-BE49-F238E27FC236}">
                <a16:creationId xmlns:a16="http://schemas.microsoft.com/office/drawing/2014/main" id="{522FEBD9-14F9-C544-A363-99C72621DA7F}"/>
              </a:ext>
            </a:extLst>
          </p:cNvPr>
          <p:cNvPicPr>
            <a:picLocks noChangeAspect="1"/>
          </p:cNvPicPr>
          <p:nvPr/>
        </p:nvPicPr>
        <p:blipFill>
          <a:blip r:embed="rId2"/>
          <a:stretch>
            <a:fillRect/>
          </a:stretch>
        </p:blipFill>
        <p:spPr>
          <a:xfrm>
            <a:off x="6228150" y="1408670"/>
            <a:ext cx="5713970" cy="2189373"/>
          </a:xfrm>
          <a:prstGeom prst="rect">
            <a:avLst/>
          </a:prstGeom>
        </p:spPr>
      </p:pic>
      <p:pic>
        <p:nvPicPr>
          <p:cNvPr id="12" name="Picture 11">
            <a:extLst>
              <a:ext uri="{FF2B5EF4-FFF2-40B4-BE49-F238E27FC236}">
                <a16:creationId xmlns:a16="http://schemas.microsoft.com/office/drawing/2014/main" id="{8F3171EB-387F-BE47-97E2-04ADB1D4D73D}"/>
              </a:ext>
            </a:extLst>
          </p:cNvPr>
          <p:cNvPicPr>
            <a:picLocks noChangeAspect="1"/>
          </p:cNvPicPr>
          <p:nvPr/>
        </p:nvPicPr>
        <p:blipFill>
          <a:blip r:embed="rId3"/>
          <a:stretch>
            <a:fillRect/>
          </a:stretch>
        </p:blipFill>
        <p:spPr>
          <a:xfrm>
            <a:off x="384851" y="1408670"/>
            <a:ext cx="5579000" cy="5473916"/>
          </a:xfrm>
          <a:prstGeom prst="rect">
            <a:avLst/>
          </a:prstGeom>
        </p:spPr>
      </p:pic>
    </p:spTree>
    <p:extLst>
      <p:ext uri="{BB962C8B-B14F-4D97-AF65-F5344CB8AC3E}">
        <p14:creationId xmlns:p14="http://schemas.microsoft.com/office/powerpoint/2010/main" val="384950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9C3F-0D8D-0441-98F6-3A6E98EE3580}"/>
              </a:ext>
            </a:extLst>
          </p:cNvPr>
          <p:cNvSpPr>
            <a:spLocks noGrp="1"/>
          </p:cNvSpPr>
          <p:nvPr>
            <p:ph type="title"/>
          </p:nvPr>
        </p:nvSpPr>
        <p:spPr>
          <a:xfrm>
            <a:off x="591065" y="36962"/>
            <a:ext cx="10515600" cy="1325563"/>
          </a:xfrm>
        </p:spPr>
        <p:txBody>
          <a:bodyPr/>
          <a:lstStyle/>
          <a:p>
            <a:r>
              <a:rPr lang="en-US" dirty="0"/>
              <a:t>Tips for literature search</a:t>
            </a:r>
          </a:p>
        </p:txBody>
      </p:sp>
      <p:sp>
        <p:nvSpPr>
          <p:cNvPr id="3" name="Content Placeholder 2">
            <a:extLst>
              <a:ext uri="{FF2B5EF4-FFF2-40B4-BE49-F238E27FC236}">
                <a16:creationId xmlns:a16="http://schemas.microsoft.com/office/drawing/2014/main" id="{827DC6B9-833F-3943-828C-A9801F6EEC40}"/>
              </a:ext>
            </a:extLst>
          </p:cNvPr>
          <p:cNvSpPr>
            <a:spLocks noGrp="1"/>
          </p:cNvSpPr>
          <p:nvPr>
            <p:ph idx="1"/>
          </p:nvPr>
        </p:nvSpPr>
        <p:spPr>
          <a:xfrm>
            <a:off x="838200" y="1362525"/>
            <a:ext cx="10515600" cy="4351338"/>
          </a:xfrm>
        </p:spPr>
        <p:txBody>
          <a:bodyPr>
            <a:normAutofit/>
          </a:bodyPr>
          <a:lstStyle/>
          <a:p>
            <a:r>
              <a:rPr lang="en-US" sz="2400" dirty="0"/>
              <a:t>References within papers/textbook/course notes</a:t>
            </a:r>
          </a:p>
          <a:p>
            <a:r>
              <a:rPr lang="en-US" sz="2400" dirty="0"/>
              <a:t>Google scholar key words: </a:t>
            </a:r>
            <a:r>
              <a:rPr lang="en-US" sz="2400" dirty="0">
                <a:hlinkClick r:id="rId2"/>
              </a:rPr>
              <a:t>https://scholar.google.com</a:t>
            </a:r>
            <a:r>
              <a:rPr lang="en-US" sz="2400" dirty="0"/>
              <a:t> </a:t>
            </a:r>
          </a:p>
          <a:p>
            <a:r>
              <a:rPr lang="en-US" sz="2400" dirty="0"/>
              <a:t>Search known people in the field (from reading lists and also references cited in lecture notes)</a:t>
            </a:r>
          </a:p>
          <a:p>
            <a:r>
              <a:rPr lang="en-US" sz="2400" dirty="0"/>
              <a:t>Search citations of relevant papers</a:t>
            </a:r>
          </a:p>
        </p:txBody>
      </p:sp>
      <p:sp>
        <p:nvSpPr>
          <p:cNvPr id="4" name="Slide Number Placeholder 3">
            <a:extLst>
              <a:ext uri="{FF2B5EF4-FFF2-40B4-BE49-F238E27FC236}">
                <a16:creationId xmlns:a16="http://schemas.microsoft.com/office/drawing/2014/main" id="{27BD275D-C2F8-1944-A6FB-9A62A0366ECC}"/>
              </a:ext>
            </a:extLst>
          </p:cNvPr>
          <p:cNvSpPr>
            <a:spLocks noGrp="1"/>
          </p:cNvSpPr>
          <p:nvPr>
            <p:ph type="sldNum" sz="quarter" idx="12"/>
          </p:nvPr>
        </p:nvSpPr>
        <p:spPr/>
        <p:txBody>
          <a:bodyPr/>
          <a:lstStyle/>
          <a:p>
            <a:fld id="{0D3EA2A3-9E4C-0E40-A1FD-275CDDA6F426}" type="slidenum">
              <a:rPr lang="en-US" smtClean="0"/>
              <a:t>11</a:t>
            </a:fld>
            <a:endParaRPr lang="en-US"/>
          </a:p>
        </p:txBody>
      </p:sp>
      <p:pic>
        <p:nvPicPr>
          <p:cNvPr id="6" name="Picture 5">
            <a:extLst>
              <a:ext uri="{FF2B5EF4-FFF2-40B4-BE49-F238E27FC236}">
                <a16:creationId xmlns:a16="http://schemas.microsoft.com/office/drawing/2014/main" id="{07506989-3474-6749-9581-4EC40B6D4AFD}"/>
              </a:ext>
            </a:extLst>
          </p:cNvPr>
          <p:cNvPicPr>
            <a:picLocks noChangeAspect="1"/>
          </p:cNvPicPr>
          <p:nvPr/>
        </p:nvPicPr>
        <p:blipFill>
          <a:blip r:embed="rId3"/>
          <a:stretch>
            <a:fillRect/>
          </a:stretch>
        </p:blipFill>
        <p:spPr>
          <a:xfrm>
            <a:off x="2123303" y="3586538"/>
            <a:ext cx="7702549" cy="3271462"/>
          </a:xfrm>
          <a:prstGeom prst="rect">
            <a:avLst/>
          </a:prstGeom>
        </p:spPr>
      </p:pic>
      <p:sp>
        <p:nvSpPr>
          <p:cNvPr id="7" name="Oval 6">
            <a:extLst>
              <a:ext uri="{FF2B5EF4-FFF2-40B4-BE49-F238E27FC236}">
                <a16:creationId xmlns:a16="http://schemas.microsoft.com/office/drawing/2014/main" id="{9DF7B902-8AA6-8842-8773-F0278BF927EC}"/>
              </a:ext>
            </a:extLst>
          </p:cNvPr>
          <p:cNvSpPr/>
          <p:nvPr/>
        </p:nvSpPr>
        <p:spPr>
          <a:xfrm>
            <a:off x="4213654" y="5954541"/>
            <a:ext cx="2174789" cy="584371"/>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16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B821-8B16-C648-84A3-BB6E935AC70D}"/>
              </a:ext>
            </a:extLst>
          </p:cNvPr>
          <p:cNvSpPr>
            <a:spLocks noGrp="1"/>
          </p:cNvSpPr>
          <p:nvPr>
            <p:ph type="title"/>
          </p:nvPr>
        </p:nvSpPr>
        <p:spPr>
          <a:xfrm>
            <a:off x="430427" y="136525"/>
            <a:ext cx="10515600" cy="1325563"/>
          </a:xfrm>
        </p:spPr>
        <p:txBody>
          <a:bodyPr/>
          <a:lstStyle/>
          <a:p>
            <a:r>
              <a:rPr lang="en-US" dirty="0"/>
              <a:t>Tips for literature search</a:t>
            </a:r>
          </a:p>
        </p:txBody>
      </p:sp>
      <p:sp>
        <p:nvSpPr>
          <p:cNvPr id="4" name="Slide Number Placeholder 3">
            <a:extLst>
              <a:ext uri="{FF2B5EF4-FFF2-40B4-BE49-F238E27FC236}">
                <a16:creationId xmlns:a16="http://schemas.microsoft.com/office/drawing/2014/main" id="{54C8658D-3CE0-5842-8CC1-539704970EF5}"/>
              </a:ext>
            </a:extLst>
          </p:cNvPr>
          <p:cNvSpPr>
            <a:spLocks noGrp="1"/>
          </p:cNvSpPr>
          <p:nvPr>
            <p:ph type="sldNum" sz="quarter" idx="12"/>
          </p:nvPr>
        </p:nvSpPr>
        <p:spPr/>
        <p:txBody>
          <a:bodyPr/>
          <a:lstStyle/>
          <a:p>
            <a:fld id="{0D3EA2A3-9E4C-0E40-A1FD-275CDDA6F426}" type="slidenum">
              <a:rPr lang="en-US" smtClean="0"/>
              <a:t>12</a:t>
            </a:fld>
            <a:endParaRPr lang="en-US"/>
          </a:p>
        </p:txBody>
      </p:sp>
      <p:pic>
        <p:nvPicPr>
          <p:cNvPr id="6" name="Picture 5">
            <a:extLst>
              <a:ext uri="{FF2B5EF4-FFF2-40B4-BE49-F238E27FC236}">
                <a16:creationId xmlns:a16="http://schemas.microsoft.com/office/drawing/2014/main" id="{13983201-F073-2F40-AC85-AE3A3B921798}"/>
              </a:ext>
            </a:extLst>
          </p:cNvPr>
          <p:cNvPicPr>
            <a:picLocks noChangeAspect="1"/>
          </p:cNvPicPr>
          <p:nvPr/>
        </p:nvPicPr>
        <p:blipFill>
          <a:blip r:embed="rId2"/>
          <a:stretch>
            <a:fillRect/>
          </a:stretch>
        </p:blipFill>
        <p:spPr>
          <a:xfrm>
            <a:off x="2543434" y="1287709"/>
            <a:ext cx="6541402" cy="5570291"/>
          </a:xfrm>
          <a:prstGeom prst="rect">
            <a:avLst/>
          </a:prstGeom>
        </p:spPr>
      </p:pic>
    </p:spTree>
    <p:extLst>
      <p:ext uri="{BB962C8B-B14F-4D97-AF65-F5344CB8AC3E}">
        <p14:creationId xmlns:p14="http://schemas.microsoft.com/office/powerpoint/2010/main" val="38444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B821-8B16-C648-84A3-BB6E935AC70D}"/>
              </a:ext>
            </a:extLst>
          </p:cNvPr>
          <p:cNvSpPr>
            <a:spLocks noGrp="1"/>
          </p:cNvSpPr>
          <p:nvPr>
            <p:ph type="title"/>
          </p:nvPr>
        </p:nvSpPr>
        <p:spPr>
          <a:xfrm>
            <a:off x="430427" y="136525"/>
            <a:ext cx="10515600" cy="1325563"/>
          </a:xfrm>
        </p:spPr>
        <p:txBody>
          <a:bodyPr/>
          <a:lstStyle/>
          <a:p>
            <a:r>
              <a:rPr lang="en-US" dirty="0"/>
              <a:t>Tips for literature search</a:t>
            </a:r>
          </a:p>
        </p:txBody>
      </p:sp>
      <p:sp>
        <p:nvSpPr>
          <p:cNvPr id="4" name="Slide Number Placeholder 3">
            <a:extLst>
              <a:ext uri="{FF2B5EF4-FFF2-40B4-BE49-F238E27FC236}">
                <a16:creationId xmlns:a16="http://schemas.microsoft.com/office/drawing/2014/main" id="{54C8658D-3CE0-5842-8CC1-539704970EF5}"/>
              </a:ext>
            </a:extLst>
          </p:cNvPr>
          <p:cNvSpPr>
            <a:spLocks noGrp="1"/>
          </p:cNvSpPr>
          <p:nvPr>
            <p:ph type="sldNum" sz="quarter" idx="12"/>
          </p:nvPr>
        </p:nvSpPr>
        <p:spPr/>
        <p:txBody>
          <a:bodyPr/>
          <a:lstStyle/>
          <a:p>
            <a:fld id="{0D3EA2A3-9E4C-0E40-A1FD-275CDDA6F426}" type="slidenum">
              <a:rPr lang="en-US" smtClean="0"/>
              <a:t>13</a:t>
            </a:fld>
            <a:endParaRPr lang="en-US"/>
          </a:p>
        </p:txBody>
      </p:sp>
      <p:sp>
        <p:nvSpPr>
          <p:cNvPr id="3" name="TextBox 2">
            <a:extLst>
              <a:ext uri="{FF2B5EF4-FFF2-40B4-BE49-F238E27FC236}">
                <a16:creationId xmlns:a16="http://schemas.microsoft.com/office/drawing/2014/main" id="{D1FEB5A3-53E8-2A4E-8C7B-D77EACDDEAA6}"/>
              </a:ext>
            </a:extLst>
          </p:cNvPr>
          <p:cNvSpPr txBox="1"/>
          <p:nvPr/>
        </p:nvSpPr>
        <p:spPr>
          <a:xfrm>
            <a:off x="1161535" y="1462088"/>
            <a:ext cx="9588843" cy="4524315"/>
          </a:xfrm>
          <a:prstGeom prst="rect">
            <a:avLst/>
          </a:prstGeom>
          <a:noFill/>
        </p:spPr>
        <p:txBody>
          <a:bodyPr wrap="square" rtlCol="0">
            <a:spAutoFit/>
          </a:bodyPr>
          <a:lstStyle/>
          <a:p>
            <a:r>
              <a:rPr lang="en-US" dirty="0"/>
              <a:t>Two journals are key for TEM developments:</a:t>
            </a:r>
          </a:p>
          <a:p>
            <a:pPr marL="285750" indent="-285750">
              <a:buFont typeface="Arial" panose="020B0604020202020204" pitchFamily="34" charset="0"/>
              <a:buChar char="•"/>
            </a:pPr>
            <a:r>
              <a:rPr lang="en-US" dirty="0"/>
              <a:t>Journal of Advances in Modeling Earth Systems (JAMES): </a:t>
            </a:r>
            <a:r>
              <a:rPr lang="en-US" u="sng" dirty="0">
                <a:hlinkClick r:id="rId2"/>
              </a:rPr>
              <a:t>https://agupubs.onlinelibrary.wiley.com/journal/19422466 (Links to an external site.)</a:t>
            </a:r>
            <a:endParaRPr lang="en-US" dirty="0"/>
          </a:p>
          <a:p>
            <a:r>
              <a:rPr lang="en-US" dirty="0"/>
              <a:t>and </a:t>
            </a:r>
          </a:p>
          <a:p>
            <a:pPr marL="285750" indent="-285750">
              <a:buFont typeface="Arial" panose="020B0604020202020204" pitchFamily="34" charset="0"/>
              <a:buChar char="•"/>
            </a:pPr>
            <a:r>
              <a:rPr lang="en-US" dirty="0"/>
              <a:t>Geoscientific Model Development (GMD): </a:t>
            </a:r>
            <a:r>
              <a:rPr lang="en-US" u="sng" dirty="0">
                <a:hlinkClick r:id="rId3"/>
              </a:rPr>
              <a:t>https://www.geoscientific-model-development.net (Links to an external site.)</a:t>
            </a:r>
            <a:endParaRPr lang="en-US" dirty="0"/>
          </a:p>
          <a:p>
            <a:r>
              <a:rPr lang="en-US" dirty="0"/>
              <a:t>Given the fact that CMIP6 is ongoing you may find very recent articles published in JAMES or GMD that are relevant for your topic.</a:t>
            </a:r>
          </a:p>
          <a:p>
            <a:endParaRPr lang="en-US" dirty="0"/>
          </a:p>
          <a:p>
            <a:r>
              <a:rPr lang="en-US" dirty="0"/>
              <a:t>In terms of the two project objectives:</a:t>
            </a:r>
          </a:p>
          <a:p>
            <a:r>
              <a:rPr lang="en-US" dirty="0"/>
              <a:t>	"Why it’s important for modeling climate and ecosystem response to global change?" and 	"Some </a:t>
            </a:r>
            <a:r>
              <a:rPr lang="en-US"/>
              <a:t>example applications”</a:t>
            </a:r>
          </a:p>
          <a:p>
            <a:r>
              <a:rPr lang="en-US">
                <a:sym typeface="Wingdings" pitchFamily="2" charset="2"/>
              </a:rPr>
              <a:t> </a:t>
            </a:r>
            <a:r>
              <a:rPr lang="en-US" dirty="0"/>
              <a:t>it may be useful to look at the last IPCC AR5 reports (published in 2013 and 2014), especially the Working Group Two report on Impacts and Adaptation. You can find all the reports here: </a:t>
            </a:r>
            <a:r>
              <a:rPr lang="en-US" u="sng" dirty="0">
                <a:hlinkClick r:id="rId4"/>
              </a:rPr>
              <a:t>https://www.ipcc.ch/reports/</a:t>
            </a:r>
            <a:endParaRPr lang="en-US" dirty="0"/>
          </a:p>
          <a:p>
            <a:endParaRPr lang="en-US" dirty="0"/>
          </a:p>
        </p:txBody>
      </p:sp>
    </p:spTree>
    <p:extLst>
      <p:ext uri="{BB962C8B-B14F-4D97-AF65-F5344CB8AC3E}">
        <p14:creationId xmlns:p14="http://schemas.microsoft.com/office/powerpoint/2010/main" val="115566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C31F-8D1C-7A4E-A6A4-9DD33A8DDF30}"/>
              </a:ext>
            </a:extLst>
          </p:cNvPr>
          <p:cNvSpPr>
            <a:spLocks noGrp="1"/>
          </p:cNvSpPr>
          <p:nvPr>
            <p:ph type="title"/>
          </p:nvPr>
        </p:nvSpPr>
        <p:spPr>
          <a:xfrm>
            <a:off x="291935" y="136525"/>
            <a:ext cx="10515600" cy="1325563"/>
          </a:xfrm>
        </p:spPr>
        <p:txBody>
          <a:bodyPr/>
          <a:lstStyle/>
          <a:p>
            <a:r>
              <a:rPr lang="en-US" dirty="0"/>
              <a:t>Reading scientific journal articles (papers)</a:t>
            </a:r>
          </a:p>
        </p:txBody>
      </p:sp>
      <p:sp>
        <p:nvSpPr>
          <p:cNvPr id="4" name="Slide Number Placeholder 3">
            <a:extLst>
              <a:ext uri="{FF2B5EF4-FFF2-40B4-BE49-F238E27FC236}">
                <a16:creationId xmlns:a16="http://schemas.microsoft.com/office/drawing/2014/main" id="{CB7F435E-2818-E443-892A-72DFAFC11CAC}"/>
              </a:ext>
            </a:extLst>
          </p:cNvPr>
          <p:cNvSpPr>
            <a:spLocks noGrp="1"/>
          </p:cNvSpPr>
          <p:nvPr>
            <p:ph type="sldNum" sz="quarter" idx="12"/>
          </p:nvPr>
        </p:nvSpPr>
        <p:spPr/>
        <p:txBody>
          <a:bodyPr/>
          <a:lstStyle/>
          <a:p>
            <a:fld id="{0D3EA2A3-9E4C-0E40-A1FD-275CDDA6F426}" type="slidenum">
              <a:rPr lang="en-US" smtClean="0"/>
              <a:t>14</a:t>
            </a:fld>
            <a:endParaRPr lang="en-US"/>
          </a:p>
        </p:txBody>
      </p:sp>
      <p:pic>
        <p:nvPicPr>
          <p:cNvPr id="6" name="Picture 5">
            <a:extLst>
              <a:ext uri="{FF2B5EF4-FFF2-40B4-BE49-F238E27FC236}">
                <a16:creationId xmlns:a16="http://schemas.microsoft.com/office/drawing/2014/main" id="{9F609F58-62D6-DC4A-958E-8816E6B00234}"/>
              </a:ext>
            </a:extLst>
          </p:cNvPr>
          <p:cNvPicPr>
            <a:picLocks noChangeAspect="1"/>
          </p:cNvPicPr>
          <p:nvPr/>
        </p:nvPicPr>
        <p:blipFill>
          <a:blip r:embed="rId2"/>
          <a:stretch>
            <a:fillRect/>
          </a:stretch>
        </p:blipFill>
        <p:spPr>
          <a:xfrm>
            <a:off x="2801092" y="1293019"/>
            <a:ext cx="6019800" cy="5232400"/>
          </a:xfrm>
          <a:prstGeom prst="rect">
            <a:avLst/>
          </a:prstGeom>
          <a:ln>
            <a:solidFill>
              <a:schemeClr val="accent1"/>
            </a:solidFill>
          </a:ln>
        </p:spPr>
      </p:pic>
    </p:spTree>
    <p:extLst>
      <p:ext uri="{BB962C8B-B14F-4D97-AF65-F5344CB8AC3E}">
        <p14:creationId xmlns:p14="http://schemas.microsoft.com/office/powerpoint/2010/main" val="277062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A505-AA75-F84B-8780-2CCBF795B6CE}"/>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3562409C-F484-554A-A109-F756277C14EA}"/>
              </a:ext>
            </a:extLst>
          </p:cNvPr>
          <p:cNvSpPr>
            <a:spLocks noGrp="1"/>
          </p:cNvSpPr>
          <p:nvPr>
            <p:ph idx="1"/>
          </p:nvPr>
        </p:nvSpPr>
        <p:spPr/>
        <p:txBody>
          <a:bodyPr/>
          <a:lstStyle/>
          <a:p>
            <a:r>
              <a:rPr lang="en-US" dirty="0"/>
              <a:t>Today: Brief introduction to in-class projects, planning and questions</a:t>
            </a:r>
          </a:p>
          <a:p>
            <a:endParaRPr lang="en-US" dirty="0"/>
          </a:p>
          <a:p>
            <a:r>
              <a:rPr lang="en-US" dirty="0"/>
              <a:t>Class on Wednesday: Cancelled </a:t>
            </a:r>
            <a:r>
              <a:rPr lang="en-US" dirty="0">
                <a:sym typeface="Wingdings" pitchFamily="2" charset="2"/>
              </a:rPr>
              <a:t> time to work on your &lt;=1 page project plan (</a:t>
            </a:r>
            <a:r>
              <a:rPr lang="en-US" b="1" dirty="0">
                <a:sym typeface="Wingdings" pitchFamily="2" charset="2"/>
              </a:rPr>
              <a:t>due Friday 14</a:t>
            </a:r>
            <a:r>
              <a:rPr lang="en-US" b="1" baseline="30000" dirty="0">
                <a:sym typeface="Wingdings" pitchFamily="2" charset="2"/>
              </a:rPr>
              <a:t>th</a:t>
            </a:r>
            <a:r>
              <a:rPr lang="en-US" b="1" dirty="0">
                <a:sym typeface="Wingdings" pitchFamily="2" charset="2"/>
              </a:rPr>
              <a:t> February at 11:59pm</a:t>
            </a:r>
            <a:r>
              <a:rPr lang="en-US" dirty="0">
                <a:sym typeface="Wingdings" pitchFamily="2" charset="2"/>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CAC7EA2-346A-2242-AA02-3BCF544E3F4D}"/>
              </a:ext>
            </a:extLst>
          </p:cNvPr>
          <p:cNvSpPr>
            <a:spLocks noGrp="1"/>
          </p:cNvSpPr>
          <p:nvPr>
            <p:ph type="sldNum" sz="quarter" idx="12"/>
          </p:nvPr>
        </p:nvSpPr>
        <p:spPr/>
        <p:txBody>
          <a:bodyPr/>
          <a:lstStyle/>
          <a:p>
            <a:fld id="{0D3EA2A3-9E4C-0E40-A1FD-275CDDA6F426}" type="slidenum">
              <a:rPr lang="en-US" smtClean="0"/>
              <a:t>2</a:t>
            </a:fld>
            <a:endParaRPr lang="en-US"/>
          </a:p>
        </p:txBody>
      </p:sp>
    </p:spTree>
    <p:extLst>
      <p:ext uri="{BB962C8B-B14F-4D97-AF65-F5344CB8AC3E}">
        <p14:creationId xmlns:p14="http://schemas.microsoft.com/office/powerpoint/2010/main" val="205720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E944-1F98-6A49-B669-E2B2DD03AD0E}"/>
              </a:ext>
            </a:extLst>
          </p:cNvPr>
          <p:cNvSpPr>
            <a:spLocks noGrp="1"/>
          </p:cNvSpPr>
          <p:nvPr>
            <p:ph type="title"/>
          </p:nvPr>
        </p:nvSpPr>
        <p:spPr/>
        <p:txBody>
          <a:bodyPr/>
          <a:lstStyle/>
          <a:p>
            <a:r>
              <a:rPr lang="en-US" dirty="0"/>
              <a:t>Course grading breakdown</a:t>
            </a:r>
          </a:p>
        </p:txBody>
      </p:sp>
      <p:sp>
        <p:nvSpPr>
          <p:cNvPr id="4" name="Slide Number Placeholder 3">
            <a:extLst>
              <a:ext uri="{FF2B5EF4-FFF2-40B4-BE49-F238E27FC236}">
                <a16:creationId xmlns:a16="http://schemas.microsoft.com/office/drawing/2014/main" id="{DE15B08B-F5B1-6440-9C87-609056710715}"/>
              </a:ext>
            </a:extLst>
          </p:cNvPr>
          <p:cNvSpPr>
            <a:spLocks noGrp="1"/>
          </p:cNvSpPr>
          <p:nvPr>
            <p:ph type="sldNum" sz="quarter" idx="12"/>
          </p:nvPr>
        </p:nvSpPr>
        <p:spPr/>
        <p:txBody>
          <a:bodyPr/>
          <a:lstStyle/>
          <a:p>
            <a:fld id="{0D3EA2A3-9E4C-0E40-A1FD-275CDDA6F426}" type="slidenum">
              <a:rPr lang="en-US" smtClean="0"/>
              <a:t>3</a:t>
            </a:fld>
            <a:endParaRPr lang="en-US"/>
          </a:p>
        </p:txBody>
      </p:sp>
      <p:pic>
        <p:nvPicPr>
          <p:cNvPr id="6" name="Picture 5">
            <a:extLst>
              <a:ext uri="{FF2B5EF4-FFF2-40B4-BE49-F238E27FC236}">
                <a16:creationId xmlns:a16="http://schemas.microsoft.com/office/drawing/2014/main" id="{309779F8-0B30-DB48-AD00-99416CAA52AE}"/>
              </a:ext>
            </a:extLst>
          </p:cNvPr>
          <p:cNvPicPr>
            <a:picLocks noChangeAspect="1"/>
          </p:cNvPicPr>
          <p:nvPr/>
        </p:nvPicPr>
        <p:blipFill>
          <a:blip r:embed="rId2"/>
          <a:stretch>
            <a:fillRect/>
          </a:stretch>
        </p:blipFill>
        <p:spPr>
          <a:xfrm>
            <a:off x="2179594" y="2193839"/>
            <a:ext cx="7264400" cy="3162300"/>
          </a:xfrm>
          <a:prstGeom prst="rect">
            <a:avLst/>
          </a:prstGeom>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F7DBFF5C-CDF6-274A-B365-731E53FED763}"/>
                  </a:ext>
                </a:extLst>
              </p14:cNvPr>
              <p14:cNvContentPartPr/>
              <p14:nvPr/>
            </p14:nvContentPartPr>
            <p14:xfrm>
              <a:off x="4780245" y="3079761"/>
              <a:ext cx="502560" cy="15840"/>
            </p14:xfrm>
          </p:contentPart>
        </mc:Choice>
        <mc:Fallback xmlns="">
          <p:pic>
            <p:nvPicPr>
              <p:cNvPr id="22" name="Ink 21">
                <a:extLst>
                  <a:ext uri="{FF2B5EF4-FFF2-40B4-BE49-F238E27FC236}">
                    <a16:creationId xmlns:a16="http://schemas.microsoft.com/office/drawing/2014/main" id="{F7DBFF5C-CDF6-274A-B365-731E53FED763}"/>
                  </a:ext>
                </a:extLst>
              </p:cNvPr>
              <p:cNvPicPr/>
              <p:nvPr/>
            </p:nvPicPr>
            <p:blipFill>
              <a:blip r:embed="rId4"/>
              <a:stretch>
                <a:fillRect/>
              </a:stretch>
            </p:blipFill>
            <p:spPr>
              <a:xfrm>
                <a:off x="4726245" y="2971761"/>
                <a:ext cx="6102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58ED2557-54CA-4941-B4D5-7FD819EB8873}"/>
                  </a:ext>
                </a:extLst>
              </p14:cNvPr>
              <p14:cNvContentPartPr/>
              <p14:nvPr/>
            </p14:nvContentPartPr>
            <p14:xfrm>
              <a:off x="5389365" y="3092721"/>
              <a:ext cx="749520" cy="17640"/>
            </p14:xfrm>
          </p:contentPart>
        </mc:Choice>
        <mc:Fallback xmlns="">
          <p:pic>
            <p:nvPicPr>
              <p:cNvPr id="23" name="Ink 22">
                <a:extLst>
                  <a:ext uri="{FF2B5EF4-FFF2-40B4-BE49-F238E27FC236}">
                    <a16:creationId xmlns:a16="http://schemas.microsoft.com/office/drawing/2014/main" id="{58ED2557-54CA-4941-B4D5-7FD819EB8873}"/>
                  </a:ext>
                </a:extLst>
              </p:cNvPr>
              <p:cNvPicPr/>
              <p:nvPr/>
            </p:nvPicPr>
            <p:blipFill>
              <a:blip r:embed="rId6"/>
              <a:stretch>
                <a:fillRect/>
              </a:stretch>
            </p:blipFill>
            <p:spPr>
              <a:xfrm>
                <a:off x="5335365" y="2984721"/>
                <a:ext cx="8571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A5527F08-9222-0E49-82C5-BD4CF5EA34A7}"/>
                  </a:ext>
                </a:extLst>
              </p14:cNvPr>
              <p14:cNvContentPartPr/>
              <p14:nvPr/>
            </p14:nvContentPartPr>
            <p14:xfrm>
              <a:off x="6452805" y="3082641"/>
              <a:ext cx="355320" cy="360"/>
            </p14:xfrm>
          </p:contentPart>
        </mc:Choice>
        <mc:Fallback xmlns="">
          <p:pic>
            <p:nvPicPr>
              <p:cNvPr id="24" name="Ink 23">
                <a:extLst>
                  <a:ext uri="{FF2B5EF4-FFF2-40B4-BE49-F238E27FC236}">
                    <a16:creationId xmlns:a16="http://schemas.microsoft.com/office/drawing/2014/main" id="{A5527F08-9222-0E49-82C5-BD4CF5EA34A7}"/>
                  </a:ext>
                </a:extLst>
              </p:cNvPr>
              <p:cNvPicPr/>
              <p:nvPr/>
            </p:nvPicPr>
            <p:blipFill>
              <a:blip r:embed="rId8"/>
              <a:stretch>
                <a:fillRect/>
              </a:stretch>
            </p:blipFill>
            <p:spPr>
              <a:xfrm>
                <a:off x="6398805" y="2974641"/>
                <a:ext cx="462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A2E817F1-25B1-C342-8F57-C10EC8D4649F}"/>
                  </a:ext>
                </a:extLst>
              </p14:cNvPr>
              <p14:cNvContentPartPr/>
              <p14:nvPr/>
            </p14:nvContentPartPr>
            <p14:xfrm>
              <a:off x="4784925" y="4724241"/>
              <a:ext cx="470160" cy="360"/>
            </p14:xfrm>
          </p:contentPart>
        </mc:Choice>
        <mc:Fallback xmlns="">
          <p:pic>
            <p:nvPicPr>
              <p:cNvPr id="25" name="Ink 24">
                <a:extLst>
                  <a:ext uri="{FF2B5EF4-FFF2-40B4-BE49-F238E27FC236}">
                    <a16:creationId xmlns:a16="http://schemas.microsoft.com/office/drawing/2014/main" id="{A2E817F1-25B1-C342-8F57-C10EC8D4649F}"/>
                  </a:ext>
                </a:extLst>
              </p:cNvPr>
              <p:cNvPicPr/>
              <p:nvPr/>
            </p:nvPicPr>
            <p:blipFill>
              <a:blip r:embed="rId10"/>
              <a:stretch>
                <a:fillRect/>
              </a:stretch>
            </p:blipFill>
            <p:spPr>
              <a:xfrm>
                <a:off x="4731285" y="4616601"/>
                <a:ext cx="577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4B7F834B-D57D-0144-8EF1-C5871774F320}"/>
                  </a:ext>
                </a:extLst>
              </p14:cNvPr>
              <p14:cNvContentPartPr/>
              <p14:nvPr/>
            </p14:nvContentPartPr>
            <p14:xfrm>
              <a:off x="5392965" y="4751961"/>
              <a:ext cx="719640" cy="6840"/>
            </p14:xfrm>
          </p:contentPart>
        </mc:Choice>
        <mc:Fallback xmlns="">
          <p:pic>
            <p:nvPicPr>
              <p:cNvPr id="26" name="Ink 25">
                <a:extLst>
                  <a:ext uri="{FF2B5EF4-FFF2-40B4-BE49-F238E27FC236}">
                    <a16:creationId xmlns:a16="http://schemas.microsoft.com/office/drawing/2014/main" id="{4B7F834B-D57D-0144-8EF1-C5871774F320}"/>
                  </a:ext>
                </a:extLst>
              </p:cNvPr>
              <p:cNvPicPr/>
              <p:nvPr/>
            </p:nvPicPr>
            <p:blipFill>
              <a:blip r:embed="rId12"/>
              <a:stretch>
                <a:fillRect/>
              </a:stretch>
            </p:blipFill>
            <p:spPr>
              <a:xfrm>
                <a:off x="5339325" y="4644321"/>
                <a:ext cx="8272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79ECFD67-F0F2-874A-B80F-8F87A36EA1FE}"/>
                  </a:ext>
                </a:extLst>
              </p14:cNvPr>
              <p14:cNvContentPartPr/>
              <p14:nvPr/>
            </p14:nvContentPartPr>
            <p14:xfrm>
              <a:off x="6443805" y="4711641"/>
              <a:ext cx="413640" cy="360"/>
            </p14:xfrm>
          </p:contentPart>
        </mc:Choice>
        <mc:Fallback xmlns="">
          <p:pic>
            <p:nvPicPr>
              <p:cNvPr id="27" name="Ink 26">
                <a:extLst>
                  <a:ext uri="{FF2B5EF4-FFF2-40B4-BE49-F238E27FC236}">
                    <a16:creationId xmlns:a16="http://schemas.microsoft.com/office/drawing/2014/main" id="{79ECFD67-F0F2-874A-B80F-8F87A36EA1FE}"/>
                  </a:ext>
                </a:extLst>
              </p:cNvPr>
              <p:cNvPicPr/>
              <p:nvPr/>
            </p:nvPicPr>
            <p:blipFill>
              <a:blip r:embed="rId14"/>
              <a:stretch>
                <a:fillRect/>
              </a:stretch>
            </p:blipFill>
            <p:spPr>
              <a:xfrm>
                <a:off x="6390165" y="4603641"/>
                <a:ext cx="521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E9787A51-CBA9-4E45-8B5A-54CDF160D469}"/>
                  </a:ext>
                </a:extLst>
              </p14:cNvPr>
              <p14:cNvContentPartPr/>
              <p14:nvPr/>
            </p14:nvContentPartPr>
            <p14:xfrm>
              <a:off x="4796805" y="5055801"/>
              <a:ext cx="779760" cy="7560"/>
            </p14:xfrm>
          </p:contentPart>
        </mc:Choice>
        <mc:Fallback xmlns="">
          <p:pic>
            <p:nvPicPr>
              <p:cNvPr id="28" name="Ink 27">
                <a:extLst>
                  <a:ext uri="{FF2B5EF4-FFF2-40B4-BE49-F238E27FC236}">
                    <a16:creationId xmlns:a16="http://schemas.microsoft.com/office/drawing/2014/main" id="{E9787A51-CBA9-4E45-8B5A-54CDF160D469}"/>
                  </a:ext>
                </a:extLst>
              </p:cNvPr>
              <p:cNvPicPr/>
              <p:nvPr/>
            </p:nvPicPr>
            <p:blipFill>
              <a:blip r:embed="rId16"/>
              <a:stretch>
                <a:fillRect/>
              </a:stretch>
            </p:blipFill>
            <p:spPr>
              <a:xfrm>
                <a:off x="4742805" y="4947801"/>
                <a:ext cx="8874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A46AA103-F8D7-5C4D-AF84-B535A8F07D75}"/>
                  </a:ext>
                </a:extLst>
              </p14:cNvPr>
              <p14:cNvContentPartPr/>
              <p14:nvPr/>
            </p14:nvContentPartPr>
            <p14:xfrm>
              <a:off x="5860965" y="5060121"/>
              <a:ext cx="289080" cy="360"/>
            </p14:xfrm>
          </p:contentPart>
        </mc:Choice>
        <mc:Fallback xmlns="">
          <p:pic>
            <p:nvPicPr>
              <p:cNvPr id="29" name="Ink 28">
                <a:extLst>
                  <a:ext uri="{FF2B5EF4-FFF2-40B4-BE49-F238E27FC236}">
                    <a16:creationId xmlns:a16="http://schemas.microsoft.com/office/drawing/2014/main" id="{A46AA103-F8D7-5C4D-AF84-B535A8F07D75}"/>
                  </a:ext>
                </a:extLst>
              </p:cNvPr>
              <p:cNvPicPr/>
              <p:nvPr/>
            </p:nvPicPr>
            <p:blipFill>
              <a:blip r:embed="rId18"/>
              <a:stretch>
                <a:fillRect/>
              </a:stretch>
            </p:blipFill>
            <p:spPr>
              <a:xfrm>
                <a:off x="5806965" y="4952481"/>
                <a:ext cx="396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394A322A-2024-3F4A-BFD6-F4E029C11B1C}"/>
                  </a:ext>
                </a:extLst>
              </p14:cNvPr>
              <p14:cNvContentPartPr/>
              <p14:nvPr/>
            </p14:nvContentPartPr>
            <p14:xfrm>
              <a:off x="4797165" y="3414201"/>
              <a:ext cx="731880" cy="360"/>
            </p14:xfrm>
          </p:contentPart>
        </mc:Choice>
        <mc:Fallback xmlns="">
          <p:pic>
            <p:nvPicPr>
              <p:cNvPr id="30" name="Ink 29">
                <a:extLst>
                  <a:ext uri="{FF2B5EF4-FFF2-40B4-BE49-F238E27FC236}">
                    <a16:creationId xmlns:a16="http://schemas.microsoft.com/office/drawing/2014/main" id="{394A322A-2024-3F4A-BFD6-F4E029C11B1C}"/>
                  </a:ext>
                </a:extLst>
              </p:cNvPr>
              <p:cNvPicPr/>
              <p:nvPr/>
            </p:nvPicPr>
            <p:blipFill>
              <a:blip r:embed="rId20"/>
              <a:stretch>
                <a:fillRect/>
              </a:stretch>
            </p:blipFill>
            <p:spPr>
              <a:xfrm>
                <a:off x="4743165" y="3306201"/>
                <a:ext cx="839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3492512C-6C10-1440-904F-77240DB1FE82}"/>
                  </a:ext>
                </a:extLst>
              </p14:cNvPr>
              <p14:cNvContentPartPr/>
              <p14:nvPr/>
            </p14:nvContentPartPr>
            <p14:xfrm>
              <a:off x="5877885" y="3404121"/>
              <a:ext cx="263880" cy="360"/>
            </p14:xfrm>
          </p:contentPart>
        </mc:Choice>
        <mc:Fallback xmlns="">
          <p:pic>
            <p:nvPicPr>
              <p:cNvPr id="31" name="Ink 30">
                <a:extLst>
                  <a:ext uri="{FF2B5EF4-FFF2-40B4-BE49-F238E27FC236}">
                    <a16:creationId xmlns:a16="http://schemas.microsoft.com/office/drawing/2014/main" id="{3492512C-6C10-1440-904F-77240DB1FE82}"/>
                  </a:ext>
                </a:extLst>
              </p:cNvPr>
              <p:cNvPicPr/>
              <p:nvPr/>
            </p:nvPicPr>
            <p:blipFill>
              <a:blip r:embed="rId22"/>
              <a:stretch>
                <a:fillRect/>
              </a:stretch>
            </p:blipFill>
            <p:spPr>
              <a:xfrm>
                <a:off x="5824245" y="3296481"/>
                <a:ext cx="371520" cy="216000"/>
              </a:xfrm>
              <a:prstGeom prst="rect">
                <a:avLst/>
              </a:prstGeom>
            </p:spPr>
          </p:pic>
        </mc:Fallback>
      </mc:AlternateContent>
    </p:spTree>
    <p:extLst>
      <p:ext uri="{BB962C8B-B14F-4D97-AF65-F5344CB8AC3E}">
        <p14:creationId xmlns:p14="http://schemas.microsoft.com/office/powerpoint/2010/main" val="132092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A5EF-A5DB-164C-A7C4-2A9828F4A829}"/>
              </a:ext>
            </a:extLst>
          </p:cNvPr>
          <p:cNvSpPr>
            <a:spLocks noGrp="1"/>
          </p:cNvSpPr>
          <p:nvPr>
            <p:ph type="title"/>
          </p:nvPr>
        </p:nvSpPr>
        <p:spPr>
          <a:xfrm>
            <a:off x="246580" y="-3568"/>
            <a:ext cx="10515600" cy="1325563"/>
          </a:xfrm>
        </p:spPr>
        <p:txBody>
          <a:bodyPr/>
          <a:lstStyle/>
          <a:p>
            <a:r>
              <a:rPr lang="en-US" dirty="0"/>
              <a:t>Class Project – Overview </a:t>
            </a:r>
          </a:p>
        </p:txBody>
      </p:sp>
      <p:sp>
        <p:nvSpPr>
          <p:cNvPr id="3" name="Content Placeholder 2">
            <a:extLst>
              <a:ext uri="{FF2B5EF4-FFF2-40B4-BE49-F238E27FC236}">
                <a16:creationId xmlns:a16="http://schemas.microsoft.com/office/drawing/2014/main" id="{57BC7508-9FEE-0441-821B-5D2E60F733A3}"/>
              </a:ext>
            </a:extLst>
          </p:cNvPr>
          <p:cNvSpPr>
            <a:spLocks noGrp="1"/>
          </p:cNvSpPr>
          <p:nvPr>
            <p:ph idx="1"/>
          </p:nvPr>
        </p:nvSpPr>
        <p:spPr>
          <a:xfrm>
            <a:off x="1547591" y="1494989"/>
            <a:ext cx="8434609" cy="5890463"/>
          </a:xfrm>
        </p:spPr>
        <p:txBody>
          <a:bodyPr>
            <a:normAutofit/>
          </a:bodyPr>
          <a:lstStyle/>
          <a:p>
            <a:pPr>
              <a:spcBef>
                <a:spcPts val="1200"/>
              </a:spcBef>
              <a:spcAft>
                <a:spcPts val="1200"/>
              </a:spcAft>
            </a:pPr>
            <a:r>
              <a:rPr lang="en-US" sz="2400" dirty="0"/>
              <a:t>Put together a </a:t>
            </a:r>
            <a:r>
              <a:rPr lang="en-US" sz="2400" dirty="0" err="1"/>
              <a:t>powerpoint</a:t>
            </a:r>
            <a:r>
              <a:rPr lang="en-US" sz="2400" dirty="0"/>
              <a:t> presentation (~30-35 minutes) focusing in detail on a specific aspect of TEMs </a:t>
            </a:r>
            <a:r>
              <a:rPr lang="en-US" sz="2400" dirty="0">
                <a:sym typeface="Wingdings" pitchFamily="2" charset="2"/>
              </a:rPr>
              <a:t> you will present this to the rest of the class (60%)</a:t>
            </a:r>
            <a:endParaRPr lang="en-US" sz="2400" dirty="0"/>
          </a:p>
          <a:p>
            <a:pPr>
              <a:spcBef>
                <a:spcPts val="1200"/>
              </a:spcBef>
              <a:spcAft>
                <a:spcPts val="1200"/>
              </a:spcAft>
            </a:pPr>
            <a:r>
              <a:rPr lang="en-US" sz="2400" dirty="0"/>
              <a:t>Plus a 2-3 page literature review covering the material you cover in your presentation (30%)</a:t>
            </a:r>
          </a:p>
          <a:p>
            <a:pPr>
              <a:spcBef>
                <a:spcPts val="1200"/>
              </a:spcBef>
              <a:spcAft>
                <a:spcPts val="1200"/>
              </a:spcAft>
            </a:pPr>
            <a:r>
              <a:rPr lang="en-US" sz="2400" dirty="0"/>
              <a:t>10 question Quiz for rest of the class (5%)</a:t>
            </a:r>
          </a:p>
          <a:p>
            <a:pPr>
              <a:spcBef>
                <a:spcPts val="1200"/>
              </a:spcBef>
              <a:spcAft>
                <a:spcPts val="1200"/>
              </a:spcAft>
            </a:pPr>
            <a:r>
              <a:rPr lang="en-US" sz="2400" dirty="0"/>
              <a:t>Project Plan &lt;=1 page (5%)</a:t>
            </a:r>
          </a:p>
          <a:p>
            <a:pPr>
              <a:spcBef>
                <a:spcPts val="1200"/>
              </a:spcBef>
              <a:spcAft>
                <a:spcPts val="1200"/>
              </a:spcAft>
            </a:pPr>
            <a:r>
              <a:rPr lang="en-US" sz="2400" dirty="0"/>
              <a:t>&gt;=6 weeks (incl. spring break)</a:t>
            </a:r>
          </a:p>
          <a:p>
            <a:pPr>
              <a:spcBef>
                <a:spcPts val="1200"/>
              </a:spcBef>
              <a:spcAft>
                <a:spcPts val="1200"/>
              </a:spcAft>
            </a:pPr>
            <a:r>
              <a:rPr lang="en-US" sz="2400" dirty="0"/>
              <a:t>5 classes to work on class project (+ Spring Break) </a:t>
            </a:r>
            <a:r>
              <a:rPr lang="en-US" sz="2400" i="1" dirty="0">
                <a:sym typeface="Wingdings" pitchFamily="2" charset="2"/>
              </a:rPr>
              <a:t> including this Wednesday…</a:t>
            </a:r>
            <a:endParaRPr lang="en-US" sz="2400" i="1" dirty="0"/>
          </a:p>
          <a:p>
            <a:pPr>
              <a:spcBef>
                <a:spcPts val="1200"/>
              </a:spcBef>
              <a:spcAft>
                <a:spcPts val="1200"/>
              </a:spcAft>
            </a:pPr>
            <a:endParaRPr lang="en-US" sz="2400" dirty="0"/>
          </a:p>
        </p:txBody>
      </p:sp>
      <p:sp>
        <p:nvSpPr>
          <p:cNvPr id="4" name="Slide Number Placeholder 3">
            <a:extLst>
              <a:ext uri="{FF2B5EF4-FFF2-40B4-BE49-F238E27FC236}">
                <a16:creationId xmlns:a16="http://schemas.microsoft.com/office/drawing/2014/main" id="{B1CAC44B-5F01-4B49-80EE-5435021BFFA6}"/>
              </a:ext>
            </a:extLst>
          </p:cNvPr>
          <p:cNvSpPr>
            <a:spLocks noGrp="1"/>
          </p:cNvSpPr>
          <p:nvPr>
            <p:ph type="sldNum" sz="quarter" idx="12"/>
          </p:nvPr>
        </p:nvSpPr>
        <p:spPr/>
        <p:txBody>
          <a:bodyPr/>
          <a:lstStyle/>
          <a:p>
            <a:fld id="{0D3EA2A3-9E4C-0E40-A1FD-275CDDA6F426}" type="slidenum">
              <a:rPr lang="en-US" smtClean="0"/>
              <a:t>4</a:t>
            </a:fld>
            <a:endParaRPr lang="en-US"/>
          </a:p>
        </p:txBody>
      </p:sp>
    </p:spTree>
    <p:extLst>
      <p:ext uri="{BB962C8B-B14F-4D97-AF65-F5344CB8AC3E}">
        <p14:creationId xmlns:p14="http://schemas.microsoft.com/office/powerpoint/2010/main" val="22518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43EE-111A-264D-AFFF-54C764337C1F}"/>
              </a:ext>
            </a:extLst>
          </p:cNvPr>
          <p:cNvSpPr>
            <a:spLocks noGrp="1"/>
          </p:cNvSpPr>
          <p:nvPr>
            <p:ph type="title"/>
          </p:nvPr>
        </p:nvSpPr>
        <p:spPr/>
        <p:txBody>
          <a:bodyPr>
            <a:normAutofit/>
          </a:bodyPr>
          <a:lstStyle/>
          <a:p>
            <a:r>
              <a:rPr lang="en-US" dirty="0"/>
              <a:t>Project Plan</a:t>
            </a:r>
          </a:p>
        </p:txBody>
      </p:sp>
      <p:sp>
        <p:nvSpPr>
          <p:cNvPr id="3" name="Content Placeholder 2">
            <a:extLst>
              <a:ext uri="{FF2B5EF4-FFF2-40B4-BE49-F238E27FC236}">
                <a16:creationId xmlns:a16="http://schemas.microsoft.com/office/drawing/2014/main" id="{D240E703-AE1C-8945-8AD0-874E24D69128}"/>
              </a:ext>
            </a:extLst>
          </p:cNvPr>
          <p:cNvSpPr>
            <a:spLocks noGrp="1"/>
          </p:cNvSpPr>
          <p:nvPr>
            <p:ph idx="1"/>
          </p:nvPr>
        </p:nvSpPr>
        <p:spPr/>
        <p:txBody>
          <a:bodyPr/>
          <a:lstStyle/>
          <a:p>
            <a:r>
              <a:rPr lang="en-US" dirty="0"/>
              <a:t>Plan for topics/references you will cover due end Week 5</a:t>
            </a:r>
          </a:p>
          <a:p>
            <a:r>
              <a:rPr lang="en-US" dirty="0"/>
              <a:t>Detail how you will address objectives</a:t>
            </a:r>
          </a:p>
          <a:p>
            <a:r>
              <a:rPr lang="en-US" dirty="0">
                <a:solidFill>
                  <a:srgbClr val="FF0000"/>
                </a:solidFill>
              </a:rPr>
              <a:t>5% of your in-class project grade</a:t>
            </a:r>
          </a:p>
          <a:p>
            <a:r>
              <a:rPr lang="en-US" dirty="0"/>
              <a:t>&lt;= 1 page in word/pdf</a:t>
            </a:r>
          </a:p>
          <a:p>
            <a:r>
              <a:rPr lang="en-US" dirty="0"/>
              <a:t>Provide outline (essentially list of topics you’ll cover)</a:t>
            </a:r>
          </a:p>
          <a:p>
            <a:r>
              <a:rPr lang="en-US" dirty="0"/>
              <a:t>Provide references you will use/write literature review on</a:t>
            </a:r>
          </a:p>
          <a:p>
            <a:r>
              <a:rPr lang="en-US" b="1" dirty="0"/>
              <a:t>DUE: Friday 14</a:t>
            </a:r>
            <a:r>
              <a:rPr lang="en-US" b="1" baseline="30000" dirty="0"/>
              <a:t>th</a:t>
            </a:r>
            <a:r>
              <a:rPr lang="en-US" b="1" dirty="0"/>
              <a:t> February at 11:59pm</a:t>
            </a:r>
          </a:p>
          <a:p>
            <a:endParaRPr lang="en-US" dirty="0"/>
          </a:p>
        </p:txBody>
      </p:sp>
      <p:sp>
        <p:nvSpPr>
          <p:cNvPr id="4" name="Slide Number Placeholder 3">
            <a:extLst>
              <a:ext uri="{FF2B5EF4-FFF2-40B4-BE49-F238E27FC236}">
                <a16:creationId xmlns:a16="http://schemas.microsoft.com/office/drawing/2014/main" id="{0E170E10-252C-594E-9059-C3F7363D034D}"/>
              </a:ext>
            </a:extLst>
          </p:cNvPr>
          <p:cNvSpPr>
            <a:spLocks noGrp="1"/>
          </p:cNvSpPr>
          <p:nvPr>
            <p:ph type="sldNum" sz="quarter" idx="12"/>
          </p:nvPr>
        </p:nvSpPr>
        <p:spPr/>
        <p:txBody>
          <a:bodyPr/>
          <a:lstStyle/>
          <a:p>
            <a:fld id="{0D3EA2A3-9E4C-0E40-A1FD-275CDDA6F426}" type="slidenum">
              <a:rPr lang="en-US" smtClean="0"/>
              <a:t>5</a:t>
            </a:fld>
            <a:endParaRPr lang="en-US"/>
          </a:p>
        </p:txBody>
      </p:sp>
    </p:spTree>
    <p:extLst>
      <p:ext uri="{BB962C8B-B14F-4D97-AF65-F5344CB8AC3E}">
        <p14:creationId xmlns:p14="http://schemas.microsoft.com/office/powerpoint/2010/main" val="230921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A5EF-A5DB-164C-A7C4-2A9828F4A829}"/>
              </a:ext>
            </a:extLst>
          </p:cNvPr>
          <p:cNvSpPr>
            <a:spLocks noGrp="1"/>
          </p:cNvSpPr>
          <p:nvPr>
            <p:ph type="title"/>
          </p:nvPr>
        </p:nvSpPr>
        <p:spPr>
          <a:xfrm>
            <a:off x="246580" y="-3568"/>
            <a:ext cx="10515600" cy="1325563"/>
          </a:xfrm>
        </p:spPr>
        <p:txBody>
          <a:bodyPr/>
          <a:lstStyle/>
          <a:p>
            <a:r>
              <a:rPr lang="en-US" dirty="0" err="1"/>
              <a:t>Powerpoint</a:t>
            </a:r>
            <a:r>
              <a:rPr lang="en-US" dirty="0"/>
              <a:t> presentation – objectives </a:t>
            </a:r>
          </a:p>
        </p:txBody>
      </p:sp>
      <p:sp>
        <p:nvSpPr>
          <p:cNvPr id="3" name="Content Placeholder 2">
            <a:extLst>
              <a:ext uri="{FF2B5EF4-FFF2-40B4-BE49-F238E27FC236}">
                <a16:creationId xmlns:a16="http://schemas.microsoft.com/office/drawing/2014/main" id="{57BC7508-9FEE-0441-821B-5D2E60F733A3}"/>
              </a:ext>
            </a:extLst>
          </p:cNvPr>
          <p:cNvSpPr>
            <a:spLocks noGrp="1"/>
          </p:cNvSpPr>
          <p:nvPr>
            <p:ph idx="1"/>
          </p:nvPr>
        </p:nvSpPr>
        <p:spPr>
          <a:xfrm>
            <a:off x="612596" y="1321995"/>
            <a:ext cx="10966807" cy="5890463"/>
          </a:xfrm>
        </p:spPr>
        <p:txBody>
          <a:bodyPr>
            <a:normAutofit/>
          </a:bodyPr>
          <a:lstStyle/>
          <a:p>
            <a:pPr>
              <a:spcBef>
                <a:spcPts val="600"/>
              </a:spcBef>
              <a:spcAft>
                <a:spcPts val="600"/>
              </a:spcAft>
            </a:pPr>
            <a:r>
              <a:rPr lang="en-US" dirty="0"/>
              <a:t>Your presentation will cover the following points:</a:t>
            </a:r>
          </a:p>
          <a:p>
            <a:pPr marL="914400" lvl="1" indent="-457200">
              <a:spcBef>
                <a:spcPts val="600"/>
              </a:spcBef>
              <a:spcAft>
                <a:spcPts val="600"/>
              </a:spcAft>
              <a:buFont typeface="+mj-lt"/>
              <a:buAutoNum type="alphaLcParenR"/>
            </a:pPr>
            <a:r>
              <a:rPr lang="en-US" dirty="0"/>
              <a:t>How your chosen topic (model process(es)) are represented in TEMs - overview of calculations involved</a:t>
            </a:r>
          </a:p>
          <a:p>
            <a:pPr marL="914400" lvl="1" indent="-457200">
              <a:spcBef>
                <a:spcPts val="600"/>
              </a:spcBef>
              <a:spcAft>
                <a:spcPts val="600"/>
              </a:spcAft>
              <a:buFont typeface="+mj-lt"/>
              <a:buAutoNum type="alphaLcParenR"/>
            </a:pPr>
            <a:r>
              <a:rPr lang="en-US" dirty="0"/>
              <a:t>Where appropriate: different ways in which processes are implemented in different models.</a:t>
            </a:r>
          </a:p>
          <a:p>
            <a:pPr marL="914400" lvl="1" indent="-457200">
              <a:spcBef>
                <a:spcPts val="600"/>
              </a:spcBef>
              <a:spcAft>
                <a:spcPts val="600"/>
              </a:spcAft>
              <a:buFont typeface="+mj-lt"/>
              <a:buAutoNum type="alphaLcParenR"/>
            </a:pPr>
            <a:r>
              <a:rPr lang="en-US" dirty="0"/>
              <a:t>How well processes are represented (e.g. model evaluation and MIPs)</a:t>
            </a:r>
          </a:p>
          <a:p>
            <a:pPr marL="914400" lvl="1" indent="-457200">
              <a:spcBef>
                <a:spcPts val="600"/>
              </a:spcBef>
              <a:spcAft>
                <a:spcPts val="600"/>
              </a:spcAft>
              <a:buFont typeface="+mj-lt"/>
              <a:buAutoNum type="alphaLcParenR"/>
            </a:pPr>
            <a:r>
              <a:rPr lang="en-US" dirty="0"/>
              <a:t>Why it’s important for modeling climate and ecosystem response to global change? </a:t>
            </a:r>
          </a:p>
          <a:p>
            <a:pPr marL="914400" lvl="1" indent="-457200">
              <a:spcBef>
                <a:spcPts val="600"/>
              </a:spcBef>
              <a:spcAft>
                <a:spcPts val="600"/>
              </a:spcAft>
              <a:buFont typeface="+mj-lt"/>
              <a:buAutoNum type="alphaLcParenR"/>
            </a:pPr>
            <a:r>
              <a:rPr lang="en-US" dirty="0"/>
              <a:t>Some example applications (e.g. plant hydraulics is relevant for plant responses to drought; or land cover change impacts on climate)</a:t>
            </a:r>
          </a:p>
          <a:p>
            <a:pPr marL="914400" lvl="1" indent="-457200">
              <a:spcBef>
                <a:spcPts val="600"/>
              </a:spcBef>
              <a:spcAft>
                <a:spcPts val="600"/>
              </a:spcAft>
              <a:buFont typeface="+mj-lt"/>
              <a:buAutoNum type="alphaLcParenR"/>
            </a:pPr>
            <a:r>
              <a:rPr lang="en-US" dirty="0"/>
              <a:t>Advantages/disadvantages/limitations/caveats/uncertainties of how chosen topic is represented in models </a:t>
            </a:r>
          </a:p>
          <a:p>
            <a:pPr marL="914400" lvl="1" indent="-457200">
              <a:spcBef>
                <a:spcPts val="600"/>
              </a:spcBef>
              <a:spcAft>
                <a:spcPts val="600"/>
              </a:spcAft>
              <a:buFont typeface="+mj-lt"/>
              <a:buAutoNum type="alphaLcParenR"/>
            </a:pPr>
            <a:r>
              <a:rPr lang="en-US" dirty="0"/>
              <a:t>Address all the learning outcomes for the course.</a:t>
            </a:r>
          </a:p>
          <a:p>
            <a:pPr>
              <a:spcBef>
                <a:spcPts val="600"/>
              </a:spcBef>
              <a:spcAft>
                <a:spcPts val="600"/>
              </a:spcAft>
            </a:pPr>
            <a:endParaRPr lang="en-US" dirty="0"/>
          </a:p>
        </p:txBody>
      </p:sp>
      <p:sp>
        <p:nvSpPr>
          <p:cNvPr id="4" name="Slide Number Placeholder 3">
            <a:extLst>
              <a:ext uri="{FF2B5EF4-FFF2-40B4-BE49-F238E27FC236}">
                <a16:creationId xmlns:a16="http://schemas.microsoft.com/office/drawing/2014/main" id="{B1CAC44B-5F01-4B49-80EE-5435021BFFA6}"/>
              </a:ext>
            </a:extLst>
          </p:cNvPr>
          <p:cNvSpPr>
            <a:spLocks noGrp="1"/>
          </p:cNvSpPr>
          <p:nvPr>
            <p:ph type="sldNum" sz="quarter" idx="12"/>
          </p:nvPr>
        </p:nvSpPr>
        <p:spPr/>
        <p:txBody>
          <a:bodyPr/>
          <a:lstStyle/>
          <a:p>
            <a:fld id="{0D3EA2A3-9E4C-0E40-A1FD-275CDDA6F426}" type="slidenum">
              <a:rPr lang="en-US" smtClean="0"/>
              <a:t>6</a:t>
            </a:fld>
            <a:endParaRPr lang="en-US"/>
          </a:p>
        </p:txBody>
      </p:sp>
    </p:spTree>
    <p:extLst>
      <p:ext uri="{BB962C8B-B14F-4D97-AF65-F5344CB8AC3E}">
        <p14:creationId xmlns:p14="http://schemas.microsoft.com/office/powerpoint/2010/main" val="9514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A5EF-A5DB-164C-A7C4-2A9828F4A829}"/>
              </a:ext>
            </a:extLst>
          </p:cNvPr>
          <p:cNvSpPr>
            <a:spLocks noGrp="1"/>
          </p:cNvSpPr>
          <p:nvPr>
            <p:ph type="title"/>
          </p:nvPr>
        </p:nvSpPr>
        <p:spPr>
          <a:xfrm>
            <a:off x="246580" y="-3568"/>
            <a:ext cx="10515600" cy="1325563"/>
          </a:xfrm>
        </p:spPr>
        <p:txBody>
          <a:bodyPr/>
          <a:lstStyle/>
          <a:p>
            <a:r>
              <a:rPr lang="en-US" dirty="0" err="1"/>
              <a:t>Powerpoint</a:t>
            </a:r>
            <a:r>
              <a:rPr lang="en-US" dirty="0"/>
              <a:t> presentation – practicalities </a:t>
            </a:r>
          </a:p>
        </p:txBody>
      </p:sp>
      <p:sp>
        <p:nvSpPr>
          <p:cNvPr id="3" name="Content Placeholder 2">
            <a:extLst>
              <a:ext uri="{FF2B5EF4-FFF2-40B4-BE49-F238E27FC236}">
                <a16:creationId xmlns:a16="http://schemas.microsoft.com/office/drawing/2014/main" id="{57BC7508-9FEE-0441-821B-5D2E60F733A3}"/>
              </a:ext>
            </a:extLst>
          </p:cNvPr>
          <p:cNvSpPr>
            <a:spLocks noGrp="1"/>
          </p:cNvSpPr>
          <p:nvPr>
            <p:ph idx="1"/>
          </p:nvPr>
        </p:nvSpPr>
        <p:spPr>
          <a:xfrm>
            <a:off x="612596" y="1321995"/>
            <a:ext cx="10966807" cy="5890463"/>
          </a:xfrm>
        </p:spPr>
        <p:txBody>
          <a:bodyPr>
            <a:normAutofit/>
          </a:bodyPr>
          <a:lstStyle/>
          <a:p>
            <a:pPr>
              <a:spcBef>
                <a:spcPts val="600"/>
              </a:spcBef>
              <a:spcAft>
                <a:spcPts val="600"/>
              </a:spcAft>
            </a:pPr>
            <a:r>
              <a:rPr lang="en-US" dirty="0">
                <a:solidFill>
                  <a:srgbClr val="FF0000"/>
                </a:solidFill>
              </a:rPr>
              <a:t>60% of your in-class project grade</a:t>
            </a:r>
          </a:p>
          <a:p>
            <a:pPr>
              <a:spcBef>
                <a:spcPts val="600"/>
              </a:spcBef>
              <a:spcAft>
                <a:spcPts val="600"/>
              </a:spcAft>
            </a:pPr>
            <a:r>
              <a:rPr lang="en-US" dirty="0"/>
              <a:t>30-35 minutes (recommend &lt; 1 slide/minute)</a:t>
            </a:r>
          </a:p>
          <a:p>
            <a:pPr>
              <a:spcBef>
                <a:spcPts val="600"/>
              </a:spcBef>
              <a:spcAft>
                <a:spcPts val="600"/>
              </a:spcAft>
            </a:pPr>
            <a:r>
              <a:rPr lang="en-US" dirty="0"/>
              <a:t>Will be asked questions at end</a:t>
            </a:r>
          </a:p>
          <a:p>
            <a:pPr>
              <a:spcBef>
                <a:spcPts val="600"/>
              </a:spcBef>
              <a:spcAft>
                <a:spcPts val="600"/>
              </a:spcAft>
            </a:pPr>
            <a:r>
              <a:rPr lang="en-US" dirty="0"/>
              <a:t>2 presentations per class </a:t>
            </a:r>
            <a:r>
              <a:rPr lang="en-US" dirty="0">
                <a:sym typeface="Wingdings" pitchFamily="2" charset="2"/>
              </a:rPr>
              <a:t> weeks 11-13</a:t>
            </a:r>
          </a:p>
          <a:p>
            <a:pPr>
              <a:spcBef>
                <a:spcPts val="600"/>
              </a:spcBef>
              <a:spcAft>
                <a:spcPts val="600"/>
              </a:spcAft>
            </a:pPr>
            <a:r>
              <a:rPr lang="en-US" dirty="0">
                <a:sym typeface="Wingdings" pitchFamily="2" charset="2"/>
              </a:rPr>
              <a:t>Graduate students first in random order</a:t>
            </a:r>
          </a:p>
          <a:p>
            <a:pPr>
              <a:spcBef>
                <a:spcPts val="600"/>
              </a:spcBef>
              <a:spcAft>
                <a:spcPts val="600"/>
              </a:spcAft>
            </a:pPr>
            <a:r>
              <a:rPr lang="en-US" dirty="0">
                <a:sym typeface="Wingdings" pitchFamily="2" charset="2"/>
              </a:rPr>
              <a:t>Then Undergraduates in random order</a:t>
            </a:r>
            <a:endParaRPr lang="en-US" dirty="0"/>
          </a:p>
          <a:p>
            <a:pPr>
              <a:spcBef>
                <a:spcPts val="600"/>
              </a:spcBef>
              <a:spcAft>
                <a:spcPts val="600"/>
              </a:spcAft>
            </a:pPr>
            <a:endParaRPr lang="en-US" dirty="0"/>
          </a:p>
        </p:txBody>
      </p:sp>
      <p:sp>
        <p:nvSpPr>
          <p:cNvPr id="4" name="Slide Number Placeholder 3">
            <a:extLst>
              <a:ext uri="{FF2B5EF4-FFF2-40B4-BE49-F238E27FC236}">
                <a16:creationId xmlns:a16="http://schemas.microsoft.com/office/drawing/2014/main" id="{B1CAC44B-5F01-4B49-80EE-5435021BFFA6}"/>
              </a:ext>
            </a:extLst>
          </p:cNvPr>
          <p:cNvSpPr>
            <a:spLocks noGrp="1"/>
          </p:cNvSpPr>
          <p:nvPr>
            <p:ph type="sldNum" sz="quarter" idx="12"/>
          </p:nvPr>
        </p:nvSpPr>
        <p:spPr/>
        <p:txBody>
          <a:bodyPr/>
          <a:lstStyle/>
          <a:p>
            <a:fld id="{0D3EA2A3-9E4C-0E40-A1FD-275CDDA6F426}" type="slidenum">
              <a:rPr lang="en-US" smtClean="0"/>
              <a:t>7</a:t>
            </a:fld>
            <a:endParaRPr lang="en-US"/>
          </a:p>
        </p:txBody>
      </p:sp>
    </p:spTree>
    <p:extLst>
      <p:ext uri="{BB962C8B-B14F-4D97-AF65-F5344CB8AC3E}">
        <p14:creationId xmlns:p14="http://schemas.microsoft.com/office/powerpoint/2010/main" val="403531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DC57-CFBF-9B49-9F65-494CD07227CA}"/>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874D79D-AA3E-0C4C-A05C-EC214D750AA1}"/>
              </a:ext>
            </a:extLst>
          </p:cNvPr>
          <p:cNvSpPr>
            <a:spLocks noGrp="1"/>
          </p:cNvSpPr>
          <p:nvPr>
            <p:ph idx="1"/>
          </p:nvPr>
        </p:nvSpPr>
        <p:spPr/>
        <p:txBody>
          <a:bodyPr/>
          <a:lstStyle/>
          <a:p>
            <a:r>
              <a:rPr lang="en-US" dirty="0">
                <a:solidFill>
                  <a:srgbClr val="FF0000"/>
                </a:solidFill>
              </a:rPr>
              <a:t>30% of your in-class project grade</a:t>
            </a:r>
          </a:p>
          <a:p>
            <a:r>
              <a:rPr lang="en-US" dirty="0"/>
              <a:t>2-3 pages</a:t>
            </a:r>
          </a:p>
          <a:p>
            <a:r>
              <a:rPr lang="en-US" dirty="0"/>
              <a:t>Cover similar points to presentation (but potentially some of the points in more depth)</a:t>
            </a:r>
          </a:p>
          <a:p>
            <a:r>
              <a:rPr lang="en-US" b="1" dirty="0"/>
              <a:t>Due by end of Spring Break: Friday 20</a:t>
            </a:r>
            <a:r>
              <a:rPr lang="en-US" b="1" baseline="30000" dirty="0"/>
              <a:t>th</a:t>
            </a:r>
            <a:r>
              <a:rPr lang="en-US" b="1" dirty="0"/>
              <a:t> March at 11:59pm</a:t>
            </a:r>
          </a:p>
          <a:p>
            <a:endParaRPr lang="en-US" dirty="0"/>
          </a:p>
          <a:p>
            <a:endParaRPr lang="en-US" dirty="0"/>
          </a:p>
        </p:txBody>
      </p:sp>
      <p:sp>
        <p:nvSpPr>
          <p:cNvPr id="4" name="Slide Number Placeholder 3">
            <a:extLst>
              <a:ext uri="{FF2B5EF4-FFF2-40B4-BE49-F238E27FC236}">
                <a16:creationId xmlns:a16="http://schemas.microsoft.com/office/drawing/2014/main" id="{DFDB286F-2A0D-9748-A64F-582F9297703C}"/>
              </a:ext>
            </a:extLst>
          </p:cNvPr>
          <p:cNvSpPr>
            <a:spLocks noGrp="1"/>
          </p:cNvSpPr>
          <p:nvPr>
            <p:ph type="sldNum" sz="quarter" idx="12"/>
          </p:nvPr>
        </p:nvSpPr>
        <p:spPr/>
        <p:txBody>
          <a:bodyPr/>
          <a:lstStyle/>
          <a:p>
            <a:fld id="{0D3EA2A3-9E4C-0E40-A1FD-275CDDA6F426}" type="slidenum">
              <a:rPr lang="en-US" smtClean="0"/>
              <a:t>8</a:t>
            </a:fld>
            <a:endParaRPr lang="en-US"/>
          </a:p>
        </p:txBody>
      </p:sp>
    </p:spTree>
    <p:extLst>
      <p:ext uri="{BB962C8B-B14F-4D97-AF65-F5344CB8AC3E}">
        <p14:creationId xmlns:p14="http://schemas.microsoft.com/office/powerpoint/2010/main" val="188205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6233-BF5F-A54D-933E-DBC9D41200D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408414A9-E1BA-D64D-A139-E9B3ED02D8DE}"/>
              </a:ext>
            </a:extLst>
          </p:cNvPr>
          <p:cNvSpPr>
            <a:spLocks noGrp="1"/>
          </p:cNvSpPr>
          <p:nvPr>
            <p:ph idx="1"/>
          </p:nvPr>
        </p:nvSpPr>
        <p:spPr/>
        <p:txBody>
          <a:bodyPr/>
          <a:lstStyle/>
          <a:p>
            <a:r>
              <a:rPr lang="en-US" dirty="0"/>
              <a:t>10 questions based on main principles you want other students to understand</a:t>
            </a:r>
          </a:p>
          <a:p>
            <a:r>
              <a:rPr lang="en-US" dirty="0"/>
              <a:t>Multiple choice answers or True/False statements</a:t>
            </a:r>
          </a:p>
          <a:p>
            <a:r>
              <a:rPr lang="en-US" dirty="0">
                <a:solidFill>
                  <a:srgbClr val="FF0000"/>
                </a:solidFill>
              </a:rPr>
              <a:t>5% of your in-class project grade </a:t>
            </a:r>
          </a:p>
          <a:p>
            <a:r>
              <a:rPr lang="en-US" b="1" dirty="0"/>
              <a:t>Questions must be submitted 1 week prior to presentation</a:t>
            </a:r>
          </a:p>
          <a:p>
            <a:r>
              <a:rPr lang="en-US" i="1" dirty="0"/>
              <a:t>Don’t make questions too easy or too hard!</a:t>
            </a:r>
          </a:p>
          <a:p>
            <a:r>
              <a:rPr lang="en-US" dirty="0"/>
              <a:t>I reserve the right to change questions if they’re too easy or too hard…</a:t>
            </a:r>
          </a:p>
        </p:txBody>
      </p:sp>
      <p:sp>
        <p:nvSpPr>
          <p:cNvPr id="4" name="Slide Number Placeholder 3">
            <a:extLst>
              <a:ext uri="{FF2B5EF4-FFF2-40B4-BE49-F238E27FC236}">
                <a16:creationId xmlns:a16="http://schemas.microsoft.com/office/drawing/2014/main" id="{6C4ADC6E-6BBF-7F4A-8462-8A1D2838CA53}"/>
              </a:ext>
            </a:extLst>
          </p:cNvPr>
          <p:cNvSpPr>
            <a:spLocks noGrp="1"/>
          </p:cNvSpPr>
          <p:nvPr>
            <p:ph type="sldNum" sz="quarter" idx="12"/>
          </p:nvPr>
        </p:nvSpPr>
        <p:spPr/>
        <p:txBody>
          <a:bodyPr/>
          <a:lstStyle/>
          <a:p>
            <a:fld id="{0D3EA2A3-9E4C-0E40-A1FD-275CDDA6F426}" type="slidenum">
              <a:rPr lang="en-US" smtClean="0"/>
              <a:t>9</a:t>
            </a:fld>
            <a:endParaRPr lang="en-US"/>
          </a:p>
        </p:txBody>
      </p:sp>
    </p:spTree>
    <p:extLst>
      <p:ext uri="{BB962C8B-B14F-4D97-AF65-F5344CB8AC3E}">
        <p14:creationId xmlns:p14="http://schemas.microsoft.com/office/powerpoint/2010/main" val="278435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7257</TotalTime>
  <Words>721</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Introduction to In-Class Project</vt:lpstr>
      <vt:lpstr>This week…</vt:lpstr>
      <vt:lpstr>Course grading breakdown</vt:lpstr>
      <vt:lpstr>Class Project – Overview </vt:lpstr>
      <vt:lpstr>Project Plan</vt:lpstr>
      <vt:lpstr>Powerpoint presentation – objectives </vt:lpstr>
      <vt:lpstr>Powerpoint presentation – practicalities </vt:lpstr>
      <vt:lpstr>Literature review</vt:lpstr>
      <vt:lpstr>Quiz</vt:lpstr>
      <vt:lpstr>Class Project: grading rubric</vt:lpstr>
      <vt:lpstr>Tips for literature search</vt:lpstr>
      <vt:lpstr>Tips for literature search</vt:lpstr>
      <vt:lpstr>Tips for literature search</vt:lpstr>
      <vt:lpstr>Reading scientific journal articles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G440/540: Terrestrial Ecosystem Modeling</dc:title>
  <dc:creator>Microsoft Office User</dc:creator>
  <cp:lastModifiedBy>Microsoft Office User</cp:lastModifiedBy>
  <cp:revision>171</cp:revision>
  <dcterms:created xsi:type="dcterms:W3CDTF">2020-01-06T21:00:45Z</dcterms:created>
  <dcterms:modified xsi:type="dcterms:W3CDTF">2020-02-12T19:41:13Z</dcterms:modified>
</cp:coreProperties>
</file>