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91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8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18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52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9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8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01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5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3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4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9FF6-C2C1-4A1B-865C-6CA83CF9802A}" type="datetimeFigureOut">
              <a:rPr lang="en-GB" smtClean="0"/>
              <a:t>05/01/2022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CF13F-B9DC-4922-9D7A-172109B1BB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85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Wrexham+and+Denbighshire+Advertiser+and+Cheshire+Shropshire+and+North+Wales+Register" TargetMode="External"/><Relationship Id="rId13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The+Pembrokeshire+Herald+and+General+Advertiser&amp;decade%5B%5D=1840" TargetMode="External"/><Relationship Id="rId3" Type="http://schemas.openxmlformats.org/officeDocument/2006/relationships/hyperlink" Target="https://newspapers.library.wales/search?range%5Bmin%5D=1804&amp;range%5Bmax%5D=1919&amp;alt=&amp;page=1&amp;sort=score&amp;order=desc&amp;rows=12&amp;refine=&amp;query=barometer&amp;publication%5B%5D=Evening+Express" TargetMode="External"/><Relationship Id="rId7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The+Aberystwith+Observer" TargetMode="External"/><Relationship Id="rId12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The+Cardiff+and+Merthyr+Guardian+Glamorgan+Monmouth+and+Brecon+Gazette" TargetMode="External"/><Relationship Id="rId2" Type="http://schemas.openxmlformats.org/officeDocument/2006/relationships/hyperlink" Target="https://newspapers.library.wales/search?range%5Bmin%5D=1804&amp;range%5Bmax%5D=1919&amp;query=%27weather+report%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The+Aberystwith+Observer&amp;publication%5B%5D=The+Cambrian+News+and+Merionethshire+Standard" TargetMode="External"/><Relationship Id="rId11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The+Cardiff+Times" TargetMode="External"/><Relationship Id="rId5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The+Cambrian" TargetMode="External"/><Relationship Id="rId15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The+Rhyl+Advertiser&amp;decade%5B%5D=1870" TargetMode="External"/><Relationship Id="rId10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Monmouthshire+Merlin" TargetMode="External"/><Relationship Id="rId4" Type="http://schemas.openxmlformats.org/officeDocument/2006/relationships/hyperlink" Target="https://newspapers.library.wales/search?range%5Bmin%5D=1804&amp;range%5Bmax%5D=1919&amp;alt=&amp;page=1&amp;sort=score&amp;order=desc&amp;rows=12&amp;refine=&amp;query=Meteorological&amp;publication%5B%5D=The+Western+Mail" TargetMode="External"/><Relationship Id="rId9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The+North+Wales+Chronicle+and+Advertiser+for+the+Principality" TargetMode="External"/><Relationship Id="rId14" Type="http://schemas.openxmlformats.org/officeDocument/2006/relationships/hyperlink" Target="https://newspapers.library.wales/search?range%5Bmin%5D=1804&amp;range%5Bmax%5D=1919&amp;alt=&amp;page=1&amp;sort=score&amp;order=desc&amp;rows=12&amp;refine=&amp;query=Meteorological+observations+&amp;publication%5B%5D=The+Tenby+Observer+Weekly+List+of+Visitors+and+Direc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9"/>
          <a:stretch/>
        </p:blipFill>
        <p:spPr>
          <a:xfrm>
            <a:off x="1139947" y="223566"/>
            <a:ext cx="6229350" cy="630677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202054" y="210393"/>
            <a:ext cx="1565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DAILY TO SUB-DAILY DATA IN ONLINE WELSH NEWSPAPERS </a:t>
            </a:r>
          </a:p>
        </p:txBody>
      </p:sp>
      <p:sp>
        <p:nvSpPr>
          <p:cNvPr id="55" name="Oval 54"/>
          <p:cNvSpPr/>
          <p:nvPr/>
        </p:nvSpPr>
        <p:spPr>
          <a:xfrm>
            <a:off x="5435105" y="1204578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4911865" y="527356"/>
            <a:ext cx="618725" cy="70512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179740" y="1464090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Straight Connector 57"/>
          <p:cNvCxnSpPr>
            <a:endCxn id="60" idx="3"/>
          </p:cNvCxnSpPr>
          <p:nvPr/>
        </p:nvCxnSpPr>
        <p:spPr>
          <a:xfrm flipH="1" flipV="1">
            <a:off x="4712887" y="1464090"/>
            <a:ext cx="494520" cy="14143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79788" y="22356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1861-&gt;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46330" y="129481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1891-&gt;</a:t>
            </a:r>
          </a:p>
        </p:txBody>
      </p:sp>
      <p:sp>
        <p:nvSpPr>
          <p:cNvPr id="61" name="Oval 60"/>
          <p:cNvSpPr/>
          <p:nvPr/>
        </p:nvSpPr>
        <p:spPr>
          <a:xfrm>
            <a:off x="3418348" y="3302085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2714326" y="3524031"/>
            <a:ext cx="685163" cy="168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962741" y="335066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1874-&gt;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468698" y="418423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1858-&gt;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H="1" flipV="1">
            <a:off x="2194295" y="4353515"/>
            <a:ext cx="509392" cy="58451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486039" y="4938025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1750684" y="5273806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1531006" y="5702729"/>
            <a:ext cx="320971" cy="425934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4337" y="6108492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1848-&gt;</a:t>
            </a:r>
          </a:p>
        </p:txBody>
      </p:sp>
      <p:sp>
        <p:nvSpPr>
          <p:cNvPr id="70" name="Oval 69"/>
          <p:cNvSpPr/>
          <p:nvPr/>
        </p:nvSpPr>
        <p:spPr>
          <a:xfrm>
            <a:off x="2331969" y="5387886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/>
          <p:cNvSpPr txBox="1"/>
          <p:nvPr/>
        </p:nvSpPr>
        <p:spPr>
          <a:xfrm>
            <a:off x="1716009" y="5928056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1884-&gt;</a:t>
            </a:r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221619" y="5798709"/>
            <a:ext cx="219137" cy="205387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331048" y="609700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1822-&gt;</a:t>
            </a:r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2974600" y="5840295"/>
            <a:ext cx="661396" cy="33168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605198" y="5319983"/>
            <a:ext cx="729700" cy="728283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3131357" y="6189163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1867-&gt;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V="1">
            <a:off x="3908453" y="6139567"/>
            <a:ext cx="759235" cy="218483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4667688" y="5721068"/>
            <a:ext cx="729700" cy="728283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4086938" y="437734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1837-&gt;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 flipV="1">
            <a:off x="4798577" y="4686929"/>
            <a:ext cx="498769" cy="65611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233599" y="5277539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" t="667" r="1404" b="555"/>
          <a:stretch/>
        </p:blipFill>
        <p:spPr>
          <a:xfrm>
            <a:off x="6658299" y="83820"/>
            <a:ext cx="2766060" cy="6774180"/>
          </a:xfrm>
          <a:prstGeom prst="rect">
            <a:avLst/>
          </a:prstGeom>
        </p:spPr>
      </p:pic>
      <p:sp>
        <p:nvSpPr>
          <p:cNvPr id="84" name="Oval 83"/>
          <p:cNvSpPr/>
          <p:nvPr/>
        </p:nvSpPr>
        <p:spPr>
          <a:xfrm>
            <a:off x="4479102" y="671832"/>
            <a:ext cx="435295" cy="447262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3984582" y="688081"/>
            <a:ext cx="494520" cy="141435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328762" y="413700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1878-&gt;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645" y="2299575"/>
            <a:ext cx="2707333" cy="188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1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1" dirty="0">
                <a:latin typeface="Arial Narrow" panose="020B0606020202030204" pitchFamily="34" charset="0"/>
              </a:rPr>
              <a:t>South Wales Daily News 1870-1909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2"/>
              </a:rPr>
              <a:t>https://newspapers.library.wales/search?range%5Bmin%5D=1804&amp;range%5Bmax%5D=1919&amp;query=%27weather+report%27</a:t>
            </a:r>
            <a:r>
              <a:rPr lang="en-GB" sz="800" b="1" dirty="0">
                <a:solidFill>
                  <a:srgbClr val="0000FF"/>
                </a:solidFill>
                <a:latin typeface="Arial Narrow" panose="020B0606020202030204" pitchFamily="34" charset="0"/>
                <a:hlinkClick r:id="rId2"/>
              </a:rPr>
              <a:t> </a:t>
            </a:r>
          </a:p>
          <a:p>
            <a:r>
              <a:rPr lang="en-GB" sz="800" dirty="0">
                <a:latin typeface="Arial Narrow" panose="020B0606020202030204" pitchFamily="34" charset="0"/>
              </a:rPr>
              <a:t>Weather Report (Plymouth, Scilly Isles, </a:t>
            </a:r>
            <a:r>
              <a:rPr lang="en-GB" sz="800" dirty="0" err="1">
                <a:latin typeface="Arial Narrow" panose="020B0606020202030204" pitchFamily="34" charset="0"/>
              </a:rPr>
              <a:t>Bude</a:t>
            </a:r>
            <a:r>
              <a:rPr lang="en-GB" sz="800" dirty="0">
                <a:latin typeface="Arial Narrow" panose="020B0606020202030204" pitchFamily="34" charset="0"/>
              </a:rPr>
              <a:t>) 1880-&gt;</a:t>
            </a: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(Cardiff) 1894-&gt;</a:t>
            </a:r>
          </a:p>
          <a:p>
            <a:r>
              <a:rPr lang="en-GB" sz="800" dirty="0">
                <a:latin typeface="Arial Narrow" panose="020B0606020202030204" pitchFamily="34" charset="0"/>
              </a:rPr>
              <a:t>Special Telegrams (Plymouth, Scilly Isles, </a:t>
            </a:r>
            <a:r>
              <a:rPr lang="en-GB" sz="800" dirty="0" err="1">
                <a:latin typeface="Arial Narrow" panose="020B0606020202030204" pitchFamily="34" charset="0"/>
              </a:rPr>
              <a:t>Bude</a:t>
            </a:r>
            <a:r>
              <a:rPr lang="en-GB" sz="800" dirty="0">
                <a:latin typeface="Arial Narrow" panose="020B0606020202030204" pitchFamily="34" charset="0"/>
              </a:rPr>
              <a:t>) 1880-&gt;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South Wales Daily Post 1870-1919</a:t>
            </a:r>
            <a:endParaRPr lang="en-GB" sz="800" dirty="0">
              <a:latin typeface="Arial Narrow" panose="020B0606020202030204" pitchFamily="34" charset="0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Report (Swansea) 1910-&gt;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Evening Express 1890-1919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3"/>
              </a:rPr>
              <a:t>https://newspapers.library.wales/search?range%5Bmin%5D=1804&amp;range%5Bmax%5D=1919&amp;alt=&amp;page=1&amp;sort=score&amp;order=desc&amp;rows=12&amp;refine=&amp;query=barometer&amp;publication%5B%5D=Evening+Express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3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Note (Cardiff) 1892-&gt;</a:t>
            </a:r>
          </a:p>
          <a:p>
            <a:endParaRPr lang="en-GB" sz="400" b="1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Western Mail 1860-1909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4"/>
              </a:rPr>
              <a:t>https://newspapers.library.wales/search?range%5Bmin%5D=1804&amp;range%5Bmax%5D=1919&amp;alt=&amp;page=1&amp;sort=score&amp;order=desc&amp;rows=12&amp;refine=&amp;query=Meteorological&amp;publication%5B%5D=The+Western+Mail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4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(Cardiff) 1870-&gt;</a:t>
            </a:r>
          </a:p>
          <a:p>
            <a:endParaRPr lang="en-GB" sz="400" b="1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Cambrian 1800-1919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5"/>
              </a:rPr>
              <a:t>https://newspapers.library.wales/search?range%5Bmin%5D=1804&amp;range%5Bmax%5D=1919&amp;alt=&amp;page=1&amp;sort=score&amp;order=desc&amp;rows=12&amp;refine=&amp;query=Meteorological&amp;publication%5B%5D=The+Cambrian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5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Table/Meteorological Journal (Swansea/Neath) 1825-&gt;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Cambrian News and Merionethshire Standard 1850-1919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6"/>
              </a:rPr>
              <a:t>https://newspapers.library.wales/search?range%5Bmin%5D=1804&amp;range%5Bmax%5D=1919&amp;alt=&amp;page=1&amp;sort=score&amp;order=desc&amp;rows=12&amp;refine=&amp;query=Meteorological&amp;publication%5B%5D=The+Aberystwith+Observer&amp;publication%5B%5D=The+Cambrian+News+and+Merionethshire+Standard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6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Register (Aberystwyth) 1874-</a:t>
            </a:r>
            <a:r>
              <a:rPr lang="en-GB" sz="800" b="1" dirty="0">
                <a:latin typeface="Arial Narrow" panose="020B0606020202030204" pitchFamily="34" charset="0"/>
              </a:rPr>
              <a:t>&gt; </a:t>
            </a:r>
            <a:endParaRPr lang="en-GB" sz="800" dirty="0">
              <a:latin typeface="Arial Narrow" panose="020B0606020202030204" pitchFamily="34" charset="0"/>
            </a:endParaRP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Aberystwyth Observer 1850-1919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7"/>
              </a:rPr>
              <a:t>https://newspapers.library.wales/search?range%5Bmin%5D=1804&amp;range%5Bmax%5D=1919&amp;alt=&amp;page=1&amp;sort=score&amp;order=desc&amp;rows=12&amp;refine=&amp;query=Meteorological&amp;publication%5B%5D=The+Aberystwith+Observer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7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Register (Aberystwyth) 1874-&gt;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Wrexham and Denbighshire Advertiser and Cheshire, Shropshire and North Wales Register 1850-1909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8"/>
              </a:rPr>
              <a:t>https://newspapers.library.wales/search?range%5Bmin%5D=1804&amp;range%5Bmax%5D=1919&amp;alt=&amp;page=1&amp;sort=score&amp;order=desc&amp;rows=12&amp;refine=&amp;query=Meteorological&amp;publication%5B%5D=Wrexham+and+Denbighshire+Advertiser+and+Cheshire+Shropshire+and+North+Wales+Register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8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</a:t>
            </a:r>
            <a:r>
              <a:rPr lang="en-GB" sz="800" dirty="0" err="1">
                <a:latin typeface="Arial Narrow" panose="020B0606020202030204" pitchFamily="34" charset="0"/>
              </a:rPr>
              <a:t>Trevalyn</a:t>
            </a:r>
            <a:r>
              <a:rPr lang="en-GB" sz="800" dirty="0">
                <a:latin typeface="Arial Narrow" panose="020B0606020202030204" pitchFamily="34" charset="0"/>
              </a:rPr>
              <a:t> Hall, </a:t>
            </a:r>
            <a:r>
              <a:rPr lang="en-GB" sz="800" dirty="0" err="1">
                <a:latin typeface="Arial Narrow" panose="020B0606020202030204" pitchFamily="34" charset="0"/>
              </a:rPr>
              <a:t>Rossett</a:t>
            </a:r>
            <a:r>
              <a:rPr lang="en-GB" sz="800" dirty="0">
                <a:latin typeface="Arial Narrow" panose="020B0606020202030204" pitchFamily="34" charset="0"/>
              </a:rPr>
              <a:t>) 1861-&gt;</a:t>
            </a:r>
          </a:p>
          <a:p>
            <a:r>
              <a:rPr lang="en-GB" sz="800" dirty="0">
                <a:latin typeface="Arial Narrow" panose="020B0606020202030204" pitchFamily="34" charset="0"/>
              </a:rPr>
              <a:t>Meteorological Table (Broughton &amp; </a:t>
            </a:r>
            <a:r>
              <a:rPr lang="en-GB" sz="800" dirty="0" err="1">
                <a:latin typeface="Arial Narrow" panose="020B0606020202030204" pitchFamily="34" charset="0"/>
              </a:rPr>
              <a:t>Plas</a:t>
            </a:r>
            <a:r>
              <a:rPr lang="en-GB" sz="800" dirty="0">
                <a:latin typeface="Arial Narrow" panose="020B0606020202030204" pitchFamily="34" charset="0"/>
              </a:rPr>
              <a:t> Power Company 53.0603 -3.0478) 1891-&gt;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North Wales Chronicle &amp; Advertiser for the Principality 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9"/>
              </a:rPr>
              <a:t>https://newspapers.library.wales/search?range%5Bmin%5D=1804&amp;range%5Bmax%5D=1919&amp;alt=&amp;page=1&amp;sort=score&amp;order=desc&amp;rows=12&amp;refine=&amp;query=Meteorological+observations+&amp;publication%5B%5D=The+North+Wales+Chronicle+and+Advertiser+for+the+Principality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9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(Aberystwyth) 1914 max &amp; min barometer only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Monmouth Merlin 1820-1889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0"/>
              </a:rPr>
              <a:t>https://newspapers.library.wales/search?range%5Bmin%5D=1804&amp;range%5Bmax%5D=1919&amp;alt=&amp;page=1&amp;sort=score&amp;order=desc&amp;rows=12&amp;refine=&amp;query=Meteorological+observations+&amp;publication%5B%5D=Monmouthshire+Merlin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0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Register (Pontypool) 1837-&gt;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Cardiff Times 1850-1919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1"/>
              </a:rPr>
              <a:t>https://newspapers.library.wales/search?range%5Bmin%5D=1804&amp;range%5Bmax%5D=1919&amp;alt=&amp;page=1&amp;sort=score&amp;order=desc&amp;rows=12&amp;refine=&amp;query=Meteorological+observations+&amp;publication%5B%5D=The+Cardiff+Times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1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Report (</a:t>
            </a:r>
            <a:r>
              <a:rPr lang="en-GB" sz="800" dirty="0" err="1">
                <a:latin typeface="Arial Narrow" panose="020B0606020202030204" pitchFamily="34" charset="0"/>
              </a:rPr>
              <a:t>Tredegarville</a:t>
            </a:r>
            <a:r>
              <a:rPr lang="en-GB" sz="800" dirty="0">
                <a:latin typeface="Arial Narrow" panose="020B0606020202030204" pitchFamily="34" charset="0"/>
              </a:rPr>
              <a:t>, Cardiff) 1868-&gt;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Cardiff and Merthyr Guardian Glamorgan Monmouth and Brecon Gazette 1840-1879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2"/>
              </a:rPr>
              <a:t>https://newspapers.library.wales/search?range%5Bmin%5D=1804&amp;range%5Bmax%5D=1919&amp;alt=&amp;page=1&amp;sort=score&amp;order=desc&amp;rows=12&amp;refine=&amp;query=Meteorological+observations+&amp;publication%5B%5D=The+Cardiff+and+Merthyr+Guardian+Glamorgan+Monmouth+and+Brecon+Gazette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2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</a:t>
            </a:r>
            <a:r>
              <a:rPr lang="en-GB" sz="800" dirty="0" err="1">
                <a:latin typeface="Arial Narrow" panose="020B0606020202030204" pitchFamily="34" charset="0"/>
              </a:rPr>
              <a:t>Pentyrch</a:t>
            </a:r>
            <a:r>
              <a:rPr lang="en-GB" sz="800" dirty="0">
                <a:latin typeface="Arial Narrow" panose="020B0606020202030204" pitchFamily="34" charset="0"/>
              </a:rPr>
              <a:t>, Cardiff) 1854-&gt;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Pembrokeshire Herald and General Advertiser 1840-1919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3"/>
              </a:rPr>
              <a:t>https://newspapers.library.wales/search?range%5Bmin%5D=1804&amp;range%5Bmax%5D=1919&amp;alt=&amp;page=1&amp;sort=score&amp;order=desc&amp;rows=12&amp;refine=&amp;query=Meteorological+observations+&amp;publication%5B%5D=The+Pembrokeshire+Herald+and+General+Advertiser&amp;decade%5B%5D=1840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3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Diary (Milford Haven) 1848-</a:t>
            </a:r>
          </a:p>
          <a:p>
            <a:r>
              <a:rPr lang="en-GB" sz="800" dirty="0">
                <a:latin typeface="Arial Narrow" panose="020B0606020202030204" pitchFamily="34" charset="0"/>
              </a:rPr>
              <a:t>The Weather (</a:t>
            </a:r>
            <a:r>
              <a:rPr lang="en-GB" sz="800" dirty="0" err="1">
                <a:latin typeface="Arial Narrow" panose="020B0606020202030204" pitchFamily="34" charset="0"/>
              </a:rPr>
              <a:t>Haverfordwest</a:t>
            </a:r>
            <a:r>
              <a:rPr lang="en-GB" sz="800" dirty="0">
                <a:latin typeface="Arial Narrow" panose="020B0606020202030204" pitchFamily="34" charset="0"/>
              </a:rPr>
              <a:t>) 1858-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Tenby Observer Weekly List of Visitors and Directory 1850-1919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4"/>
              </a:rPr>
              <a:t>https://newspapers.library.wales/search?range%5Bmin%5D=1804&amp;range%5Bmax%5D=1919&amp;alt=&amp;page=1&amp;sort=score&amp;order=desc&amp;rows=12&amp;refine=&amp;query=Meteorological+observations+&amp;publication%5B%5D=The+Tenby+Observer+Weekly+List+of+Visitors+and+Directory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4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Table (Tenby) 1884-</a:t>
            </a:r>
          </a:p>
          <a:p>
            <a:endParaRPr lang="en-GB" sz="400" dirty="0">
              <a:latin typeface="Arial Narrow" panose="020B0606020202030204" pitchFamily="34" charset="0"/>
            </a:endParaRPr>
          </a:p>
          <a:p>
            <a:r>
              <a:rPr lang="en-GB" sz="800" b="1" dirty="0">
                <a:latin typeface="Arial Narrow" panose="020B0606020202030204" pitchFamily="34" charset="0"/>
              </a:rPr>
              <a:t>The Rhyl Advertiser 1870-1899</a:t>
            </a:r>
          </a:p>
          <a:p>
            <a:r>
              <a:rPr lang="en-GB" sz="800" u="sng" dirty="0">
                <a:solidFill>
                  <a:srgbClr val="0000FF"/>
                </a:solidFill>
                <a:latin typeface="Arial Narrow" panose="020B0606020202030204" pitchFamily="34" charset="0"/>
                <a:hlinkClick r:id="rId15"/>
              </a:rPr>
              <a:t>https://newspapers.library.wales/search?range%5Bmin%5D=1804&amp;range%5Bmax%5D=1919&amp;alt=&amp;page=1&amp;sort=score&amp;order=desc&amp;rows=12&amp;refine=&amp;query=Meteorological&amp;publication%5B%5D=The+Rhyl+Advertiser&amp;decade%5B%5D=1870</a:t>
            </a:r>
            <a:endParaRPr lang="en-GB" sz="800" b="1" dirty="0">
              <a:solidFill>
                <a:srgbClr val="0000FF"/>
              </a:solidFill>
              <a:latin typeface="Arial Narrow" panose="020B0606020202030204" pitchFamily="34" charset="0"/>
              <a:hlinkClick r:id="rId15"/>
            </a:endParaRPr>
          </a:p>
          <a:p>
            <a:r>
              <a:rPr lang="en-GB" sz="800" dirty="0">
                <a:latin typeface="Arial Narrow" panose="020B0606020202030204" pitchFamily="34" charset="0"/>
              </a:rPr>
              <a:t>Meteorological Observations (Rhyl) 1878-&gt;</a:t>
            </a:r>
          </a:p>
        </p:txBody>
      </p:sp>
    </p:spTree>
    <p:extLst>
      <p:ext uri="{BB962C8B-B14F-4D97-AF65-F5344CB8AC3E}">
        <p14:creationId xmlns:p14="http://schemas.microsoft.com/office/powerpoint/2010/main" val="297534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1210</Words>
  <Application>Microsoft Macintosh PowerPoint</Application>
  <PresentationFormat>Widescreen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Allan</dc:creator>
  <cp:lastModifiedBy>Ed Hawkins</cp:lastModifiedBy>
  <cp:revision>8</cp:revision>
  <dcterms:created xsi:type="dcterms:W3CDTF">2018-12-04T11:57:29Z</dcterms:created>
  <dcterms:modified xsi:type="dcterms:W3CDTF">2022-01-05T10:13:21Z</dcterms:modified>
</cp:coreProperties>
</file>