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Average" panose="020B0604020202020204" charset="0"/>
      <p:regular r:id="rId26"/>
    </p:embeddedFont>
    <p:embeddedFont>
      <p:font typeface="Oswald" panose="020B060402020202020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08" y="171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d5d88c5b8c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d5d88c5b8c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d138fa89d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d138fa89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d138fa89da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d138fa89d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d138fa89da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d138fa89d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d138fa89da_2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d138fa89da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d5d88c5b8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d5d88c5b8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d138fa89da_2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d138fa89da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d5d88c5b8c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d5d88c5b8c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d5d88c5b8c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d5d88c5b8c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d5d88c5b8c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d5d88c5b8c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d138fa89da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d138fa89d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d5d88c5b8c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d5d88c5b8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d138fa89da_2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d138fa89da_2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d5d88c5b8c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d5d88c5b8c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d138fa89da_2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d138fa89da_2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d138fa89da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d138fa89da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5d88c5b8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5d88c5b8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d5d88c5b8c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d5d88c5b8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d5d88c5b8c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d5d88c5b8c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d5d88c5b8c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d5d88c5b8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d5d88c5b8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d5d88c5b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d138fa89da_2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d138fa89da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Stroke Prediction</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440"/>
              <a:buNone/>
            </a:pPr>
            <a:r>
              <a:rPr lang="en" sz="1720"/>
              <a:t>Eduardo Herrera</a:t>
            </a:r>
            <a:endParaRPr sz="1720"/>
          </a:p>
          <a:p>
            <a:pPr marL="0" lvl="0" indent="0" algn="ctr" rtl="0">
              <a:lnSpc>
                <a:spcPct val="80000"/>
              </a:lnSpc>
              <a:spcBef>
                <a:spcPts val="0"/>
              </a:spcBef>
              <a:spcAft>
                <a:spcPts val="0"/>
              </a:spcAft>
              <a:buSzPts val="440"/>
              <a:buNone/>
            </a:pPr>
            <a:r>
              <a:rPr lang="en" sz="1720"/>
              <a:t>Antonio Cruz</a:t>
            </a:r>
            <a:endParaRPr sz="1720"/>
          </a:p>
          <a:p>
            <a:pPr marL="0" lvl="0" indent="0" algn="ctr" rtl="0">
              <a:lnSpc>
                <a:spcPct val="80000"/>
              </a:lnSpc>
              <a:spcBef>
                <a:spcPts val="0"/>
              </a:spcBef>
              <a:spcAft>
                <a:spcPts val="0"/>
              </a:spcAft>
              <a:buSzPts val="440"/>
              <a:buNone/>
            </a:pPr>
            <a:r>
              <a:rPr lang="en" sz="1720"/>
              <a:t>Thanh Ha</a:t>
            </a:r>
            <a:endParaRPr sz="1720"/>
          </a:p>
          <a:p>
            <a:pPr marL="0" lvl="0" indent="0" algn="ctr" rtl="0">
              <a:lnSpc>
                <a:spcPct val="80000"/>
              </a:lnSpc>
              <a:spcBef>
                <a:spcPts val="0"/>
              </a:spcBef>
              <a:spcAft>
                <a:spcPts val="0"/>
              </a:spcAft>
              <a:buSzPts val="440"/>
              <a:buNone/>
            </a:pPr>
            <a:r>
              <a:rPr lang="en" sz="1720"/>
              <a:t>Joshua Wilks</a:t>
            </a:r>
            <a:endParaRPr sz="172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Distribution of Strokes among Work Types</a:t>
            </a:r>
            <a:endParaRPr/>
          </a:p>
        </p:txBody>
      </p:sp>
      <p:sp>
        <p:nvSpPr>
          <p:cNvPr id="118" name="Google Shape;118;p2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20" name="Google Shape;120;p22"/>
          <p:cNvSpPr txBox="1">
            <a:spLocks noGrp="1"/>
          </p:cNvSpPr>
          <p:nvPr>
            <p:ph type="body" idx="1"/>
          </p:nvPr>
        </p:nvSpPr>
        <p:spPr>
          <a:xfrm>
            <a:off x="311700" y="1075775"/>
            <a:ext cx="3999900" cy="4110900"/>
          </a:xfrm>
          <a:prstGeom prst="rect">
            <a:avLst/>
          </a:prstGeom>
        </p:spPr>
        <p:txBody>
          <a:bodyPr spcFirstLastPara="1" wrap="square" lIns="91425" tIns="91425" rIns="91425" bIns="91425" anchor="t" anchorCtr="0">
            <a:normAutofit lnSpcReduction="10000"/>
          </a:bodyPr>
          <a:lstStyle/>
          <a:p>
            <a:pPr marL="457200" lvl="0" indent="-317500" algn="l" rtl="0">
              <a:spcBef>
                <a:spcPts val="0"/>
              </a:spcBef>
              <a:spcAft>
                <a:spcPts val="0"/>
              </a:spcAft>
              <a:buSzPts val="1400"/>
              <a:buChar char="●"/>
            </a:pPr>
            <a:r>
              <a:rPr lang="en"/>
              <a:t>This Graph shows the total counts of strokes among work type. This may be deceiving.</a:t>
            </a:r>
            <a:endParaRPr/>
          </a:p>
          <a:p>
            <a:pPr marL="457200" lvl="0" indent="-317500" algn="l" rtl="0">
              <a:spcBef>
                <a:spcPts val="0"/>
              </a:spcBef>
              <a:spcAft>
                <a:spcPts val="0"/>
              </a:spcAft>
              <a:buSzPts val="1400"/>
              <a:buChar char="●"/>
            </a:pPr>
            <a:r>
              <a:rPr lang="en"/>
              <a:t>The majority of strokes occurred in people work in the private sector.</a:t>
            </a:r>
            <a:endParaRPr/>
          </a:p>
          <a:p>
            <a:pPr marL="457200" lvl="0" indent="0" algn="l" rtl="0">
              <a:spcBef>
                <a:spcPts val="1200"/>
              </a:spcBef>
              <a:spcAft>
                <a:spcPts val="0"/>
              </a:spcAft>
              <a:buNone/>
            </a:pPr>
            <a:r>
              <a:rPr lang="en"/>
              <a:t>However:</a:t>
            </a:r>
            <a:endParaRPr/>
          </a:p>
          <a:p>
            <a:pPr marL="457200" lvl="0" indent="-317500" algn="l" rtl="0">
              <a:spcBef>
                <a:spcPts val="1200"/>
              </a:spcBef>
              <a:spcAft>
                <a:spcPts val="0"/>
              </a:spcAft>
              <a:buSzPts val="1400"/>
              <a:buChar char="●"/>
            </a:pPr>
            <a:r>
              <a:rPr lang="en"/>
              <a:t>7.94% of self-employed people suffered strokes.</a:t>
            </a:r>
            <a:endParaRPr/>
          </a:p>
          <a:p>
            <a:pPr marL="457200" lvl="0" indent="-317500" algn="l" rtl="0">
              <a:spcBef>
                <a:spcPts val="0"/>
              </a:spcBef>
              <a:spcAft>
                <a:spcPts val="0"/>
              </a:spcAft>
              <a:buSzPts val="1400"/>
              <a:buChar char="●"/>
            </a:pPr>
            <a:r>
              <a:rPr lang="en"/>
              <a:t>5.09% of private sector workers suffered strokes.</a:t>
            </a:r>
            <a:endParaRPr/>
          </a:p>
          <a:p>
            <a:pPr marL="457200" lvl="0" indent="-317500" algn="l" rtl="0">
              <a:spcBef>
                <a:spcPts val="0"/>
              </a:spcBef>
              <a:spcAft>
                <a:spcPts val="0"/>
              </a:spcAft>
              <a:buSzPts val="1400"/>
              <a:buChar char="●"/>
            </a:pPr>
            <a:r>
              <a:rPr lang="en"/>
              <a:t>5.02% of government employees suffered strokes. </a:t>
            </a:r>
            <a:endParaRPr/>
          </a:p>
          <a:p>
            <a:pPr marL="457200" lvl="0" indent="-317500" algn="l" rtl="0">
              <a:spcBef>
                <a:spcPts val="0"/>
              </a:spcBef>
              <a:spcAft>
                <a:spcPts val="0"/>
              </a:spcAft>
              <a:buSzPts val="1400"/>
              <a:buChar char="●"/>
            </a:pPr>
            <a:r>
              <a:rPr lang="en"/>
              <a:t>0.29% children suffered strokes.</a:t>
            </a:r>
            <a:endParaRPr/>
          </a:p>
          <a:p>
            <a:pPr marL="457200" lvl="0" indent="0" algn="l" rtl="0">
              <a:spcBef>
                <a:spcPts val="1200"/>
              </a:spcBef>
              <a:spcAft>
                <a:spcPts val="1200"/>
              </a:spcAft>
              <a:buNone/>
            </a:pPr>
            <a:r>
              <a:rPr lang="en"/>
              <a:t>So we see that people who are self-employed suffer strokes at a the highest rate.</a:t>
            </a:r>
            <a:endParaRPr/>
          </a:p>
        </p:txBody>
      </p:sp>
      <p:pic>
        <p:nvPicPr>
          <p:cNvPr id="6" name="Picture 5" descr="Chart, bar chart&#10;&#10;Description automatically generated">
            <a:extLst>
              <a:ext uri="{FF2B5EF4-FFF2-40B4-BE49-F238E27FC236}">
                <a16:creationId xmlns:a16="http://schemas.microsoft.com/office/drawing/2014/main" id="{F5BFB61F-FD6A-4190-89B7-70AC884008A2}"/>
              </a:ext>
            </a:extLst>
          </p:cNvPr>
          <p:cNvPicPr/>
          <p:nvPr/>
        </p:nvPicPr>
        <p:blipFill>
          <a:blip r:embed="rId3"/>
          <a:stretch>
            <a:fillRect/>
          </a:stretch>
        </p:blipFill>
        <p:spPr>
          <a:xfrm>
            <a:off x="4696509" y="1152475"/>
            <a:ext cx="4271682" cy="363903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Stroke Distribution by Smoking Status </a:t>
            </a:r>
            <a:endParaRPr/>
          </a:p>
        </p:txBody>
      </p:sp>
      <p:sp>
        <p:nvSpPr>
          <p:cNvPr id="126" name="Google Shape;126;p23"/>
          <p:cNvSpPr txBox="1">
            <a:spLocks noGrp="1"/>
          </p:cNvSpPr>
          <p:nvPr>
            <p:ph type="body" idx="1"/>
          </p:nvPr>
        </p:nvSpPr>
        <p:spPr>
          <a:xfrm>
            <a:off x="311700" y="1167850"/>
            <a:ext cx="4409400" cy="3975600"/>
          </a:xfrm>
          <a:prstGeom prst="rect">
            <a:avLst/>
          </a:prstGeom>
        </p:spPr>
        <p:txBody>
          <a:bodyPr spcFirstLastPara="1" wrap="square" lIns="91425" tIns="91425" rIns="91425" bIns="91425" anchor="t" anchorCtr="0">
            <a:normAutofit fontScale="85000" lnSpcReduction="20000"/>
          </a:bodyPr>
          <a:lstStyle/>
          <a:p>
            <a:pPr marL="457200" lvl="0" indent="-334327" algn="l" rtl="0">
              <a:spcBef>
                <a:spcPts val="1200"/>
              </a:spcBef>
              <a:spcAft>
                <a:spcPts val="0"/>
              </a:spcAft>
              <a:buSzPct val="100000"/>
              <a:buChar char="●"/>
            </a:pPr>
            <a:r>
              <a:rPr lang="en"/>
              <a:t>This graph shows the total count of people who suffered strokes for each smoking category.</a:t>
            </a:r>
            <a:endParaRPr/>
          </a:p>
          <a:p>
            <a:pPr marL="457200" lvl="0" indent="-334327" algn="l" rtl="0">
              <a:spcBef>
                <a:spcPts val="0"/>
              </a:spcBef>
              <a:spcAft>
                <a:spcPts val="0"/>
              </a:spcAft>
              <a:buSzPct val="100000"/>
              <a:buChar char="●"/>
            </a:pPr>
            <a:r>
              <a:rPr lang="en"/>
              <a:t>People who never smoked suffered the most strokes.</a:t>
            </a:r>
            <a:endParaRPr/>
          </a:p>
          <a:p>
            <a:pPr marL="457200" lvl="0" indent="0" algn="l" rtl="0">
              <a:spcBef>
                <a:spcPts val="1200"/>
              </a:spcBef>
              <a:spcAft>
                <a:spcPts val="0"/>
              </a:spcAft>
              <a:buNone/>
            </a:pPr>
            <a:r>
              <a:rPr lang="en"/>
              <a:t>However:</a:t>
            </a:r>
            <a:endParaRPr/>
          </a:p>
          <a:p>
            <a:pPr marL="457200" lvl="0" indent="-334327" algn="l" rtl="0">
              <a:spcBef>
                <a:spcPts val="1200"/>
              </a:spcBef>
              <a:spcAft>
                <a:spcPts val="0"/>
              </a:spcAft>
              <a:buSzPct val="100000"/>
              <a:buChar char="●"/>
            </a:pPr>
            <a:r>
              <a:rPr lang="en"/>
              <a:t>7.91% of former smokers suffered strokes.</a:t>
            </a:r>
            <a:endParaRPr/>
          </a:p>
          <a:p>
            <a:pPr marL="457200" lvl="0" indent="-334327" algn="l" rtl="0">
              <a:spcBef>
                <a:spcPts val="0"/>
              </a:spcBef>
              <a:spcAft>
                <a:spcPts val="0"/>
              </a:spcAft>
              <a:buSzPct val="100000"/>
              <a:buChar char="●"/>
            </a:pPr>
            <a:r>
              <a:rPr lang="en"/>
              <a:t>5.32% of smokers suffered strokes.</a:t>
            </a:r>
            <a:endParaRPr/>
          </a:p>
          <a:p>
            <a:pPr marL="457200" lvl="0" indent="-334327" algn="l" rtl="0">
              <a:spcBef>
                <a:spcPts val="0"/>
              </a:spcBef>
              <a:spcAft>
                <a:spcPts val="0"/>
              </a:spcAft>
              <a:buSzPct val="100000"/>
              <a:buChar char="●"/>
            </a:pPr>
            <a:r>
              <a:rPr lang="en"/>
              <a:t>4.76% of non-smokers suffered strokes.</a:t>
            </a:r>
            <a:endParaRPr/>
          </a:p>
          <a:p>
            <a:pPr marL="457200" lvl="0" indent="-334327" algn="l" rtl="0">
              <a:spcBef>
                <a:spcPts val="0"/>
              </a:spcBef>
              <a:spcAft>
                <a:spcPts val="0"/>
              </a:spcAft>
              <a:buSzPct val="100000"/>
              <a:buChar char="●"/>
            </a:pPr>
            <a:r>
              <a:rPr lang="en"/>
              <a:t>3.04% of people with unknown status suffered strokes.</a:t>
            </a:r>
            <a:endParaRPr/>
          </a:p>
          <a:p>
            <a:pPr marL="0" lvl="0" indent="0" algn="l" rtl="0">
              <a:spcBef>
                <a:spcPts val="1200"/>
              </a:spcBef>
              <a:spcAft>
                <a:spcPts val="1200"/>
              </a:spcAft>
              <a:buNone/>
            </a:pPr>
            <a:r>
              <a:rPr lang="en"/>
              <a:t>So we see that former smokers suffered strokes at the highest rate.</a:t>
            </a:r>
            <a:endParaRPr/>
          </a:p>
        </p:txBody>
      </p:sp>
      <p:pic>
        <p:nvPicPr>
          <p:cNvPr id="5" name="Picture 4" descr="Chart, bar chart&#10;&#10;Description automatically generated">
            <a:extLst>
              <a:ext uri="{FF2B5EF4-FFF2-40B4-BE49-F238E27FC236}">
                <a16:creationId xmlns:a16="http://schemas.microsoft.com/office/drawing/2014/main" id="{FC7B7EDE-DCB0-423B-A870-E639877F877A}"/>
              </a:ext>
            </a:extLst>
          </p:cNvPr>
          <p:cNvPicPr/>
          <p:nvPr/>
        </p:nvPicPr>
        <p:blipFill>
          <a:blip r:embed="rId3"/>
          <a:stretch>
            <a:fillRect/>
          </a:stretch>
        </p:blipFill>
        <p:spPr>
          <a:xfrm>
            <a:off x="4840941" y="1017725"/>
            <a:ext cx="4182035" cy="38764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Stroke Distribution Across BMI Levels </a:t>
            </a:r>
            <a:endParaRPr/>
          </a:p>
        </p:txBody>
      </p:sp>
      <p:sp>
        <p:nvSpPr>
          <p:cNvPr id="133" name="Google Shape;133;p24"/>
          <p:cNvSpPr txBox="1">
            <a:spLocks noGrp="1"/>
          </p:cNvSpPr>
          <p:nvPr>
            <p:ph type="body" idx="1"/>
          </p:nvPr>
        </p:nvSpPr>
        <p:spPr>
          <a:xfrm>
            <a:off x="311700" y="1143000"/>
            <a:ext cx="4111200" cy="3426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According to the chart we can see a relationship between weight and the proportion of strokes.</a:t>
            </a:r>
            <a:endParaRPr/>
          </a:p>
          <a:p>
            <a:pPr marL="457200" lvl="0" indent="-342900" algn="l" rtl="0">
              <a:spcBef>
                <a:spcPts val="0"/>
              </a:spcBef>
              <a:spcAft>
                <a:spcPts val="0"/>
              </a:spcAft>
              <a:buSzPts val="1800"/>
              <a:buChar char="●"/>
            </a:pPr>
            <a:r>
              <a:rPr lang="en"/>
              <a:t>As weight decrease, the chance of getting a stroke also decreases.</a:t>
            </a:r>
            <a:endParaRPr/>
          </a:p>
        </p:txBody>
      </p:sp>
      <p:pic>
        <p:nvPicPr>
          <p:cNvPr id="134" name="Google Shape;134;p24"/>
          <p:cNvPicPr preferRelativeResize="0"/>
          <p:nvPr/>
        </p:nvPicPr>
        <p:blipFill>
          <a:blip r:embed="rId3">
            <a:alphaModFix/>
          </a:blip>
          <a:stretch>
            <a:fillRect/>
          </a:stretch>
        </p:blipFill>
        <p:spPr>
          <a:xfrm>
            <a:off x="4516095" y="1398598"/>
            <a:ext cx="4445406" cy="270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Stroke Distribution at Various Age Groups </a:t>
            </a:r>
            <a:endParaRPr/>
          </a:p>
        </p:txBody>
      </p:sp>
      <p:sp>
        <p:nvSpPr>
          <p:cNvPr id="140" name="Google Shape;140;p25"/>
          <p:cNvSpPr txBox="1">
            <a:spLocks noGrp="1"/>
          </p:cNvSpPr>
          <p:nvPr>
            <p:ph type="body" idx="1"/>
          </p:nvPr>
        </p:nvSpPr>
        <p:spPr>
          <a:xfrm>
            <a:off x="311700" y="1143000"/>
            <a:ext cx="4260300" cy="3426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According to the chart, that strokes almost exclusively occur in the higher age groups.</a:t>
            </a:r>
            <a:endParaRPr/>
          </a:p>
          <a:p>
            <a:pPr marL="457200" lvl="0" indent="-342900" algn="l" rtl="0">
              <a:spcBef>
                <a:spcPts val="0"/>
              </a:spcBef>
              <a:spcAft>
                <a:spcPts val="0"/>
              </a:spcAft>
              <a:buSzPts val="1800"/>
              <a:buChar char="●"/>
            </a:pPr>
            <a:r>
              <a:rPr lang="en"/>
              <a:t>For our analysis, Middle Aged Adults are considered as people between the ages of 45 and 60.</a:t>
            </a:r>
            <a:endParaRPr/>
          </a:p>
          <a:p>
            <a:pPr marL="457200" lvl="0" indent="-342900" algn="l" rtl="0">
              <a:spcBef>
                <a:spcPts val="0"/>
              </a:spcBef>
              <a:spcAft>
                <a:spcPts val="0"/>
              </a:spcAft>
              <a:buSzPts val="1800"/>
              <a:buChar char="●"/>
            </a:pPr>
            <a:r>
              <a:rPr lang="en"/>
              <a:t>While elderly are considered to be over the age of 60.</a:t>
            </a:r>
            <a:endParaRPr/>
          </a:p>
        </p:txBody>
      </p:sp>
      <p:pic>
        <p:nvPicPr>
          <p:cNvPr id="141" name="Google Shape;141;p25"/>
          <p:cNvPicPr preferRelativeResize="0"/>
          <p:nvPr/>
        </p:nvPicPr>
        <p:blipFill>
          <a:blip r:embed="rId3">
            <a:alphaModFix/>
          </a:blip>
          <a:stretch>
            <a:fillRect/>
          </a:stretch>
        </p:blipFill>
        <p:spPr>
          <a:xfrm>
            <a:off x="5059475" y="1708750"/>
            <a:ext cx="3772824" cy="2294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Correlation Heatmap</a:t>
            </a:r>
            <a:endParaRPr/>
          </a:p>
        </p:txBody>
      </p:sp>
      <p:pic>
        <p:nvPicPr>
          <p:cNvPr id="147" name="Google Shape;147;p26"/>
          <p:cNvPicPr preferRelativeResize="0"/>
          <p:nvPr/>
        </p:nvPicPr>
        <p:blipFill>
          <a:blip r:embed="rId3">
            <a:alphaModFix/>
          </a:blip>
          <a:stretch>
            <a:fillRect/>
          </a:stretch>
        </p:blipFill>
        <p:spPr>
          <a:xfrm>
            <a:off x="1949400" y="1105550"/>
            <a:ext cx="5027599" cy="382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Data Processing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Data Processing</a:t>
            </a:r>
            <a:endParaRPr/>
          </a:p>
        </p:txBody>
      </p:sp>
      <p:sp>
        <p:nvSpPr>
          <p:cNvPr id="158" name="Google Shape;158;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BMI variable had 209 missing values. We filled in the missing values using the median of 28.1. </a:t>
            </a:r>
            <a:endParaRPr/>
          </a:p>
          <a:p>
            <a:pPr marL="457200" lvl="0" indent="-342900" algn="l" rtl="0">
              <a:spcBef>
                <a:spcPts val="0"/>
              </a:spcBef>
              <a:spcAft>
                <a:spcPts val="0"/>
              </a:spcAft>
              <a:buSzPts val="1800"/>
              <a:buChar char="●"/>
            </a:pPr>
            <a:r>
              <a:rPr lang="en"/>
              <a:t>Re-coded categorical values with two unique values as binary. </a:t>
            </a:r>
            <a:endParaRPr/>
          </a:p>
          <a:p>
            <a:pPr marL="914400" lvl="1" indent="-317500" algn="l" rtl="0">
              <a:spcBef>
                <a:spcPts val="0"/>
              </a:spcBef>
              <a:spcAft>
                <a:spcPts val="0"/>
              </a:spcAft>
              <a:buSzPts val="1400"/>
              <a:buChar char="○"/>
            </a:pPr>
            <a:r>
              <a:rPr lang="en"/>
              <a:t>Residence Type</a:t>
            </a:r>
            <a:endParaRPr/>
          </a:p>
          <a:p>
            <a:pPr marL="914400" lvl="1" indent="-317500" algn="l" rtl="0">
              <a:spcBef>
                <a:spcPts val="0"/>
              </a:spcBef>
              <a:spcAft>
                <a:spcPts val="0"/>
              </a:spcAft>
              <a:buSzPts val="1400"/>
              <a:buChar char="○"/>
            </a:pPr>
            <a:r>
              <a:rPr lang="en"/>
              <a:t>Ever Married</a:t>
            </a:r>
            <a:endParaRPr/>
          </a:p>
          <a:p>
            <a:pPr marL="457200" lvl="0" indent="-342900" algn="l" rtl="0">
              <a:spcBef>
                <a:spcPts val="0"/>
              </a:spcBef>
              <a:spcAft>
                <a:spcPts val="0"/>
              </a:spcAft>
              <a:buSzPts val="1800"/>
              <a:buChar char="●"/>
            </a:pPr>
            <a:r>
              <a:rPr lang="en"/>
              <a:t>Used One-Hot-Encoder to encode variables with more than two unique levels.</a:t>
            </a:r>
            <a:endParaRPr/>
          </a:p>
          <a:p>
            <a:pPr marL="457200" lvl="0" indent="-342900" algn="l" rtl="0">
              <a:spcBef>
                <a:spcPts val="0"/>
              </a:spcBef>
              <a:spcAft>
                <a:spcPts val="0"/>
              </a:spcAft>
              <a:buSzPts val="1800"/>
              <a:buChar char="●"/>
            </a:pPr>
            <a:r>
              <a:rPr lang="en"/>
              <a:t>We scaled the BMI, Average Glucose Level, and Age variables. </a:t>
            </a:r>
            <a:endParaRPr/>
          </a:p>
          <a:p>
            <a:pPr marL="457200" lvl="0" indent="-342900" algn="l" rtl="0">
              <a:spcBef>
                <a:spcPts val="0"/>
              </a:spcBef>
              <a:spcAft>
                <a:spcPts val="0"/>
              </a:spcAft>
              <a:buSzPts val="1800"/>
              <a:buChar char="●"/>
            </a:pPr>
            <a:r>
              <a:rPr lang="en"/>
              <a:t>Used SMOTE oversampling to balance data. </a:t>
            </a:r>
            <a:endParaRPr/>
          </a:p>
          <a:p>
            <a:pPr marL="914400" lvl="1" indent="-317500" algn="l" rtl="0">
              <a:spcBef>
                <a:spcPts val="0"/>
              </a:spcBef>
              <a:spcAft>
                <a:spcPts val="0"/>
              </a:spcAft>
              <a:buSzPts val="1400"/>
              <a:buChar char="○"/>
            </a:pPr>
            <a:r>
              <a:rPr lang="en"/>
              <a:t>Before oversampling the distribution of strokes in the data set was 5% vs 95%</a:t>
            </a:r>
            <a:endParaRPr/>
          </a:p>
          <a:p>
            <a:pPr marL="914400" lvl="1" indent="-317500" algn="l" rtl="0">
              <a:spcBef>
                <a:spcPts val="0"/>
              </a:spcBef>
              <a:spcAft>
                <a:spcPts val="0"/>
              </a:spcAft>
              <a:buSzPts val="1400"/>
              <a:buChar char="○"/>
            </a:pPr>
            <a:r>
              <a:rPr lang="en"/>
              <a:t>After oversampling the distribution of strokes was even at 50%.</a:t>
            </a:r>
            <a:endParaRPr/>
          </a:p>
          <a:p>
            <a:pPr marL="457200" lvl="0" indent="-342900" algn="l" rtl="0">
              <a:spcBef>
                <a:spcPts val="0"/>
              </a:spcBef>
              <a:spcAft>
                <a:spcPts val="0"/>
              </a:spcAft>
              <a:buSzPts val="1800"/>
              <a:buChar char="●"/>
            </a:pPr>
            <a:r>
              <a:rPr lang="en"/>
              <a:t>Used an 80% Training, 20% Test (Validation) Split to run our models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One Hot Encoder</a:t>
            </a:r>
            <a:endParaRPr/>
          </a:p>
        </p:txBody>
      </p:sp>
      <p:sp>
        <p:nvSpPr>
          <p:cNvPr id="164" name="Google Shape;164;p2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a:t>We used a package called One Hot Encoder to create dummy variables for variables with more than two unique levels. </a:t>
            </a:r>
            <a:endParaRPr/>
          </a:p>
          <a:p>
            <a:pPr marL="457200" lvl="0" indent="-317500" algn="l" rtl="0">
              <a:spcBef>
                <a:spcPts val="0"/>
              </a:spcBef>
              <a:spcAft>
                <a:spcPts val="0"/>
              </a:spcAft>
              <a:buSzPts val="1400"/>
              <a:buChar char="●"/>
            </a:pPr>
            <a:r>
              <a:rPr lang="en"/>
              <a:t>We created dummy variables so that the algorithms we use for modeling would not interpret higher values as having a hierarchy and assigning them more value.</a:t>
            </a:r>
            <a:endParaRPr/>
          </a:p>
          <a:p>
            <a:pPr marL="457200" lvl="0" indent="-317500" algn="l" rtl="0">
              <a:spcBef>
                <a:spcPts val="0"/>
              </a:spcBef>
              <a:spcAft>
                <a:spcPts val="0"/>
              </a:spcAft>
              <a:buSzPts val="1400"/>
              <a:buChar char="●"/>
            </a:pPr>
            <a:r>
              <a:rPr lang="en"/>
              <a:t>For example, work type had 5 unique levels.</a:t>
            </a:r>
            <a:endParaRPr/>
          </a:p>
          <a:p>
            <a:pPr marL="914400" lvl="1" indent="-304800" algn="l" rtl="0">
              <a:spcBef>
                <a:spcPts val="0"/>
              </a:spcBef>
              <a:spcAft>
                <a:spcPts val="0"/>
              </a:spcAft>
              <a:buSzPts val="1200"/>
              <a:buChar char="○"/>
            </a:pPr>
            <a:r>
              <a:rPr lang="en"/>
              <a:t>Private</a:t>
            </a:r>
            <a:endParaRPr/>
          </a:p>
          <a:p>
            <a:pPr marL="914400" lvl="1" indent="-304800" algn="l" rtl="0">
              <a:spcBef>
                <a:spcPts val="0"/>
              </a:spcBef>
              <a:spcAft>
                <a:spcPts val="0"/>
              </a:spcAft>
              <a:buSzPts val="1200"/>
              <a:buChar char="○"/>
            </a:pPr>
            <a:r>
              <a:rPr lang="en"/>
              <a:t>Self-employed</a:t>
            </a:r>
            <a:endParaRPr/>
          </a:p>
          <a:p>
            <a:pPr marL="914400" lvl="1" indent="-304800" algn="l" rtl="0">
              <a:spcBef>
                <a:spcPts val="0"/>
              </a:spcBef>
              <a:spcAft>
                <a:spcPts val="0"/>
              </a:spcAft>
              <a:buSzPts val="1200"/>
              <a:buChar char="○"/>
            </a:pPr>
            <a:r>
              <a:rPr lang="en"/>
              <a:t>Govt_job</a:t>
            </a:r>
            <a:endParaRPr/>
          </a:p>
          <a:p>
            <a:pPr marL="914400" lvl="1" indent="-304800" algn="l" rtl="0">
              <a:spcBef>
                <a:spcPts val="0"/>
              </a:spcBef>
              <a:spcAft>
                <a:spcPts val="0"/>
              </a:spcAft>
              <a:buSzPts val="1200"/>
              <a:buChar char="○"/>
            </a:pPr>
            <a:r>
              <a:rPr lang="en"/>
              <a:t>Children</a:t>
            </a:r>
            <a:endParaRPr/>
          </a:p>
          <a:p>
            <a:pPr marL="914400" lvl="1" indent="-304800" algn="l" rtl="0">
              <a:spcBef>
                <a:spcPts val="0"/>
              </a:spcBef>
              <a:spcAft>
                <a:spcPts val="0"/>
              </a:spcAft>
              <a:buSzPts val="1200"/>
              <a:buChar char="○"/>
            </a:pPr>
            <a:r>
              <a:rPr lang="en"/>
              <a:t>Never_worked</a:t>
            </a:r>
            <a:endParaRPr/>
          </a:p>
          <a:p>
            <a:pPr marL="0" lvl="0" indent="0" algn="l" rtl="0">
              <a:spcBef>
                <a:spcPts val="1200"/>
              </a:spcBef>
              <a:spcAft>
                <a:spcPts val="1200"/>
              </a:spcAft>
              <a:buNone/>
            </a:pPr>
            <a:endParaRPr/>
          </a:p>
        </p:txBody>
      </p:sp>
      <p:sp>
        <p:nvSpPr>
          <p:cNvPr id="165" name="Google Shape;165;p2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 name="Picture 5" descr="Table&#10;&#10;Description automatically generated">
            <a:extLst>
              <a:ext uri="{FF2B5EF4-FFF2-40B4-BE49-F238E27FC236}">
                <a16:creationId xmlns:a16="http://schemas.microsoft.com/office/drawing/2014/main" id="{949901B7-E79E-4C1B-9343-D2526B637F89}"/>
              </a:ext>
            </a:extLst>
          </p:cNvPr>
          <p:cNvPicPr/>
          <p:nvPr/>
        </p:nvPicPr>
        <p:blipFill>
          <a:blip r:embed="rId3"/>
          <a:stretch>
            <a:fillRect/>
          </a:stretch>
        </p:blipFill>
        <p:spPr>
          <a:xfrm>
            <a:off x="4679400" y="1152475"/>
            <a:ext cx="4152900" cy="33909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Updated Correlation Heatmap After Data Processing</a:t>
            </a:r>
            <a:endParaRPr/>
          </a:p>
        </p:txBody>
      </p:sp>
      <p:sp>
        <p:nvSpPr>
          <p:cNvPr id="172" name="Google Shape;172;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3" name="Google Shape;173;p30"/>
          <p:cNvPicPr preferRelativeResize="0"/>
          <p:nvPr/>
        </p:nvPicPr>
        <p:blipFill>
          <a:blip r:embed="rId3">
            <a:alphaModFix/>
          </a:blip>
          <a:stretch>
            <a:fillRect/>
          </a:stretch>
        </p:blipFill>
        <p:spPr>
          <a:xfrm>
            <a:off x="2255775" y="1152475"/>
            <a:ext cx="4388551" cy="3703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Models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Overview and Objective</a:t>
            </a:r>
            <a:endParaRPr/>
          </a:p>
        </p:txBody>
      </p:sp>
      <p:sp>
        <p:nvSpPr>
          <p:cNvPr id="66" name="Google Shape;66;p14"/>
          <p:cNvSpPr txBox="1">
            <a:spLocks noGrp="1"/>
          </p:cNvSpPr>
          <p:nvPr>
            <p:ph type="body" idx="1"/>
          </p:nvPr>
        </p:nvSpPr>
        <p:spPr>
          <a:xfrm>
            <a:off x="311700" y="9389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en">
                <a:solidFill>
                  <a:schemeClr val="dk1"/>
                </a:solidFill>
                <a:latin typeface="Times New Roman"/>
                <a:ea typeface="Times New Roman"/>
                <a:cs typeface="Times New Roman"/>
                <a:sym typeface="Times New Roman"/>
              </a:rPr>
              <a:t>According to the World Health Organization (WHO) stroke is the 2nd leading cause of death globally, responsible for approximately 11% of total deaths. This dataset is used to predict whether a patient is likely to get stroke based on the input parameters like gender, age, various diseases, and smoking status. </a:t>
            </a:r>
            <a:endParaRPr>
              <a:solidFill>
                <a:schemeClr val="dk1"/>
              </a:solidFill>
              <a:latin typeface="Times New Roman"/>
              <a:ea typeface="Times New Roman"/>
              <a:cs typeface="Times New Roman"/>
              <a:sym typeface="Times New Roman"/>
            </a:endParaRPr>
          </a:p>
          <a:p>
            <a:pPr marL="457200" lvl="0" indent="0" algn="l" rtl="0">
              <a:spcBef>
                <a:spcPts val="1200"/>
              </a:spcBef>
              <a:spcAft>
                <a:spcPts val="0"/>
              </a:spcAft>
              <a:buNone/>
            </a:pPr>
            <a:endParaRPr>
              <a:solidFill>
                <a:schemeClr val="dk1"/>
              </a:solidFill>
              <a:latin typeface="Times New Roman"/>
              <a:ea typeface="Times New Roman"/>
              <a:cs typeface="Times New Roman"/>
              <a:sym typeface="Times New Roman"/>
            </a:endParaRPr>
          </a:p>
          <a:p>
            <a:pPr marL="457200" lvl="0" indent="-342900" algn="l" rtl="0">
              <a:spcBef>
                <a:spcPts val="1200"/>
              </a:spcBef>
              <a:spcAft>
                <a:spcPts val="0"/>
              </a:spcAft>
              <a:buSzPts val="1800"/>
              <a:buFont typeface="Times New Roman"/>
              <a:buChar char="●"/>
            </a:pPr>
            <a:r>
              <a:rPr lang="en">
                <a:solidFill>
                  <a:schemeClr val="dk1"/>
                </a:solidFill>
                <a:latin typeface="Times New Roman"/>
                <a:ea typeface="Times New Roman"/>
                <a:cs typeface="Times New Roman"/>
                <a:sym typeface="Times New Roman"/>
              </a:rPr>
              <a:t>Our goal is to visualize relationships between variables to uncover unhealthy habits that may lead to strokes. In addition, we seek to build models that are able to predict the probability a stroke will occur given a variety of health factors. </a:t>
            </a:r>
            <a:endParaRPr sz="20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Models Used in our Analysis	</a:t>
            </a:r>
            <a:endParaRPr/>
          </a:p>
        </p:txBody>
      </p:sp>
      <p:sp>
        <p:nvSpPr>
          <p:cNvPr id="184" name="Google Shape;184;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Logistic Regression</a:t>
            </a:r>
            <a:endParaRPr/>
          </a:p>
          <a:p>
            <a:pPr marL="457200" lvl="0" indent="-342900" algn="l" rtl="0">
              <a:spcBef>
                <a:spcPts val="0"/>
              </a:spcBef>
              <a:spcAft>
                <a:spcPts val="0"/>
              </a:spcAft>
              <a:buSzPts val="1800"/>
              <a:buChar char="●"/>
            </a:pPr>
            <a:r>
              <a:rPr lang="en"/>
              <a:t>Linear Regression</a:t>
            </a:r>
            <a:endParaRPr/>
          </a:p>
          <a:p>
            <a:pPr marL="457200" lvl="0" indent="-342900" algn="l" rtl="0">
              <a:spcBef>
                <a:spcPts val="0"/>
              </a:spcBef>
              <a:spcAft>
                <a:spcPts val="0"/>
              </a:spcAft>
              <a:buSzPts val="1800"/>
              <a:buChar char="●"/>
            </a:pPr>
            <a:r>
              <a:rPr lang="en"/>
              <a:t>Naive-Bayes</a:t>
            </a:r>
            <a:endParaRPr/>
          </a:p>
          <a:p>
            <a:pPr marL="457200" lvl="0" indent="-342900" algn="l" rtl="0">
              <a:spcBef>
                <a:spcPts val="0"/>
              </a:spcBef>
              <a:spcAft>
                <a:spcPts val="0"/>
              </a:spcAft>
              <a:buSzPts val="1800"/>
              <a:buChar char="●"/>
            </a:pPr>
            <a:r>
              <a:rPr lang="en"/>
              <a:t>Decision Trees</a:t>
            </a:r>
            <a:endParaRPr/>
          </a:p>
          <a:p>
            <a:pPr marL="457200" lvl="0" indent="-342900" algn="l" rtl="0">
              <a:spcBef>
                <a:spcPts val="0"/>
              </a:spcBef>
              <a:spcAft>
                <a:spcPts val="0"/>
              </a:spcAft>
              <a:buSzPts val="1800"/>
              <a:buChar char="●"/>
            </a:pPr>
            <a:r>
              <a:rPr lang="en"/>
              <a:t>SVC</a:t>
            </a:r>
            <a:endParaRPr/>
          </a:p>
          <a:p>
            <a:pPr marL="457200" lvl="0" indent="-342900" algn="l" rtl="0">
              <a:spcBef>
                <a:spcPts val="0"/>
              </a:spcBef>
              <a:spcAft>
                <a:spcPts val="0"/>
              </a:spcAft>
              <a:buSzPts val="1800"/>
              <a:buChar char="●"/>
            </a:pPr>
            <a:r>
              <a:rPr lang="en"/>
              <a:t>K-Nearest Neighbors</a:t>
            </a:r>
            <a:endParaRPr/>
          </a:p>
          <a:p>
            <a:pPr marL="457200" lvl="0" indent="-342900" algn="l" rtl="0">
              <a:spcBef>
                <a:spcPts val="0"/>
              </a:spcBef>
              <a:spcAft>
                <a:spcPts val="0"/>
              </a:spcAft>
              <a:buSzPts val="1800"/>
              <a:buChar char="●"/>
            </a:pPr>
            <a:r>
              <a:rPr lang="en"/>
              <a:t>Gradient Boosting</a:t>
            </a:r>
            <a:endParaRPr/>
          </a:p>
          <a:p>
            <a:pPr marL="457200" lvl="0" indent="-342900" algn="l" rtl="0">
              <a:spcBef>
                <a:spcPts val="0"/>
              </a:spcBef>
              <a:spcAft>
                <a:spcPts val="0"/>
              </a:spcAft>
              <a:buSzPts val="1800"/>
              <a:buChar char="●"/>
            </a:pPr>
            <a:r>
              <a:rPr lang="en"/>
              <a:t>Random Forest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Model Evaluation</a:t>
            </a:r>
            <a:endParaRPr/>
          </a:p>
        </p:txBody>
      </p:sp>
      <p:pic>
        <p:nvPicPr>
          <p:cNvPr id="5" name="Picture 4" descr="Table&#10;&#10;Description automatically generated">
            <a:extLst>
              <a:ext uri="{FF2B5EF4-FFF2-40B4-BE49-F238E27FC236}">
                <a16:creationId xmlns:a16="http://schemas.microsoft.com/office/drawing/2014/main" id="{2691D2E9-3F61-413F-B7C6-B8CE2BEEBB08}"/>
              </a:ext>
            </a:extLst>
          </p:cNvPr>
          <p:cNvPicPr/>
          <p:nvPr/>
        </p:nvPicPr>
        <p:blipFill>
          <a:blip r:embed="rId3">
            <a:extLst>
              <a:ext uri="{28A0092B-C50C-407E-A947-70E740481C1C}">
                <a14:useLocalDpi xmlns:a14="http://schemas.microsoft.com/office/drawing/2010/main" val="0"/>
              </a:ext>
            </a:extLst>
          </a:blip>
          <a:stretch>
            <a:fillRect/>
          </a:stretch>
        </p:blipFill>
        <p:spPr>
          <a:xfrm>
            <a:off x="501839" y="1273492"/>
            <a:ext cx="1837949" cy="3236723"/>
          </a:xfrm>
          <a:prstGeom prst="rect">
            <a:avLst/>
          </a:prstGeom>
        </p:spPr>
      </p:pic>
      <p:pic>
        <p:nvPicPr>
          <p:cNvPr id="6" name="Picture 5" descr="Chart, bar chart&#10;&#10;Description automatically generated">
            <a:extLst>
              <a:ext uri="{FF2B5EF4-FFF2-40B4-BE49-F238E27FC236}">
                <a16:creationId xmlns:a16="http://schemas.microsoft.com/office/drawing/2014/main" id="{A8892A22-D3F2-4A79-90D7-2374C9EBA115}"/>
              </a:ext>
            </a:extLst>
          </p:cNvPr>
          <p:cNvPicPr/>
          <p:nvPr/>
        </p:nvPicPr>
        <p:blipFill>
          <a:blip r:embed="rId4">
            <a:extLst>
              <a:ext uri="{28A0092B-C50C-407E-A947-70E740481C1C}">
                <a14:useLocalDpi xmlns:a14="http://schemas.microsoft.com/office/drawing/2010/main" val="0"/>
              </a:ext>
            </a:extLst>
          </a:blip>
          <a:stretch>
            <a:fillRect/>
          </a:stretch>
        </p:blipFill>
        <p:spPr>
          <a:xfrm>
            <a:off x="2861422" y="1291423"/>
            <a:ext cx="5215777" cy="323672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Importance for the Random Forest Model</a:t>
            </a:r>
            <a:endParaRPr/>
          </a:p>
        </p:txBody>
      </p:sp>
      <p:sp>
        <p:nvSpPr>
          <p:cNvPr id="197" name="Google Shape;197;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8" name="Google Shape;198;p34"/>
          <p:cNvPicPr preferRelativeResize="0"/>
          <p:nvPr/>
        </p:nvPicPr>
        <p:blipFill>
          <a:blip r:embed="rId3">
            <a:alphaModFix/>
          </a:blip>
          <a:stretch>
            <a:fillRect/>
          </a:stretch>
        </p:blipFill>
        <p:spPr>
          <a:xfrm>
            <a:off x="1945436" y="1152474"/>
            <a:ext cx="5253124" cy="3798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Conclusion</a:t>
            </a:r>
            <a:endParaRPr/>
          </a:p>
        </p:txBody>
      </p:sp>
      <p:sp>
        <p:nvSpPr>
          <p:cNvPr id="204" name="Google Shape;204;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Random Forest was best performing model with a 95.5% accuracy score and the best evaluation metrics (F1, precision, and recall).</a:t>
            </a:r>
            <a:endParaRPr>
              <a:latin typeface="Times New Roman"/>
              <a:ea typeface="Times New Roman"/>
              <a:cs typeface="Times New Roman"/>
              <a:sym typeface="Times New Roman"/>
            </a:endParaRPr>
          </a:p>
          <a:p>
            <a:pPr marL="457200" lvl="0" indent="0" algn="l" rtl="0">
              <a:spcBef>
                <a:spcPts val="1200"/>
              </a:spcBef>
              <a:spcAft>
                <a:spcPts val="0"/>
              </a:spcAft>
              <a:buNone/>
            </a:pPr>
            <a:endParaRPr>
              <a:latin typeface="Times New Roman"/>
              <a:ea typeface="Times New Roman"/>
              <a:cs typeface="Times New Roman"/>
              <a:sym typeface="Times New Roman"/>
            </a:endParaRPr>
          </a:p>
          <a:p>
            <a:pPr marL="457200" lvl="0" indent="-342900" algn="l" rtl="0">
              <a:spcBef>
                <a:spcPts val="1200"/>
              </a:spcBef>
              <a:spcAft>
                <a:spcPts val="0"/>
              </a:spcAft>
              <a:buSzPts val="1800"/>
              <a:buFont typeface="Times New Roman"/>
              <a:buChar char="●"/>
            </a:pPr>
            <a:r>
              <a:rPr lang="en">
                <a:latin typeface="Times New Roman"/>
                <a:ea typeface="Times New Roman"/>
                <a:cs typeface="Times New Roman"/>
                <a:sym typeface="Times New Roman"/>
              </a:rPr>
              <a:t>The most important features were Age, BMI, and Average Glucose Level.</a:t>
            </a:r>
            <a:endParaRPr>
              <a:latin typeface="Times New Roman"/>
              <a:ea typeface="Times New Roman"/>
              <a:cs typeface="Times New Roman"/>
              <a:sym typeface="Times New Roman"/>
            </a:endParaRPr>
          </a:p>
          <a:p>
            <a:pPr marL="457200" lvl="0" indent="0" algn="l" rtl="0">
              <a:spcBef>
                <a:spcPts val="1200"/>
              </a:spcBef>
              <a:spcAft>
                <a:spcPts val="0"/>
              </a:spcAft>
              <a:buNone/>
            </a:pPr>
            <a:endParaRPr>
              <a:latin typeface="Times New Roman"/>
              <a:ea typeface="Times New Roman"/>
              <a:cs typeface="Times New Roman"/>
              <a:sym typeface="Times New Roman"/>
            </a:endParaRPr>
          </a:p>
          <a:p>
            <a:pPr marL="457200" lvl="0" indent="-342900" algn="l" rtl="0">
              <a:spcBef>
                <a:spcPts val="1200"/>
              </a:spcBef>
              <a:spcAft>
                <a:spcPts val="0"/>
              </a:spcAft>
              <a:buSzPts val="1800"/>
              <a:buFont typeface="Times New Roman"/>
              <a:buChar char="●"/>
            </a:pPr>
            <a:r>
              <a:rPr lang="en">
                <a:latin typeface="Times New Roman"/>
                <a:ea typeface="Times New Roman"/>
                <a:cs typeface="Times New Roman"/>
                <a:sym typeface="Times New Roman"/>
              </a:rPr>
              <a:t>Random Forest model is the only model to outperform baseline model (95% prediction for no stroke).</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Attributes Included in Model</a:t>
            </a:r>
            <a:endParaRPr/>
          </a:p>
        </p:txBody>
      </p:sp>
      <p:sp>
        <p:nvSpPr>
          <p:cNvPr id="72" name="Google Shape;72;p15"/>
          <p:cNvSpPr txBox="1">
            <a:spLocks noGrp="1"/>
          </p:cNvSpPr>
          <p:nvPr>
            <p:ph type="body" idx="1"/>
          </p:nvPr>
        </p:nvSpPr>
        <p:spPr>
          <a:xfrm>
            <a:off x="144350" y="1122000"/>
            <a:ext cx="4964100" cy="34371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en"/>
              <a:t>Id									</a:t>
            </a:r>
            <a:endParaRPr/>
          </a:p>
          <a:p>
            <a:pPr marL="457200" lvl="0" indent="-342900" algn="l" rtl="0">
              <a:spcBef>
                <a:spcPts val="0"/>
              </a:spcBef>
              <a:spcAft>
                <a:spcPts val="0"/>
              </a:spcAft>
              <a:buSzPts val="1800"/>
              <a:buChar char="●"/>
            </a:pPr>
            <a:r>
              <a:rPr lang="en"/>
              <a:t>Gender (Male, Female, Other)			</a:t>
            </a:r>
            <a:endParaRPr/>
          </a:p>
          <a:p>
            <a:pPr marL="457200" lvl="0" indent="-342900" algn="l" rtl="0">
              <a:spcBef>
                <a:spcPts val="0"/>
              </a:spcBef>
              <a:spcAft>
                <a:spcPts val="0"/>
              </a:spcAft>
              <a:buSzPts val="1800"/>
              <a:buChar char="●"/>
            </a:pPr>
            <a:r>
              <a:rPr lang="en"/>
              <a:t>Age									</a:t>
            </a:r>
            <a:endParaRPr/>
          </a:p>
          <a:p>
            <a:pPr marL="457200" lvl="0" indent="-342900" algn="l" rtl="0">
              <a:spcBef>
                <a:spcPts val="0"/>
              </a:spcBef>
              <a:spcAft>
                <a:spcPts val="0"/>
              </a:spcAft>
              <a:buSzPts val="1800"/>
              <a:buChar char="●"/>
            </a:pPr>
            <a:r>
              <a:rPr lang="en"/>
              <a:t>Hypertension (0 for No, 1 for Yes)		</a:t>
            </a:r>
            <a:endParaRPr/>
          </a:p>
          <a:p>
            <a:pPr marL="457200" lvl="0" indent="-342900" algn="l" rtl="0">
              <a:spcBef>
                <a:spcPts val="0"/>
              </a:spcBef>
              <a:spcAft>
                <a:spcPts val="0"/>
              </a:spcAft>
              <a:buSzPts val="1800"/>
              <a:buChar char="●"/>
            </a:pPr>
            <a:r>
              <a:rPr lang="en"/>
              <a:t>Heart Disease (0 for No, 1 for Yes)		</a:t>
            </a:r>
            <a:endParaRPr/>
          </a:p>
          <a:p>
            <a:pPr marL="457200" lvl="0" indent="-342900" algn="l" rtl="0">
              <a:spcBef>
                <a:spcPts val="0"/>
              </a:spcBef>
              <a:spcAft>
                <a:spcPts val="0"/>
              </a:spcAft>
              <a:buSzPts val="1800"/>
              <a:buChar char="●"/>
            </a:pPr>
            <a:r>
              <a:rPr lang="en"/>
              <a:t>Work Type												</a:t>
            </a:r>
            <a:endParaRPr/>
          </a:p>
        </p:txBody>
      </p:sp>
      <p:sp>
        <p:nvSpPr>
          <p:cNvPr id="73" name="Google Shape;73;p15"/>
          <p:cNvSpPr txBox="1">
            <a:spLocks noGrp="1"/>
          </p:cNvSpPr>
          <p:nvPr>
            <p:ph type="body" idx="1"/>
          </p:nvPr>
        </p:nvSpPr>
        <p:spPr>
          <a:xfrm>
            <a:off x="5049350" y="1122000"/>
            <a:ext cx="4591500" cy="3437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Average Glucose</a:t>
            </a:r>
            <a:endParaRPr/>
          </a:p>
          <a:p>
            <a:pPr marL="457200" lvl="0" indent="-342900" algn="l" rtl="0">
              <a:spcBef>
                <a:spcPts val="0"/>
              </a:spcBef>
              <a:spcAft>
                <a:spcPts val="0"/>
              </a:spcAft>
              <a:buSzPts val="1800"/>
              <a:buChar char="●"/>
            </a:pPr>
            <a:r>
              <a:rPr lang="en"/>
              <a:t>BMI</a:t>
            </a:r>
            <a:endParaRPr/>
          </a:p>
          <a:p>
            <a:pPr marL="457200" lvl="0" indent="-342900" algn="l" rtl="0">
              <a:spcBef>
                <a:spcPts val="0"/>
              </a:spcBef>
              <a:spcAft>
                <a:spcPts val="0"/>
              </a:spcAft>
              <a:buSzPts val="1800"/>
              <a:buChar char="●"/>
            </a:pPr>
            <a:r>
              <a:rPr lang="en"/>
              <a:t>Smoking Status</a:t>
            </a:r>
            <a:endParaRPr/>
          </a:p>
          <a:p>
            <a:pPr marL="457200" lvl="0" indent="-342900" algn="l" rtl="0">
              <a:spcBef>
                <a:spcPts val="0"/>
              </a:spcBef>
              <a:spcAft>
                <a:spcPts val="0"/>
              </a:spcAft>
              <a:buSzPts val="1800"/>
              <a:buChar char="●"/>
            </a:pPr>
            <a:r>
              <a:rPr lang="en"/>
              <a:t>Married</a:t>
            </a:r>
            <a:endParaRPr/>
          </a:p>
          <a:p>
            <a:pPr marL="457200" lvl="0" indent="-342900" algn="l" rtl="0">
              <a:spcBef>
                <a:spcPts val="0"/>
              </a:spcBef>
              <a:spcAft>
                <a:spcPts val="0"/>
              </a:spcAft>
              <a:buSzPts val="1800"/>
              <a:buChar char="●"/>
            </a:pPr>
            <a:r>
              <a:rPr lang="en"/>
              <a:t>Residence Type</a:t>
            </a:r>
            <a:endParaRPr/>
          </a:p>
          <a:p>
            <a:pPr marL="457200" lvl="0" indent="-342900" algn="l" rtl="0">
              <a:spcBef>
                <a:spcPts val="0"/>
              </a:spcBef>
              <a:spcAft>
                <a:spcPts val="0"/>
              </a:spcAft>
              <a:buSzPts val="1800"/>
              <a:buChar char="●"/>
            </a:pPr>
            <a:r>
              <a:rPr lang="en"/>
              <a:t>Stroke (Target Variable)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Data Exploration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Info</a:t>
            </a:r>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5" name="Google Shape;85;p17"/>
          <p:cNvPicPr preferRelativeResize="0"/>
          <p:nvPr/>
        </p:nvPicPr>
        <p:blipFill>
          <a:blip r:embed="rId3">
            <a:alphaModFix/>
          </a:blip>
          <a:stretch>
            <a:fillRect/>
          </a:stretch>
        </p:blipFill>
        <p:spPr>
          <a:xfrm>
            <a:off x="2367038" y="1152475"/>
            <a:ext cx="4333875" cy="3257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Statistics for Numerical Variables</a:t>
            </a:r>
            <a:endParaRPr/>
          </a:p>
        </p:txBody>
      </p:sp>
      <p:sp>
        <p:nvSpPr>
          <p:cNvPr id="91" name="Google Shape;9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2" name="Google Shape;92;p18"/>
          <p:cNvPicPr preferRelativeResize="0"/>
          <p:nvPr/>
        </p:nvPicPr>
        <p:blipFill>
          <a:blip r:embed="rId3">
            <a:alphaModFix/>
          </a:blip>
          <a:stretch>
            <a:fillRect/>
          </a:stretch>
        </p:blipFill>
        <p:spPr>
          <a:xfrm>
            <a:off x="1847850" y="1481138"/>
            <a:ext cx="5753100" cy="2486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Statistics for Categorical Variables</a:t>
            </a:r>
            <a:endParaRPr/>
          </a:p>
        </p:txBody>
      </p:sp>
      <p:sp>
        <p:nvSpPr>
          <p:cNvPr id="98" name="Google Shape;98;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9" name="Google Shape;99;p19"/>
          <p:cNvPicPr preferRelativeResize="0"/>
          <p:nvPr/>
        </p:nvPicPr>
        <p:blipFill>
          <a:blip r:embed="rId3">
            <a:alphaModFix/>
          </a:blip>
          <a:stretch>
            <a:fillRect/>
          </a:stretch>
        </p:blipFill>
        <p:spPr>
          <a:xfrm>
            <a:off x="2386013" y="1924050"/>
            <a:ext cx="4676775" cy="1600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Data Visualization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Distribution of Dataset and Baseline</a:t>
            </a:r>
            <a:endParaRPr/>
          </a:p>
        </p:txBody>
      </p:sp>
      <p:sp>
        <p:nvSpPr>
          <p:cNvPr id="110" name="Google Shape;110;p2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a:t>Dataset is highly imbalance as 95% of the data predicts patients not being at risk of a stroke. </a:t>
            </a:r>
            <a:endParaRPr/>
          </a:p>
          <a:p>
            <a:pPr marL="457200" lvl="0" indent="0" algn="l" rtl="0">
              <a:spcBef>
                <a:spcPts val="1200"/>
              </a:spcBef>
              <a:spcAft>
                <a:spcPts val="0"/>
              </a:spcAft>
              <a:buNone/>
            </a:pPr>
            <a:endParaRPr/>
          </a:p>
          <a:p>
            <a:pPr marL="457200" lvl="0" indent="-317500" algn="l" rtl="0">
              <a:spcBef>
                <a:spcPts val="1200"/>
              </a:spcBef>
              <a:spcAft>
                <a:spcPts val="0"/>
              </a:spcAft>
              <a:buSzPts val="1400"/>
              <a:buChar char="●"/>
            </a:pPr>
            <a:r>
              <a:rPr lang="en"/>
              <a:t>To rectify this, we balanced our data by oversampling. </a:t>
            </a:r>
            <a:endParaRPr/>
          </a:p>
        </p:txBody>
      </p:sp>
      <p:pic>
        <p:nvPicPr>
          <p:cNvPr id="111" name="Google Shape;111;p21"/>
          <p:cNvPicPr preferRelativeResize="0"/>
          <p:nvPr/>
        </p:nvPicPr>
        <p:blipFill>
          <a:blip r:embed="rId3">
            <a:alphaModFix/>
          </a:blip>
          <a:stretch>
            <a:fillRect/>
          </a:stretch>
        </p:blipFill>
        <p:spPr>
          <a:xfrm>
            <a:off x="4415400" y="1513863"/>
            <a:ext cx="4267201" cy="2788619"/>
          </a:xfrm>
          <a:prstGeom prst="rect">
            <a:avLst/>
          </a:prstGeom>
          <a:noFill/>
          <a:ln>
            <a:noFill/>
          </a:ln>
        </p:spPr>
      </p:pic>
      <p:sp>
        <p:nvSpPr>
          <p:cNvPr id="112" name="Google Shape;112;p21"/>
          <p:cNvSpPr txBox="1">
            <a:spLocks noGrp="1"/>
          </p:cNvSpPr>
          <p:nvPr>
            <p:ph type="body" idx="2"/>
          </p:nvPr>
        </p:nvSpPr>
        <p:spPr>
          <a:xfrm>
            <a:off x="4860925"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Stroke Distribution in the Dataset</a:t>
            </a:r>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796</Words>
  <Application>Microsoft Office PowerPoint</Application>
  <PresentationFormat>On-screen Show (16:9)</PresentationFormat>
  <Paragraphs>98</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Oswald</vt:lpstr>
      <vt:lpstr>Arial</vt:lpstr>
      <vt:lpstr>Average</vt:lpstr>
      <vt:lpstr>Times New Roman</vt:lpstr>
      <vt:lpstr>Slate</vt:lpstr>
      <vt:lpstr>Stroke Prediction</vt:lpstr>
      <vt:lpstr>Overview and Objective</vt:lpstr>
      <vt:lpstr>Attributes Included in Model</vt:lpstr>
      <vt:lpstr>Data Exploration</vt:lpstr>
      <vt:lpstr>Data Info</vt:lpstr>
      <vt:lpstr>Summary Statistics for Numerical Variables</vt:lpstr>
      <vt:lpstr>Summary Statistics for Categorical Variables</vt:lpstr>
      <vt:lpstr>Data Visualization</vt:lpstr>
      <vt:lpstr>Distribution of Dataset and Baseline</vt:lpstr>
      <vt:lpstr>The Distribution of Strokes among Work Types</vt:lpstr>
      <vt:lpstr>Stroke Distribution by Smoking Status </vt:lpstr>
      <vt:lpstr>Stroke Distribution Across BMI Levels </vt:lpstr>
      <vt:lpstr>Stroke Distribution at Various Age Groups </vt:lpstr>
      <vt:lpstr>Correlation Heatmap</vt:lpstr>
      <vt:lpstr>Data Processing</vt:lpstr>
      <vt:lpstr>Data Processing</vt:lpstr>
      <vt:lpstr>One Hot Encoder</vt:lpstr>
      <vt:lpstr>Updated Correlation Heatmap After Data Processing</vt:lpstr>
      <vt:lpstr>Models</vt:lpstr>
      <vt:lpstr>Models Used in our Analysis </vt:lpstr>
      <vt:lpstr>Model Evaluation</vt:lpstr>
      <vt:lpstr>Feature Importance for the Random Forest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Stroke Prediction</dc:title>
  <cp:lastModifiedBy>Herrera, Eduardo</cp:lastModifiedBy>
  <cp:revision>1</cp:revision>
  <dcterms:modified xsi:type="dcterms:W3CDTF">2021-05-05T16:28:16Z</dcterms:modified>
</cp:coreProperties>
</file>