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84" r:id="rId4"/>
    <p:sldId id="285" r:id="rId5"/>
    <p:sldId id="278" r:id="rId6"/>
    <p:sldId id="274" r:id="rId7"/>
    <p:sldId id="275" r:id="rId8"/>
    <p:sldId id="276" r:id="rId9"/>
    <p:sldId id="257" r:id="rId10"/>
    <p:sldId id="260" r:id="rId11"/>
    <p:sldId id="266" r:id="rId12"/>
    <p:sldId id="267" r:id="rId13"/>
    <p:sldId id="268" r:id="rId14"/>
    <p:sldId id="262" r:id="rId15"/>
    <p:sldId id="289" r:id="rId16"/>
    <p:sldId id="279" r:id="rId17"/>
    <p:sldId id="287" r:id="rId18"/>
    <p:sldId id="286" r:id="rId19"/>
    <p:sldId id="288" r:id="rId20"/>
    <p:sldId id="280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72"/>
    <p:restoredTop sz="94490"/>
  </p:normalViewPr>
  <p:slideViewPr>
    <p:cSldViewPr snapToGrid="0" snapToObjects="1">
      <p:cViewPr varScale="1">
        <p:scale>
          <a:sx n="68" d="100"/>
          <a:sy n="68" d="100"/>
        </p:scale>
        <p:origin x="24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6FBAB-9002-AB4F-87CD-6FA5B62196C2}" type="datetimeFigureOut">
              <a:rPr kumimoji="1" lang="zh-TW" altLang="en-US" smtClean="0"/>
              <a:t>2017/6/21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C947A-3B7D-A347-9A9E-B8ECA07B08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1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21420000">
            <a:off x="744222" y="458725"/>
            <a:ext cx="9719705" cy="3523369"/>
          </a:xfrm>
        </p:spPr>
        <p:txBody>
          <a:bodyPr>
            <a:noAutofit/>
          </a:bodyPr>
          <a:lstStyle/>
          <a:p>
            <a:r>
              <a:rPr kumimoji="1" lang="en-US" altLang="zh-TW" sz="11000" dirty="0" err="1" smtClean="0"/>
              <a:t>chubbY</a:t>
            </a:r>
            <a:r>
              <a:rPr kumimoji="1" lang="en-US" altLang="zh-TW" sz="11000" dirty="0" smtClean="0"/>
              <a:t>-BUSTER</a:t>
            </a:r>
            <a:r>
              <a:rPr kumimoji="1" lang="en-US" altLang="zh-TW" sz="11000" dirty="0"/>
              <a:t/>
            </a:r>
            <a:br>
              <a:rPr kumimoji="1" lang="en-US" altLang="zh-TW" sz="11000" dirty="0"/>
            </a:br>
            <a:r>
              <a:rPr kumimoji="1" lang="en-US" altLang="zh-TW" sz="7200" dirty="0" smtClean="0">
                <a:solidFill>
                  <a:schemeClr val="bg1">
                    <a:lumMod val="50000"/>
                  </a:schemeClr>
                </a:solidFill>
              </a:rPr>
              <a:t>FINAL-PRESENTATION</a:t>
            </a:r>
            <a:endParaRPr kumimoji="1" lang="zh-TW" altLang="en-US" sz="7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734" y="186267"/>
            <a:ext cx="668866" cy="4826000"/>
          </a:xfrm>
        </p:spPr>
        <p:txBody>
          <a:bodyPr>
            <a:normAutofit/>
          </a:bodyPr>
          <a:lstStyle/>
          <a:p>
            <a:r>
              <a:rPr kumimoji="1" lang="zh-TW" altLang="en-US" sz="4000" dirty="0" smtClean="0">
                <a:solidFill>
                  <a:srgbClr val="0070C0"/>
                </a:solidFill>
              </a:rPr>
              <a:t>測試操作圖片</a:t>
            </a:r>
            <a:endParaRPr kumimoji="1" lang="zh-TW" altLang="en-US" sz="4000" dirty="0">
              <a:solidFill>
                <a:srgbClr val="0070C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53" y="94454"/>
            <a:ext cx="3090534" cy="54942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75" y="49763"/>
            <a:ext cx="3110151" cy="55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734" y="186267"/>
            <a:ext cx="668866" cy="4826000"/>
          </a:xfrm>
        </p:spPr>
        <p:txBody>
          <a:bodyPr>
            <a:normAutofit/>
          </a:bodyPr>
          <a:lstStyle/>
          <a:p>
            <a:r>
              <a:rPr kumimoji="1" lang="zh-TW" altLang="en-US" sz="4000" dirty="0" smtClean="0">
                <a:solidFill>
                  <a:srgbClr val="0070C0"/>
                </a:solidFill>
              </a:rPr>
              <a:t>測試操作圖片</a:t>
            </a:r>
            <a:endParaRPr kumimoji="1" lang="zh-TW" altLang="en-US" sz="4000" dirty="0">
              <a:solidFill>
                <a:srgbClr val="0070C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60" y="0"/>
            <a:ext cx="3083340" cy="548149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91" y="0"/>
            <a:ext cx="3074919" cy="54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734" y="186267"/>
            <a:ext cx="668866" cy="4826000"/>
          </a:xfrm>
        </p:spPr>
        <p:txBody>
          <a:bodyPr>
            <a:normAutofit/>
          </a:bodyPr>
          <a:lstStyle/>
          <a:p>
            <a:r>
              <a:rPr kumimoji="1" lang="zh-TW" altLang="en-US" sz="4000" dirty="0" smtClean="0">
                <a:solidFill>
                  <a:srgbClr val="0070C0"/>
                </a:solidFill>
              </a:rPr>
              <a:t>測試操作圖片</a:t>
            </a:r>
            <a:endParaRPr kumimoji="1" lang="zh-TW" altLang="en-US" sz="4000" dirty="0">
              <a:solidFill>
                <a:srgbClr val="0070C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05" y="41967"/>
            <a:ext cx="3074504" cy="546578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19" y="80249"/>
            <a:ext cx="3052970" cy="54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734" y="186267"/>
            <a:ext cx="668866" cy="4826000"/>
          </a:xfrm>
        </p:spPr>
        <p:txBody>
          <a:bodyPr>
            <a:normAutofit/>
          </a:bodyPr>
          <a:lstStyle/>
          <a:p>
            <a:r>
              <a:rPr kumimoji="1" lang="zh-TW" altLang="en-US" sz="4000" dirty="0" smtClean="0">
                <a:solidFill>
                  <a:srgbClr val="0070C0"/>
                </a:solidFill>
              </a:rPr>
              <a:t>測試操作圖片</a:t>
            </a:r>
            <a:endParaRPr kumimoji="1" lang="zh-TW" altLang="en-US" sz="4000" dirty="0">
              <a:solidFill>
                <a:srgbClr val="0070C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84" y="0"/>
            <a:ext cx="3123094" cy="555216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62" y="0"/>
            <a:ext cx="3123095" cy="55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625" y="347133"/>
            <a:ext cx="10396882" cy="4597400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8000" b="1" dirty="0" smtClean="0">
                <a:solidFill>
                  <a:srgbClr val="0070C0"/>
                </a:solidFill>
                <a:latin typeface="PingFang TC" charset="-120"/>
                <a:ea typeface="PingFang TC" charset="-120"/>
                <a:cs typeface="PingFang TC" charset="-120"/>
              </a:rPr>
              <a:t>實體</a:t>
            </a:r>
            <a:r>
              <a:rPr kumimoji="1" lang="en-US" altLang="zh-TW" sz="8000" b="1" dirty="0" smtClean="0">
                <a:solidFill>
                  <a:srgbClr val="0070C0"/>
                </a:solidFill>
                <a:latin typeface="PingFang TC" charset="-120"/>
                <a:ea typeface="PingFang TC" charset="-120"/>
                <a:cs typeface="PingFang TC" charset="-120"/>
              </a:rPr>
              <a:t>Demo</a:t>
            </a:r>
            <a:endParaRPr kumimoji="1" lang="zh-TW" altLang="en-US" sz="8000" b="1" dirty="0">
              <a:solidFill>
                <a:srgbClr val="0070C0"/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67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0070C0"/>
                </a:solidFill>
              </a:rPr>
              <a:t>Tools/packages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84633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charset="2"/>
              <a:buChar char="l"/>
              <a:defRPr/>
            </a:pPr>
            <a:r>
              <a:rPr kumimoji="1" lang="zh-TW" altLang="en-US" sz="3400" dirty="0" smtClean="0"/>
              <a:t>存檔參考老師</a:t>
            </a:r>
            <a:r>
              <a:rPr kumimoji="1" lang="en-US" altLang="zh-TW" sz="3400" dirty="0" smtClean="0"/>
              <a:t>Simple note</a:t>
            </a:r>
            <a:r>
              <a:rPr kumimoji="1" lang="zh-TW" altLang="en-US" sz="3400" dirty="0" smtClean="0"/>
              <a:t>的</a:t>
            </a:r>
            <a:r>
              <a:rPr kumimoji="1" lang="en-US" altLang="zh-TW" sz="3400" dirty="0" smtClean="0"/>
              <a:t>Sample code</a:t>
            </a:r>
            <a:r>
              <a:rPr kumimoji="1" lang="zh-TW" altLang="en-US" sz="3400" dirty="0" smtClean="0"/>
              <a:t>的</a:t>
            </a:r>
            <a:r>
              <a:rPr kumimoji="1" lang="zh-TW" altLang="en-US" sz="3400" dirty="0"/>
              <a:t>存檔</a:t>
            </a:r>
            <a:r>
              <a:rPr kumimoji="1" lang="zh-TW" altLang="en-US" sz="3400" dirty="0" smtClean="0"/>
              <a:t>方法</a:t>
            </a:r>
            <a:endParaRPr kumimoji="1" lang="en-US" altLang="zh-TW" sz="3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3400" smtClean="0"/>
              <a:t>計算今日</a:t>
            </a:r>
            <a:r>
              <a:rPr kumimoji="1" lang="zh-TW" altLang="en-US" sz="3400" dirty="0" smtClean="0"/>
              <a:t>卡路里參考</a:t>
            </a:r>
            <a:r>
              <a:rPr kumimoji="1" lang="en-US" altLang="zh-TW" sz="3400" dirty="0" smtClean="0"/>
              <a:t>calculator HW2</a:t>
            </a:r>
            <a:r>
              <a:rPr kumimoji="1" lang="zh-TW" altLang="en-US" sz="3400" dirty="0" smtClean="0"/>
              <a:t>作業</a:t>
            </a:r>
            <a:endParaRPr kumimoji="1" lang="en-US" altLang="zh-TW" sz="3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3400" dirty="0" smtClean="0"/>
              <a:t>清單製作參考</a:t>
            </a:r>
            <a:r>
              <a:rPr kumimoji="1" lang="en-US" altLang="zh-TW" sz="3400" dirty="0" err="1" smtClean="0"/>
              <a:t>pickview</a:t>
            </a:r>
            <a:r>
              <a:rPr kumimoji="1" lang="zh-TW" altLang="en-US" sz="3400" dirty="0" smtClean="0"/>
              <a:t>的使用方法</a:t>
            </a:r>
            <a:endParaRPr kumimoji="1" lang="en-US" altLang="zh-TW" sz="3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3400" dirty="0" smtClean="0"/>
              <a:t>清單選取後圖片讀取發想於</a:t>
            </a:r>
            <a:r>
              <a:rPr kumimoji="1" lang="en-US" altLang="zh-TW" sz="3400" dirty="0" smtClean="0"/>
              <a:t>AIRPORT LIST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HW3</a:t>
            </a:r>
            <a:r>
              <a:rPr kumimoji="1" lang="zh-TW" altLang="en-US" sz="3400" dirty="0" smtClean="0"/>
              <a:t>作業</a:t>
            </a:r>
            <a:endParaRPr kumimoji="1" lang="en-US" altLang="zh-TW" sz="3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3400" dirty="0" smtClean="0"/>
              <a:t>讀取陀螺儀數據參考</a:t>
            </a:r>
            <a:r>
              <a:rPr kumimoji="1" lang="en-US" altLang="zh-TW" sz="3400" dirty="0" err="1" smtClean="0"/>
              <a:t>xcode</a:t>
            </a:r>
            <a:r>
              <a:rPr kumimoji="1" lang="zh-TW" altLang="en-US" sz="3400" dirty="0" smtClean="0"/>
              <a:t>的內建函式庫</a:t>
            </a:r>
            <a:endParaRPr kumimoji="1" lang="en-US" altLang="zh-TW" sz="3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3400" dirty="0"/>
          </a:p>
        </p:txBody>
      </p:sp>
    </p:spTree>
    <p:extLst>
      <p:ext uri="{BB962C8B-B14F-4D97-AF65-F5344CB8AC3E}">
        <p14:creationId xmlns:p14="http://schemas.microsoft.com/office/powerpoint/2010/main" val="19442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0070C0"/>
                </a:solidFill>
              </a:rPr>
              <a:t>summary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2572399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3600" b="1" dirty="0" smtClean="0"/>
              <a:t>語言架構學習</a:t>
            </a:r>
            <a:r>
              <a:rPr kumimoji="1" lang="en-US" altLang="zh-TW" sz="3600" dirty="0" smtClean="0"/>
              <a:t>-</a:t>
            </a:r>
            <a:r>
              <a:rPr kumimoji="1" lang="zh-TW" altLang="en-US" sz="3600" dirty="0" smtClean="0"/>
              <a:t>嶄新類別的新式程式語言、語法、</a:t>
            </a:r>
            <a:endParaRPr kumimoji="1" lang="en-US" altLang="zh-TW" sz="3600" dirty="0" smtClean="0"/>
          </a:p>
          <a:p>
            <a:pPr marL="3200400" lvl="7" indent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None/>
              <a:defRPr/>
            </a:pPr>
            <a:r>
              <a:rPr kumimoji="1" lang="zh-TW" altLang="en-US" sz="3600" dirty="0" smtClean="0"/>
              <a:t>類別架構、錯誤處理</a:t>
            </a:r>
            <a:endParaRPr kumimoji="1" lang="en-US" altLang="zh-TW" sz="3600" dirty="0" smtClean="0"/>
          </a:p>
          <a:p>
            <a:pPr marL="3200400" lvl="7" indent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None/>
              <a:defRPr/>
            </a:pPr>
            <a:endParaRPr kumimoji="1" lang="en-US" altLang="zh-TW" sz="3600" dirty="0" smtClean="0"/>
          </a:p>
          <a:p>
            <a:pPr marL="3200400" lvl="7" indent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None/>
              <a:defRPr/>
            </a:pPr>
            <a:endParaRPr kumimoji="1" lang="en-US" altLang="zh-TW" sz="3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3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4163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0070C0"/>
                </a:solidFill>
              </a:rPr>
              <a:t>summary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2572399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3600" dirty="0" smtClean="0"/>
              <a:t>語言架構學習</a:t>
            </a:r>
            <a:endParaRPr kumimoji="1" lang="en-US" altLang="zh-TW" sz="3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3600" b="1" dirty="0" smtClean="0"/>
              <a:t>設計構想精實</a:t>
            </a:r>
            <a:r>
              <a:rPr kumimoji="1" lang="en-US" altLang="zh-TW" sz="3600" dirty="0" smtClean="0"/>
              <a:t>-</a:t>
            </a:r>
            <a:r>
              <a:rPr kumimoji="1" lang="zh-TW" altLang="en-US" sz="3600" dirty="0" smtClean="0"/>
              <a:t>構想思考、框架規劃、內容實作</a:t>
            </a:r>
            <a:endParaRPr kumimoji="1" lang="en-US" altLang="zh-TW" sz="3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3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3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8337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0070C0"/>
                </a:solidFill>
              </a:rPr>
              <a:t>summary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2572399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3600" dirty="0" smtClean="0"/>
              <a:t>語言架構學習</a:t>
            </a:r>
            <a:endParaRPr kumimoji="1" lang="en-US" altLang="zh-TW" sz="3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3600" dirty="0" smtClean="0"/>
              <a:t>設計構想精實</a:t>
            </a:r>
            <a:endParaRPr kumimoji="1" lang="en-US" altLang="zh-TW" sz="3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3600" b="1" dirty="0" smtClean="0"/>
              <a:t>合作經驗累積</a:t>
            </a:r>
            <a:r>
              <a:rPr kumimoji="1" lang="en-US" altLang="zh-TW" sz="3600" dirty="0" smtClean="0"/>
              <a:t>-</a:t>
            </a:r>
            <a:r>
              <a:rPr kumimoji="1" lang="zh-TW" altLang="en-US" sz="3600" dirty="0" smtClean="0"/>
              <a:t>討論、教學、意見處理、結果整合</a:t>
            </a:r>
            <a:endParaRPr kumimoji="1" lang="en-US" altLang="zh-TW" sz="3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3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1366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0070C0"/>
                </a:solidFill>
              </a:rPr>
              <a:t>summary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552450" y="1409700"/>
            <a:ext cx="10953749" cy="3562350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3600" dirty="0" smtClean="0"/>
              <a:t>語言架構學習</a:t>
            </a:r>
            <a:endParaRPr kumimoji="1" lang="en-US" altLang="zh-TW" sz="3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3600" dirty="0" smtClean="0"/>
              <a:t>設計構想精實</a:t>
            </a:r>
            <a:endParaRPr kumimoji="1" lang="en-US" altLang="zh-TW" sz="3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3600" dirty="0" smtClean="0"/>
              <a:t>合作經驗累積</a:t>
            </a:r>
            <a:endParaRPr kumimoji="1" lang="en-US" altLang="zh-TW" sz="36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charset="2"/>
              <a:buChar char="l"/>
              <a:defRPr/>
            </a:pPr>
            <a:r>
              <a:rPr kumimoji="1" lang="zh-TW" altLang="en-US" sz="3600" b="1" dirty="0" smtClean="0"/>
              <a:t>解決面對</a:t>
            </a:r>
            <a:r>
              <a:rPr kumimoji="1" lang="zh-TW" altLang="en-US" sz="3600" b="1" dirty="0"/>
              <a:t>困難</a:t>
            </a:r>
            <a:r>
              <a:rPr kumimoji="1" lang="en-US" altLang="zh-TW" sz="3600" dirty="0" smtClean="0"/>
              <a:t>-</a:t>
            </a:r>
            <a:r>
              <a:rPr kumimoji="1" lang="zh-TW" altLang="en-US" sz="3600" dirty="0" smtClean="0"/>
              <a:t>變數型態錯誤、</a:t>
            </a:r>
            <a:r>
              <a:rPr kumimoji="1" lang="en-US" altLang="zh-TW" sz="3600" dirty="0" smtClean="0">
                <a:latin typeface="+mj-ea"/>
                <a:ea typeface="+mj-ea"/>
              </a:rPr>
              <a:t>storyboard</a:t>
            </a:r>
            <a:r>
              <a:rPr kumimoji="1" lang="zh-TW" altLang="en-US" sz="3600" dirty="0" smtClean="0"/>
              <a:t>修正</a:t>
            </a:r>
            <a:r>
              <a:rPr kumimoji="1" lang="mr-IN" altLang="zh-TW" sz="3600" dirty="0" smtClean="0">
                <a:latin typeface="+mj-ea"/>
                <a:ea typeface="+mj-ea"/>
              </a:rPr>
              <a:t>…</a:t>
            </a:r>
            <a:endParaRPr kumimoji="1" lang="en-US" altLang="zh-TW" sz="3600" dirty="0" smtClean="0">
              <a:latin typeface="+mj-ea"/>
              <a:ea typeface="+mj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8751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rot="21420000">
            <a:off x="776117" y="729935"/>
            <a:ext cx="4767009" cy="3658152"/>
          </a:xfrm>
        </p:spPr>
        <p:txBody>
          <a:bodyPr/>
          <a:lstStyle/>
          <a:p>
            <a:pPr algn="l"/>
            <a:r>
              <a:rPr kumimoji="1" lang="zh-TW" altLang="en-US" sz="3200" dirty="0" smtClean="0"/>
              <a:t>組員：</a:t>
            </a:r>
            <a:endParaRPr kumimoji="1" lang="en-US" altLang="zh-TW" sz="3200" dirty="0" smtClean="0"/>
          </a:p>
          <a:p>
            <a:pPr algn="l"/>
            <a:r>
              <a:rPr lang="zh-TW" altLang="en-US" sz="3200" dirty="0" smtClean="0"/>
              <a:t>朱家</a:t>
            </a:r>
            <a:r>
              <a:rPr lang="zh-TW" altLang="en-US" sz="3200" dirty="0"/>
              <a:t>佐</a:t>
            </a:r>
            <a:r>
              <a:rPr lang="en-US" altLang="zh-TW" sz="3200" dirty="0"/>
              <a:t>	103703041</a:t>
            </a:r>
          </a:p>
          <a:p>
            <a:pPr algn="l"/>
            <a:r>
              <a:rPr lang="zh-TW" altLang="en-US" sz="3200" dirty="0"/>
              <a:t>王暐嵂</a:t>
            </a:r>
            <a:r>
              <a:rPr lang="en-US" altLang="zh-TW" sz="3200" dirty="0"/>
              <a:t>	103703048</a:t>
            </a:r>
          </a:p>
          <a:p>
            <a:pPr algn="l"/>
            <a:r>
              <a:rPr lang="zh-TW" altLang="en-US" sz="3200" dirty="0"/>
              <a:t>賈方毓</a:t>
            </a:r>
            <a:r>
              <a:rPr lang="en-US" altLang="zh-TW" sz="3200" dirty="0"/>
              <a:t>	103703036</a:t>
            </a:r>
          </a:p>
          <a:p>
            <a:pPr algn="l"/>
            <a:r>
              <a:rPr lang="zh-TW" altLang="en-US" sz="3200" dirty="0"/>
              <a:t>佘上翎</a:t>
            </a:r>
            <a:r>
              <a:rPr lang="en-US" altLang="zh-TW" sz="3200" dirty="0"/>
              <a:t>	102703038</a:t>
            </a:r>
          </a:p>
          <a:p>
            <a:pPr algn="l"/>
            <a:r>
              <a:rPr kumimoji="1" lang="en-US" altLang="zh-TW" sz="3200" dirty="0"/>
              <a:t> </a:t>
            </a:r>
            <a:endParaRPr kumimoji="1" lang="zh-TW" altLang="en-US" sz="3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9769">
            <a:off x="5733090" y="149250"/>
            <a:ext cx="3128434" cy="429052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7781">
            <a:off x="362774" y="1819503"/>
            <a:ext cx="314298" cy="2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0070C0"/>
                </a:solidFill>
              </a:rPr>
              <a:t>Future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846337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400" dirty="0" smtClean="0"/>
              <a:t>其他裝置新增連結使得數據蒐集精準</a:t>
            </a: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400" dirty="0" smtClean="0"/>
              <a:t>獎勵機制擴充並且有實質互動遊樂性</a:t>
            </a:r>
            <a:endParaRPr kumimoji="1" lang="en-US" altLang="zh-TW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charset="2"/>
              <a:buChar char="l"/>
              <a:defRPr/>
            </a:pPr>
            <a:r>
              <a:rPr kumimoji="1" lang="zh-TW" altLang="en-US" sz="2400" dirty="0" smtClean="0"/>
              <a:t>提醒功能建立與增加制約性與強迫性</a:t>
            </a:r>
            <a:endParaRPr kumimoji="1" lang="en-US" altLang="zh-TW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charset="2"/>
              <a:buChar char="l"/>
              <a:defRPr/>
            </a:pPr>
            <a:r>
              <a:rPr kumimoji="1" lang="en-US" altLang="zh-TW" sz="2400" dirty="0" smtClean="0">
                <a:latin typeface="+mn-ea"/>
              </a:rPr>
              <a:t>UI</a:t>
            </a:r>
            <a:r>
              <a:rPr kumimoji="1" lang="zh-TW" altLang="en-US" sz="2400" dirty="0"/>
              <a:t>改善</a:t>
            </a:r>
            <a:endParaRPr kumimoji="1" lang="en-US" altLang="zh-TW" sz="2400" dirty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767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9758" y="160867"/>
            <a:ext cx="10396882" cy="1871133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8000" b="1" dirty="0" smtClean="0">
                <a:solidFill>
                  <a:srgbClr val="0070C0"/>
                </a:solidFill>
                <a:latin typeface="PingFang TC" charset="-120"/>
                <a:ea typeface="PingFang TC" charset="-120"/>
                <a:cs typeface="PingFang TC" charset="-120"/>
              </a:rPr>
              <a:t>報告完畢</a:t>
            </a:r>
            <a:endParaRPr kumimoji="1" lang="zh-TW" altLang="en-US" sz="8000" b="1" dirty="0">
              <a:solidFill>
                <a:srgbClr val="0070C0"/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99" y="1782233"/>
            <a:ext cx="4445000" cy="4445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916690" y="6011789"/>
            <a:ext cx="17411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defRPr/>
            </a:pPr>
            <a:r>
              <a:rPr kumimoji="1" lang="en-US" altLang="zh-TW" sz="800" b="1" dirty="0">
                <a:latin typeface="+mj-ea"/>
                <a:ea typeface="+mj-ea"/>
              </a:rPr>
              <a:t>http://www.iaweg.com/tupian/a3z1vvun</a:t>
            </a:r>
          </a:p>
        </p:txBody>
      </p:sp>
    </p:spTree>
    <p:extLst>
      <p:ext uri="{BB962C8B-B14F-4D97-AF65-F5344CB8AC3E}">
        <p14:creationId xmlns:p14="http://schemas.microsoft.com/office/powerpoint/2010/main" val="8385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kumimoji="1" lang="en-US" altLang="zh-TW" dirty="0" smtClean="0">
                <a:solidFill>
                  <a:srgbClr val="0070C0"/>
                </a:solidFill>
              </a:rPr>
              <a:t>Brief review of the idea/goal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846337"/>
          </a:xfrm>
        </p:spPr>
        <p:txBody>
          <a:bodyPr>
            <a:normAutofit fontScale="47500" lnSpcReduction="20000"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  <a:p>
            <a:r>
              <a:rPr lang="zh-TW" altLang="en-US" sz="7300" dirty="0" smtClean="0"/>
              <a:t>打造使用者</a:t>
            </a:r>
            <a:r>
              <a:rPr lang="zh-TW" altLang="en-US" sz="7300" dirty="0"/>
              <a:t>減肥</a:t>
            </a:r>
            <a:r>
              <a:rPr lang="zh-TW" altLang="en-US" sz="7300" dirty="0" smtClean="0"/>
              <a:t>體驗</a:t>
            </a:r>
            <a:r>
              <a:rPr lang="en-US" altLang="zh-TW" sz="7300" dirty="0" smtClean="0">
                <a:latin typeface="Hannotate TC" charset="-120"/>
                <a:ea typeface="Hannotate TC" charset="-120"/>
                <a:cs typeface="Hannotate TC" charset="-120"/>
              </a:rPr>
              <a:t>&lt;app&gt;</a:t>
            </a:r>
            <a:endParaRPr lang="en-US" altLang="zh-TW" sz="7300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r>
              <a:rPr lang="zh-TW" altLang="en-US" sz="7300" dirty="0" smtClean="0"/>
              <a:t>提供</a:t>
            </a:r>
            <a:r>
              <a:rPr lang="zh-TW" altLang="en-US" sz="7300" dirty="0"/>
              <a:t>介面</a:t>
            </a:r>
            <a:r>
              <a:rPr lang="zh-TW" altLang="en-US" sz="7300" dirty="0" smtClean="0"/>
              <a:t>輸入使用者數據、每</a:t>
            </a:r>
            <a:r>
              <a:rPr lang="zh-TW" altLang="en-US" sz="7300" dirty="0"/>
              <a:t>日攝取</a:t>
            </a:r>
            <a:r>
              <a:rPr lang="zh-TW" altLang="en-US" sz="7300" dirty="0" smtClean="0"/>
              <a:t>卡路里</a:t>
            </a:r>
            <a:endParaRPr lang="en-US" altLang="zh-TW" sz="7300" dirty="0" smtClean="0"/>
          </a:p>
          <a:p>
            <a:r>
              <a:rPr lang="zh-TW" altLang="en-US" sz="7300" dirty="0" smtClean="0"/>
              <a:t>提供使用者輸入運動類型、執行時間</a:t>
            </a:r>
            <a:endParaRPr lang="en-US" altLang="zh-TW" sz="7300" dirty="0"/>
          </a:p>
          <a:p>
            <a:r>
              <a:rPr lang="zh-TW" altLang="en-US" sz="7300" dirty="0"/>
              <a:t>偵測震動</a:t>
            </a:r>
            <a:r>
              <a:rPr lang="zh-TW" altLang="en-US" sz="7300" dirty="0" smtClean="0"/>
              <a:t>計算消耗卡路里，顯示目前運動進度</a:t>
            </a:r>
            <a:endParaRPr lang="en-US" altLang="zh-TW" sz="7300" dirty="0"/>
          </a:p>
          <a:p>
            <a:r>
              <a:rPr lang="zh-TW" altLang="en-US" sz="7300" dirty="0" smtClean="0"/>
              <a:t>運動過程設計等級機制</a:t>
            </a:r>
            <a:endParaRPr lang="en-US" altLang="zh-TW" sz="7300" dirty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0478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0070C0"/>
                </a:solidFill>
              </a:rPr>
              <a:t>Design process overview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zh-TW" sz="2400" dirty="0" smtClean="0"/>
          </a:p>
          <a:p>
            <a:r>
              <a:rPr lang="zh-TW" altLang="en-US" sz="12000" dirty="0" smtClean="0"/>
              <a:t>設計輸入</a:t>
            </a:r>
            <a:r>
              <a:rPr lang="zh-TW" altLang="en-US" sz="12000" dirty="0"/>
              <a:t>使用者</a:t>
            </a:r>
            <a:r>
              <a:rPr lang="zh-TW" altLang="en-US" sz="12000" dirty="0" smtClean="0"/>
              <a:t>數據</a:t>
            </a:r>
            <a:endParaRPr lang="en-US" altLang="zh-TW" sz="12000" dirty="0" smtClean="0"/>
          </a:p>
          <a:p>
            <a:r>
              <a:rPr lang="zh-TW" altLang="en-US" sz="12000" dirty="0" smtClean="0"/>
              <a:t>設計輸入每</a:t>
            </a:r>
            <a:r>
              <a:rPr lang="zh-TW" altLang="en-US" sz="12000" dirty="0"/>
              <a:t>日攝取卡路里</a:t>
            </a:r>
            <a:endParaRPr lang="en-US" altLang="zh-TW" sz="12000" dirty="0"/>
          </a:p>
          <a:p>
            <a:r>
              <a:rPr lang="zh-TW" altLang="en-US" sz="12000" dirty="0" smtClean="0"/>
              <a:t>設計輸入</a:t>
            </a:r>
            <a:r>
              <a:rPr lang="zh-TW" altLang="en-US" sz="12000" dirty="0"/>
              <a:t>運動類型、執行</a:t>
            </a:r>
            <a:r>
              <a:rPr lang="zh-TW" altLang="en-US" sz="12000" dirty="0" smtClean="0"/>
              <a:t>時間區段</a:t>
            </a:r>
            <a:endParaRPr lang="en-US" altLang="zh-TW" sz="12000" dirty="0"/>
          </a:p>
          <a:p>
            <a:r>
              <a:rPr lang="zh-TW" altLang="en-US" sz="12000" dirty="0" smtClean="0"/>
              <a:t>設計偵測</a:t>
            </a:r>
            <a:r>
              <a:rPr lang="zh-TW" altLang="en-US" sz="12000" dirty="0"/>
              <a:t>震動</a:t>
            </a:r>
            <a:r>
              <a:rPr lang="zh-TW" altLang="en-US" sz="12000" dirty="0" smtClean="0"/>
              <a:t>計算目前消耗卡路里</a:t>
            </a:r>
            <a:endParaRPr lang="en-US" altLang="zh-TW" sz="12000" dirty="0" smtClean="0"/>
          </a:p>
          <a:p>
            <a:r>
              <a:rPr lang="zh-TW" altLang="en-US" sz="12000" dirty="0" smtClean="0"/>
              <a:t>設計顯示使用者數據及目前減肥進度</a:t>
            </a:r>
            <a:endParaRPr lang="en-US" altLang="zh-TW" sz="12000" dirty="0"/>
          </a:p>
          <a:p>
            <a:r>
              <a:rPr lang="zh-TW" altLang="en-US" sz="12000" dirty="0"/>
              <a:t>設計</a:t>
            </a:r>
            <a:r>
              <a:rPr lang="zh-TW" altLang="en-US" sz="12000" dirty="0" smtClean="0"/>
              <a:t>運動過程等級機制</a:t>
            </a:r>
            <a:endParaRPr lang="en-US" altLang="zh-TW" sz="12000" dirty="0"/>
          </a:p>
          <a:p>
            <a:pPr>
              <a:buClr>
                <a:srgbClr val="FF0000"/>
              </a:buClr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1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kumimoji="1" lang="zh-TW" altLang="en-US" dirty="0" smtClean="0">
                <a:solidFill>
                  <a:srgbClr val="0070C0"/>
                </a:solidFill>
              </a:rPr>
              <a:t>實品總體成果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846337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800" dirty="0" smtClean="0"/>
              <a:t>主體外觀及首頁建立</a:t>
            </a:r>
            <a:endParaRPr kumimoji="1" lang="en-US" altLang="zh-TW" sz="2800" dirty="0" smtClean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84" y="3265786"/>
            <a:ext cx="1506343" cy="14415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66" y="1922410"/>
            <a:ext cx="2009912" cy="357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solidFill>
                  <a:srgbClr val="0070C0"/>
                </a:solidFill>
              </a:rPr>
              <a:t>實品總體成果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075267" y="3623733"/>
            <a:ext cx="6138333" cy="3623734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800" dirty="0" smtClean="0"/>
              <a:t>主體外觀及首頁建立</a:t>
            </a:r>
            <a:endParaRPr kumimoji="1" lang="en-US" altLang="zh-TW" sz="28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800" dirty="0" smtClean="0"/>
              <a:t>四大主要功能的建設：</a:t>
            </a:r>
            <a:endParaRPr kumimoji="1" lang="en-US" altLang="zh-TW" sz="2800" dirty="0" smtClean="0">
              <a:latin typeface="+mn-ea"/>
            </a:endParaRPr>
          </a:p>
          <a:p>
            <a:pPr marL="1828800" lvl="3"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1" lang="zh-TW" altLang="en-US" sz="2800" dirty="0" smtClean="0"/>
              <a:t>使用資料蒐集處理</a:t>
            </a:r>
            <a:endParaRPr kumimoji="1" lang="en-US" altLang="zh-TW" sz="2800" dirty="0" smtClean="0"/>
          </a:p>
          <a:p>
            <a:pPr marL="1828800" lvl="3"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1" lang="zh-TW" altLang="en-US" sz="2800" dirty="0" smtClean="0"/>
              <a:t>卡路里吸收與進入</a:t>
            </a:r>
            <a:endParaRPr kumimoji="1" lang="en-US" altLang="zh-TW" sz="2800" dirty="0" smtClean="0"/>
          </a:p>
          <a:p>
            <a:pPr marL="1828800" lvl="3"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1" lang="zh-TW" altLang="en-US" sz="2800" dirty="0" smtClean="0"/>
              <a:t>運動計畫設計建立</a:t>
            </a:r>
            <a:endParaRPr kumimoji="1" lang="en-US" altLang="zh-TW" sz="2800" dirty="0" smtClean="0"/>
          </a:p>
          <a:p>
            <a:pPr marL="1828800" lvl="3"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Font typeface="+mj-lt"/>
              <a:buAutoNum type="arabicPeriod"/>
            </a:pPr>
            <a:r>
              <a:rPr kumimoji="1" lang="zh-TW" altLang="en-US" sz="2800" dirty="0" smtClean="0"/>
              <a:t>卡</a:t>
            </a:r>
            <a:r>
              <a:rPr kumimoji="1" lang="zh-TW" altLang="en-US" sz="2800" dirty="0" smtClean="0">
                <a:latin typeface="+mj-ea"/>
                <a:ea typeface="+mj-ea"/>
              </a:rPr>
              <a:t>路里</a:t>
            </a:r>
            <a:r>
              <a:rPr kumimoji="1" lang="zh-TW" altLang="en-US" sz="2800" dirty="0">
                <a:latin typeface="+mj-ea"/>
                <a:ea typeface="+mj-ea"/>
              </a:rPr>
              <a:t>消耗與</a:t>
            </a:r>
            <a:r>
              <a:rPr kumimoji="1" lang="zh-TW" altLang="en-US" sz="2800" dirty="0" smtClean="0">
                <a:latin typeface="+mj-ea"/>
                <a:ea typeface="+mj-ea"/>
              </a:rPr>
              <a:t>輸出</a:t>
            </a:r>
            <a:endParaRPr kumimoji="1" lang="en-US" altLang="zh-TW" sz="2800" dirty="0" smtClean="0">
              <a:latin typeface="+mj-ea"/>
              <a:ea typeface="+mj-ea"/>
            </a:endParaRPr>
          </a:p>
          <a:p>
            <a:pPr marL="1828800" lvl="3"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Font typeface="+mj-lt"/>
              <a:buAutoNum type="arabicPeriod"/>
            </a:pPr>
            <a:endParaRPr kumimoji="1" lang="en-US" altLang="zh-TW" sz="2800" dirty="0">
              <a:latin typeface="+mj-ea"/>
              <a:ea typeface="+mj-ea"/>
            </a:endParaRPr>
          </a:p>
          <a:p>
            <a:pPr marL="1828800" lvl="3"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Font typeface="+mj-lt"/>
              <a:buAutoNum type="arabicPeriod"/>
            </a:pPr>
            <a:endParaRPr kumimoji="1" lang="en-US" altLang="zh-TW" sz="2800" dirty="0" smtClean="0">
              <a:latin typeface="+mj-ea"/>
              <a:ea typeface="+mj-ea"/>
            </a:endParaRPr>
          </a:p>
          <a:p>
            <a:pPr marL="1828800" lvl="3"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Font typeface="+mj-lt"/>
              <a:buAutoNum type="arabicPeriod"/>
            </a:pPr>
            <a:endParaRPr kumimoji="1" lang="en-US" altLang="zh-TW" sz="2800" dirty="0" smtClean="0">
              <a:latin typeface="+mj-ea"/>
              <a:ea typeface="+mj-ea"/>
            </a:endParaRPr>
          </a:p>
          <a:p>
            <a:pPr marL="1828800" lvl="3"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Font typeface="+mj-lt"/>
              <a:buAutoNum type="arabicPeriod"/>
            </a:pPr>
            <a:endParaRPr kumimoji="1" lang="en-US" altLang="zh-TW" sz="2800" dirty="0">
              <a:latin typeface="+mj-ea"/>
              <a:ea typeface="+mj-ea"/>
            </a:endParaRPr>
          </a:p>
          <a:p>
            <a:pPr marL="1828800" lvl="3"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Font typeface="+mj-lt"/>
              <a:buAutoNum type="arabicPeriod"/>
            </a:pPr>
            <a:endParaRPr kumimoji="1" lang="en-US" altLang="zh-TW" sz="2800" dirty="0" smtClean="0">
              <a:latin typeface="+mj-ea"/>
              <a:ea typeface="+mj-ea"/>
            </a:endParaRPr>
          </a:p>
          <a:p>
            <a:pPr marL="1828800" lvl="3"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Font typeface="+mj-lt"/>
              <a:buAutoNum type="arabicPeriod"/>
            </a:pPr>
            <a:endParaRPr kumimoji="1" lang="en-US" altLang="zh-TW" sz="2800" dirty="0">
              <a:latin typeface="+mj-ea"/>
              <a:ea typeface="+mj-ea"/>
            </a:endParaRPr>
          </a:p>
          <a:p>
            <a:pPr marL="1828800" lvl="3"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Font typeface="+mj-lt"/>
              <a:buAutoNum type="arabicPeriod"/>
            </a:pPr>
            <a:endParaRPr kumimoji="1" lang="en-US" altLang="zh-TW" sz="2800" dirty="0" smtClean="0">
              <a:latin typeface="+mj-ea"/>
              <a:ea typeface="+mj-ea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Font typeface="+mj-lt"/>
              <a:buAutoNum type="arabicPeriod"/>
            </a:pPr>
            <a:endParaRPr kumimoji="1" lang="en-US" altLang="zh-TW" sz="2200" dirty="0">
              <a:latin typeface="+mj-ea"/>
              <a:ea typeface="+mj-ea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Tx/>
              <a:buFont typeface="+mj-lt"/>
              <a:buAutoNum type="arabicPeriod"/>
            </a:pPr>
            <a:endParaRPr kumimoji="1" lang="en-US" altLang="zh-TW" sz="22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0063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solidFill>
                  <a:srgbClr val="0070C0"/>
                </a:solidFill>
              </a:rPr>
              <a:t>實品總體成果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846337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400" dirty="0" smtClean="0"/>
              <a:t>主體外觀及首頁建立</a:t>
            </a: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400" dirty="0" smtClean="0"/>
              <a:t>四大主要功能的建設</a:t>
            </a: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400" dirty="0" smtClean="0">
                <a:latin typeface="+mj-ea"/>
                <a:ea typeface="+mj-ea"/>
              </a:rPr>
              <a:t>程式功能完整與優化</a:t>
            </a:r>
            <a:endParaRPr kumimoji="1" lang="en-US" altLang="zh-TW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charset="2"/>
              <a:buChar char="l"/>
            </a:pPr>
            <a:r>
              <a:rPr kumimoji="1" lang="zh-TW" altLang="en-US" sz="2400" dirty="0" smtClean="0"/>
              <a:t>等級系統的建立</a:t>
            </a:r>
            <a:endParaRPr kumimoji="1" lang="en-US" altLang="zh-TW" sz="2400" dirty="0" smtClean="0"/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charset="2"/>
              <a:buChar char="l"/>
            </a:pPr>
            <a:r>
              <a:rPr kumimoji="1" lang="zh-TW" altLang="en-US" sz="2400" dirty="0"/>
              <a:t>數據接受與分析使用</a:t>
            </a:r>
            <a:endParaRPr kumimoji="1" lang="en-US" altLang="zh-TW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Tx/>
              <a:buFont typeface="Wingdings" charset="2"/>
              <a:buChar char="l"/>
            </a:pPr>
            <a:r>
              <a:rPr kumimoji="1" lang="zh-TW" altLang="en-US" sz="2400" dirty="0" smtClean="0"/>
              <a:t>內部結合</a:t>
            </a:r>
            <a:r>
              <a:rPr kumimoji="1" lang="zh-TW" altLang="en-US" sz="2400" dirty="0"/>
              <a:t>與資料</a:t>
            </a:r>
            <a:r>
              <a:rPr kumimoji="1" lang="zh-TW" altLang="en-US" sz="2400" dirty="0" smtClean="0"/>
              <a:t>連結</a:t>
            </a: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6316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solidFill>
                  <a:srgbClr val="0070C0"/>
                </a:solidFill>
              </a:rPr>
              <a:t>實品特色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846337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400" dirty="0" smtClean="0"/>
              <a:t>簡易有效健康管理控制</a:t>
            </a: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400" dirty="0" smtClean="0"/>
              <a:t>小小獎勵機制助於鼓勵</a:t>
            </a: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400" dirty="0" smtClean="0"/>
              <a:t>介面有趣易於改善心情</a:t>
            </a: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400" dirty="0" smtClean="0"/>
              <a:t>即時連結迅速取得資訊</a:t>
            </a: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Char char="l"/>
              <a:tabLst/>
              <a:defRPr/>
            </a:pPr>
            <a:endParaRPr kumimoji="1"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5575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625" y="347133"/>
            <a:ext cx="10396882" cy="4597400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8000" b="1" dirty="0" smtClean="0">
                <a:solidFill>
                  <a:srgbClr val="0070C0"/>
                </a:solidFill>
                <a:latin typeface="PingFang TC" charset="-120"/>
                <a:ea typeface="PingFang TC" charset="-120"/>
                <a:cs typeface="PingFang TC" charset="-120"/>
              </a:rPr>
              <a:t>成果展示</a:t>
            </a:r>
            <a:endParaRPr kumimoji="1" lang="zh-TW" altLang="en-US" sz="8000" b="1" dirty="0">
              <a:solidFill>
                <a:srgbClr val="0070C0"/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1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主要事件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重要事件</Template>
  <TotalTime>279</TotalTime>
  <Words>364</Words>
  <Application>Microsoft Macintosh PowerPoint</Application>
  <PresentationFormat>寬螢幕</PresentationFormat>
  <Paragraphs>99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Calibri</vt:lpstr>
      <vt:lpstr>Hannotate TC</vt:lpstr>
      <vt:lpstr>Impact</vt:lpstr>
      <vt:lpstr>Mangal</vt:lpstr>
      <vt:lpstr>PingFang TC</vt:lpstr>
      <vt:lpstr>Wingdings</vt:lpstr>
      <vt:lpstr>新細明體</vt:lpstr>
      <vt:lpstr>Arial</vt:lpstr>
      <vt:lpstr>主要事件</vt:lpstr>
      <vt:lpstr>chubbY-BUSTER FINAL-PRESENTATION</vt:lpstr>
      <vt:lpstr>PowerPoint 簡報</vt:lpstr>
      <vt:lpstr>Brief review of the idea/goal</vt:lpstr>
      <vt:lpstr>Design process overview</vt:lpstr>
      <vt:lpstr>實品總體成果</vt:lpstr>
      <vt:lpstr>實品總體成果</vt:lpstr>
      <vt:lpstr>實品總體成果</vt:lpstr>
      <vt:lpstr>實品特色</vt:lpstr>
      <vt:lpstr>成果展示</vt:lpstr>
      <vt:lpstr>測試操作圖片</vt:lpstr>
      <vt:lpstr>測試操作圖片</vt:lpstr>
      <vt:lpstr>測試操作圖片</vt:lpstr>
      <vt:lpstr>測試操作圖片</vt:lpstr>
      <vt:lpstr>實體Demo</vt:lpstr>
      <vt:lpstr>Tools/packages</vt:lpstr>
      <vt:lpstr>summary</vt:lpstr>
      <vt:lpstr>summary</vt:lpstr>
      <vt:lpstr>summary</vt:lpstr>
      <vt:lpstr>summary</vt:lpstr>
      <vt:lpstr>Future</vt:lpstr>
      <vt:lpstr>報告完畢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70</cp:revision>
  <dcterms:created xsi:type="dcterms:W3CDTF">2017-06-20T08:56:46Z</dcterms:created>
  <dcterms:modified xsi:type="dcterms:W3CDTF">2017-06-21T03:11:44Z</dcterms:modified>
</cp:coreProperties>
</file>