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4"/>
  </p:notesMasterIdLst>
  <p:sldIdLst>
    <p:sldId id="258" r:id="rId2"/>
    <p:sldId id="259" r:id="rId3"/>
    <p:sldId id="260" r:id="rId4"/>
    <p:sldId id="261" r:id="rId5"/>
    <p:sldId id="262" r:id="rId6"/>
    <p:sldId id="263" r:id="rId7"/>
    <p:sldId id="264" r:id="rId8"/>
    <p:sldId id="265" r:id="rId9"/>
    <p:sldId id="266" r:id="rId10"/>
    <p:sldId id="268" r:id="rId11"/>
    <p:sldId id="269" r:id="rId12"/>
    <p:sldId id="270" r:id="rId13"/>
    <p:sldId id="278" r:id="rId14"/>
    <p:sldId id="279" r:id="rId15"/>
    <p:sldId id="272" r:id="rId16"/>
    <p:sldId id="284" r:id="rId17"/>
    <p:sldId id="283" r:id="rId18"/>
    <p:sldId id="273" r:id="rId19"/>
    <p:sldId id="281" r:id="rId20"/>
    <p:sldId id="275" r:id="rId21"/>
    <p:sldId id="28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5" autoAdjust="0"/>
    <p:restoredTop sz="94713" autoAdjust="0"/>
  </p:normalViewPr>
  <p:slideViewPr>
    <p:cSldViewPr>
      <p:cViewPr varScale="1">
        <p:scale>
          <a:sx n="110" d="100"/>
          <a:sy n="110"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4AF63-D82C-44C0-8A7D-4E2DD0D890D7}" type="datetimeFigureOut">
              <a:rPr lang="en-US" smtClean="0"/>
              <a:pPr/>
              <a:t>6/24/2018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01EBB-967C-4D1C-A947-89846C9569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6/24/2018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6/24/2018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12763"/>
            <a:ext cx="6705600" cy="914400"/>
          </a:xfrm>
        </p:spPr>
        <p:txBody>
          <a:bodyPr/>
          <a:lstStyle/>
          <a:p>
            <a:pPr algn="ctr"/>
            <a:r>
              <a:rPr lang="he-IL" dirty="0" smtClean="0"/>
              <a:t>חלומות בלילה</a:t>
            </a:r>
            <a:endParaRPr lang="en-US" dirty="0"/>
          </a:p>
        </p:txBody>
      </p:sp>
      <p:pic>
        <p:nvPicPr>
          <p:cNvPr id="3" name="Picture 2" descr="inception.png"/>
          <p:cNvPicPr>
            <a:picLocks noChangeAspect="1"/>
          </p:cNvPicPr>
          <p:nvPr/>
        </p:nvPicPr>
        <p:blipFill>
          <a:blip r:embed="rId2"/>
          <a:stretch>
            <a:fillRect/>
          </a:stretch>
        </p:blipFill>
        <p:spPr>
          <a:xfrm>
            <a:off x="1905000" y="1524000"/>
            <a:ext cx="5398100" cy="50292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חלימה מודעת</a:t>
            </a:r>
            <a:endParaRPr lang="en-US" dirty="0"/>
          </a:p>
        </p:txBody>
      </p:sp>
      <p:sp>
        <p:nvSpPr>
          <p:cNvPr id="5" name="TextBox 4"/>
          <p:cNvSpPr txBox="1"/>
          <p:nvPr/>
        </p:nvSpPr>
        <p:spPr>
          <a:xfrm>
            <a:off x="1295400" y="4267200"/>
            <a:ext cx="6705600" cy="1477328"/>
          </a:xfrm>
          <a:prstGeom prst="rect">
            <a:avLst/>
          </a:prstGeom>
          <a:noFill/>
        </p:spPr>
        <p:txBody>
          <a:bodyPr wrap="square" rtlCol="0">
            <a:spAutoFit/>
          </a:bodyPr>
          <a:lstStyle/>
          <a:p>
            <a:pPr algn="r"/>
            <a:r>
              <a:rPr lang="he-IL" dirty="0" smtClean="0"/>
              <a:t>בדרך כלל, האדם לא יכול להבין שהוא חולם בזמן החלום, אך ישנה טכניקה שנקראית "חלימה מודעת", שאפשר לאמן, שמאפשרת לאדם להבין שהוא נמצא בחלום, ולכן, להשפיע על מה שהוא רואה.</a:t>
            </a:r>
          </a:p>
          <a:p>
            <a:pPr algn="r"/>
            <a:r>
              <a:rPr lang="he-IL" dirty="0" smtClean="0"/>
              <a:t>טכניקה זו עוזרת לאנשים עם הרבה סיוטים, כיוון שהסיוט יכול להתקיים רק האדם מאמין שמה שהוא רואה הוא אמיתי.</a:t>
            </a:r>
            <a:endParaRPr lang="en-US" dirty="0"/>
          </a:p>
        </p:txBody>
      </p:sp>
      <p:pic>
        <p:nvPicPr>
          <p:cNvPr id="7" name="Picture 6" descr="lucid dream.jpg"/>
          <p:cNvPicPr>
            <a:picLocks noChangeAspect="1"/>
          </p:cNvPicPr>
          <p:nvPr/>
        </p:nvPicPr>
        <p:blipFill>
          <a:blip r:embed="rId2"/>
          <a:stretch>
            <a:fillRect/>
          </a:stretch>
        </p:blipFill>
        <p:spPr>
          <a:xfrm>
            <a:off x="3276600" y="1905000"/>
            <a:ext cx="2762250" cy="165735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סהרוריות</a:t>
            </a:r>
            <a:endParaRPr lang="he-IL" dirty="0"/>
          </a:p>
        </p:txBody>
      </p:sp>
      <p:sp>
        <p:nvSpPr>
          <p:cNvPr id="5" name="TextBox 4"/>
          <p:cNvSpPr txBox="1"/>
          <p:nvPr/>
        </p:nvSpPr>
        <p:spPr>
          <a:xfrm>
            <a:off x="1295400" y="4267200"/>
            <a:ext cx="6705600" cy="2308324"/>
          </a:xfrm>
          <a:prstGeom prst="rect">
            <a:avLst/>
          </a:prstGeom>
          <a:noFill/>
        </p:spPr>
        <p:txBody>
          <a:bodyPr wrap="square" rtlCol="0">
            <a:spAutoFit/>
          </a:bodyPr>
          <a:lstStyle/>
          <a:p>
            <a:pPr algn="r"/>
            <a:r>
              <a:rPr lang="he-IL" dirty="0" smtClean="0"/>
              <a:t>תופעה מאוד נדירה (ומאוד מסוכנת) שבה האדם "עירני" בזמן החלום, אך </a:t>
            </a:r>
          </a:p>
          <a:p>
            <a:pPr algn="r"/>
            <a:r>
              <a:rPr lang="he-IL" dirty="0" smtClean="0"/>
              <a:t>לא מבין שהוא חולם.</a:t>
            </a:r>
            <a:endParaRPr lang="en-US" dirty="0" smtClean="0"/>
          </a:p>
          <a:p>
            <a:pPr algn="r"/>
            <a:r>
              <a:rPr lang="he-IL" dirty="0" smtClean="0"/>
              <a:t>ישנם מקרים שבהם האדם פשוט מזיז את עצמו קצת במהלך </a:t>
            </a:r>
            <a:r>
              <a:rPr lang="he-IL" dirty="0" smtClean="0"/>
              <a:t>השינה (</a:t>
            </a:r>
            <a:r>
              <a:rPr lang="he-IL" dirty="0" smtClean="0"/>
              <a:t>שזה מאוד נפוץ ולא מסוכן), אך במקרה זה, האדם יתחיל לקום וללכת, או יעשה פעולות אחרות, בדרך כלל עם עיניים פקוחות.</a:t>
            </a:r>
          </a:p>
          <a:p>
            <a:pPr algn="r"/>
            <a:r>
              <a:rPr lang="he-IL" dirty="0" smtClean="0"/>
              <a:t>בניגוד לדעה הרווחת, הסכנה בהערת אדם סהרורי היא כלפי האדם המעיר, לא הסהרורי, כי הוא יכול להגיב באלימות מההלם, עדיף להוביל אדם סהרורי למקום סגור שבו לא יוכל להיכנס למצבים מסוכנים.</a:t>
            </a:r>
          </a:p>
        </p:txBody>
      </p:sp>
      <p:pic>
        <p:nvPicPr>
          <p:cNvPr id="6" name="Picture 5" descr="sleep walking.jpg"/>
          <p:cNvPicPr>
            <a:picLocks noChangeAspect="1"/>
          </p:cNvPicPr>
          <p:nvPr/>
        </p:nvPicPr>
        <p:blipFill>
          <a:blip r:embed="rId2"/>
          <a:stretch>
            <a:fillRect/>
          </a:stretch>
        </p:blipFill>
        <p:spPr>
          <a:xfrm>
            <a:off x="2895600" y="1600200"/>
            <a:ext cx="3352800" cy="21336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דז'ה וו</a:t>
            </a:r>
            <a:endParaRPr lang="he-IL" dirty="0"/>
          </a:p>
        </p:txBody>
      </p:sp>
      <p:sp>
        <p:nvSpPr>
          <p:cNvPr id="5" name="TextBox 4"/>
          <p:cNvSpPr txBox="1"/>
          <p:nvPr/>
        </p:nvSpPr>
        <p:spPr>
          <a:xfrm>
            <a:off x="1295400" y="4267200"/>
            <a:ext cx="6705600" cy="2031325"/>
          </a:xfrm>
          <a:prstGeom prst="rect">
            <a:avLst/>
          </a:prstGeom>
          <a:noFill/>
        </p:spPr>
        <p:txBody>
          <a:bodyPr wrap="square" rtlCol="0">
            <a:spAutoFit/>
          </a:bodyPr>
          <a:lstStyle/>
          <a:p>
            <a:pPr algn="r"/>
            <a:r>
              <a:rPr lang="he-IL" dirty="0" smtClean="0"/>
              <a:t>מילה צרפתית שפירושה בעברית הוא:"כבר נראה".</a:t>
            </a:r>
          </a:p>
          <a:p>
            <a:pPr algn="r"/>
            <a:r>
              <a:rPr lang="he-IL" dirty="0" smtClean="0"/>
              <a:t>תופעה זו מתרחשת כאשר אדם בטוח שהוא ראה אירוע שהוא חווה עכשיו מראש, בדרך כלל בחלום.</a:t>
            </a:r>
          </a:p>
          <a:p>
            <a:pPr algn="r"/>
            <a:r>
              <a:rPr lang="he-IL" dirty="0" smtClean="0"/>
              <a:t>למרות שהסבר זה לא בלתי אפשרי, רוב המקרים הללו הם תוצאה של</a:t>
            </a:r>
          </a:p>
          <a:p>
            <a:pPr algn="r"/>
            <a:r>
              <a:rPr lang="he-IL" dirty="0" smtClean="0"/>
              <a:t>"שבר" בזיכרון, בו האדם לא מבין שאותו אירוע קרה לו בעבר במתכונת שונה, אך הוא אינו זוכר זאת.</a:t>
            </a:r>
          </a:p>
          <a:p>
            <a:pPr algn="r"/>
            <a:endParaRPr lang="he-IL" dirty="0" smtClean="0"/>
          </a:p>
        </p:txBody>
      </p:sp>
      <p:pic>
        <p:nvPicPr>
          <p:cNvPr id="7" name="Picture 6" descr="deja vu.jpg"/>
          <p:cNvPicPr>
            <a:picLocks noChangeAspect="1"/>
          </p:cNvPicPr>
          <p:nvPr/>
        </p:nvPicPr>
        <p:blipFill>
          <a:blip r:embed="rId2"/>
          <a:stretch>
            <a:fillRect/>
          </a:stretch>
        </p:blipFill>
        <p:spPr>
          <a:xfrm>
            <a:off x="3276600" y="1828800"/>
            <a:ext cx="2857500" cy="160020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פירוש חלומות</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כיצד פירוש חלומות </a:t>
            </a:r>
            <a:r>
              <a:rPr lang="he-IL" dirty="0" smtClean="0"/>
              <a:t>עובד</a:t>
            </a:r>
            <a:r>
              <a:rPr lang="he-IL" dirty="0" smtClean="0"/>
              <a:t>? </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533400"/>
            <a:ext cx="7162800" cy="838200"/>
          </a:xfrm>
        </p:spPr>
        <p:txBody>
          <a:bodyPr/>
          <a:lstStyle/>
          <a:p>
            <a:pPr algn="ctr"/>
            <a:r>
              <a:rPr lang="he-IL" dirty="0" smtClean="0"/>
              <a:t>פסיכואנליזה</a:t>
            </a:r>
            <a:endParaRPr lang="he-IL" dirty="0"/>
          </a:p>
        </p:txBody>
      </p:sp>
      <p:sp>
        <p:nvSpPr>
          <p:cNvPr id="5" name="TextBox 4"/>
          <p:cNvSpPr txBox="1"/>
          <p:nvPr/>
        </p:nvSpPr>
        <p:spPr>
          <a:xfrm>
            <a:off x="1295400" y="4267200"/>
            <a:ext cx="6705600" cy="2031325"/>
          </a:xfrm>
          <a:prstGeom prst="rect">
            <a:avLst/>
          </a:prstGeom>
          <a:noFill/>
        </p:spPr>
        <p:txBody>
          <a:bodyPr wrap="square" rtlCol="0">
            <a:spAutoFit/>
          </a:bodyPr>
          <a:lstStyle/>
          <a:p>
            <a:pPr algn="r"/>
            <a:r>
              <a:rPr lang="he-IL" dirty="0" smtClean="0"/>
              <a:t>עיקר הפסיכואנליזה הוא חקר התת מודע, שעוסק בעיקר בפתרון בעיות מנטליות, אך גם בחקר חלומות.</a:t>
            </a:r>
          </a:p>
          <a:p>
            <a:pPr algn="r"/>
            <a:r>
              <a:rPr lang="he-IL" dirty="0" smtClean="0"/>
              <a:t>האדם שהמציא את הפסיכואנליזה היה הנוירולוג האוסטרי-יהודי המפורסם זיגמונד פרויד, </a:t>
            </a:r>
            <a:r>
              <a:rPr lang="he-IL" dirty="0" smtClean="0"/>
              <a:t>הוא האמין שמשאלות ורצונות של אדם שהודחקו </a:t>
            </a:r>
            <a:r>
              <a:rPr lang="he-IL" dirty="0" smtClean="0"/>
              <a:t>יכולים</a:t>
            </a:r>
          </a:p>
          <a:p>
            <a:pPr algn="r"/>
            <a:r>
              <a:rPr lang="he-IL" dirty="0" smtClean="0"/>
              <a:t>לבוא לידי ביטוי בחלומות.</a:t>
            </a:r>
          </a:p>
          <a:p>
            <a:pPr algn="r"/>
            <a:r>
              <a:rPr lang="he-IL" dirty="0" smtClean="0"/>
              <a:t>לכן, הוא גם סבר שפירוש חלומות יכול בעקיפין לפתור בעיות פסיכולוגיות.</a:t>
            </a:r>
            <a:endParaRPr lang="he-IL" dirty="0" smtClean="0"/>
          </a:p>
        </p:txBody>
      </p:sp>
      <p:pic>
        <p:nvPicPr>
          <p:cNvPr id="1026" name="Picture 2" descr="C:\Users\user\Downloads\Freud.jpg"/>
          <p:cNvPicPr>
            <a:picLocks noChangeAspect="1" noChangeArrowheads="1"/>
          </p:cNvPicPr>
          <p:nvPr/>
        </p:nvPicPr>
        <p:blipFill>
          <a:blip r:embed="rId2"/>
          <a:srcRect/>
          <a:stretch>
            <a:fillRect/>
          </a:stretch>
        </p:blipFill>
        <p:spPr bwMode="auto">
          <a:xfrm>
            <a:off x="3505200" y="1524000"/>
            <a:ext cx="2143125" cy="2143125"/>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איזו חשיבות יש לפירוש</a:t>
            </a:r>
            <a:br>
              <a:rPr lang="he-IL" dirty="0" smtClean="0"/>
            </a:br>
            <a:r>
              <a:rPr lang="he-IL" dirty="0" smtClean="0"/>
              <a:t>חלומות?</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533400"/>
            <a:ext cx="7162800" cy="838200"/>
          </a:xfrm>
        </p:spPr>
        <p:txBody>
          <a:bodyPr/>
          <a:lstStyle/>
          <a:p>
            <a:pPr algn="ctr"/>
            <a:r>
              <a:rPr lang="he-IL" dirty="0" smtClean="0"/>
              <a:t>פירוש חלומות בתקופה העתיקה</a:t>
            </a:r>
            <a:endParaRPr lang="he-IL" dirty="0"/>
          </a:p>
        </p:txBody>
      </p:sp>
      <p:sp>
        <p:nvSpPr>
          <p:cNvPr id="5" name="TextBox 4"/>
          <p:cNvSpPr txBox="1"/>
          <p:nvPr/>
        </p:nvSpPr>
        <p:spPr>
          <a:xfrm>
            <a:off x="1295400" y="4267200"/>
            <a:ext cx="6705600" cy="1754326"/>
          </a:xfrm>
          <a:prstGeom prst="rect">
            <a:avLst/>
          </a:prstGeom>
          <a:noFill/>
        </p:spPr>
        <p:txBody>
          <a:bodyPr wrap="square" rtlCol="0">
            <a:spAutoFit/>
          </a:bodyPr>
          <a:lstStyle/>
          <a:p>
            <a:pPr algn="r"/>
            <a:r>
              <a:rPr lang="he-IL" dirty="0" smtClean="0"/>
              <a:t>בתקופה העתיקה, תרבויות וממלכות ייחסו חשיבות מרובה לחלומות, ואפילו ביססו </a:t>
            </a:r>
            <a:r>
              <a:rPr lang="he-IL" dirty="0" smtClean="0"/>
              <a:t>החלטות על המסר של </a:t>
            </a:r>
            <a:r>
              <a:rPr lang="he-IL" dirty="0" smtClean="0"/>
              <a:t>החלומות.</a:t>
            </a:r>
          </a:p>
          <a:p>
            <a:pPr algn="r"/>
            <a:r>
              <a:rPr lang="he-IL" dirty="0" smtClean="0"/>
              <a:t>אנשים שיכלו לפרש את החלומות של השליטים קיבלו מהם מעמד גבוה ויחס טוב, דוגמא לכך היא יוסף, שהיה מפרש החלומות של הפרעה.</a:t>
            </a:r>
          </a:p>
          <a:p>
            <a:pPr algn="r"/>
            <a:r>
              <a:rPr lang="he-IL" dirty="0" smtClean="0"/>
              <a:t>במקרה של תרבויות כגון מצרים העתיקה, החלומות תועדו בתוך כתבים או הירוגליפים.</a:t>
            </a:r>
          </a:p>
        </p:txBody>
      </p:sp>
      <p:pic>
        <p:nvPicPr>
          <p:cNvPr id="6" name="Picture 5" descr="hieroglyphs.jpg"/>
          <p:cNvPicPr>
            <a:picLocks noChangeAspect="1"/>
          </p:cNvPicPr>
          <p:nvPr/>
        </p:nvPicPr>
        <p:blipFill>
          <a:blip r:embed="rId2"/>
          <a:stretch>
            <a:fillRect/>
          </a:stretch>
        </p:blipFill>
        <p:spPr>
          <a:xfrm>
            <a:off x="2743200" y="1676400"/>
            <a:ext cx="3609975" cy="205740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533400"/>
            <a:ext cx="7162800" cy="838200"/>
          </a:xfrm>
        </p:spPr>
        <p:txBody>
          <a:bodyPr/>
          <a:lstStyle/>
          <a:p>
            <a:pPr algn="ctr"/>
            <a:r>
              <a:rPr lang="he-IL" dirty="0" smtClean="0"/>
              <a:t>פירוש חלומות בתקופה המודרנית</a:t>
            </a:r>
            <a:endParaRPr lang="he-IL" dirty="0"/>
          </a:p>
        </p:txBody>
      </p:sp>
      <p:sp>
        <p:nvSpPr>
          <p:cNvPr id="5" name="TextBox 4"/>
          <p:cNvSpPr txBox="1"/>
          <p:nvPr/>
        </p:nvSpPr>
        <p:spPr>
          <a:xfrm>
            <a:off x="1295400" y="4267200"/>
            <a:ext cx="6705600" cy="1754326"/>
          </a:xfrm>
          <a:prstGeom prst="rect">
            <a:avLst/>
          </a:prstGeom>
          <a:noFill/>
        </p:spPr>
        <p:txBody>
          <a:bodyPr wrap="square" rtlCol="0">
            <a:spAutoFit/>
          </a:bodyPr>
          <a:lstStyle/>
          <a:p>
            <a:pPr algn="r"/>
            <a:r>
              <a:rPr lang="he-IL" dirty="0" smtClean="0"/>
              <a:t>בתקופה המודרנית, מנהיגים ומדינות לא מייחסים חשיבות מרובה לחלומות, אך הרבה אנשים עדיין עושים זאת.</a:t>
            </a:r>
          </a:p>
          <a:p>
            <a:pPr algn="r"/>
            <a:r>
              <a:rPr lang="he-IL" dirty="0" smtClean="0"/>
              <a:t>לעיתים, אנשים יבססו את את ההחלטות שלהם על פי דברים שהם ראו במהלך החלום.</a:t>
            </a:r>
          </a:p>
          <a:p>
            <a:pPr algn="r"/>
            <a:r>
              <a:rPr lang="he-IL" dirty="0" smtClean="0"/>
              <a:t>דבר זה לא בהכרח רע, אך עדיין צריך להפעיל שיקול דעת בנוגע לפירוש החלומות האלו.</a:t>
            </a:r>
          </a:p>
        </p:txBody>
      </p:sp>
      <p:pic>
        <p:nvPicPr>
          <p:cNvPr id="7" name="Picture 6" descr="modern day interpertation.jpg"/>
          <p:cNvPicPr>
            <a:picLocks noChangeAspect="1"/>
          </p:cNvPicPr>
          <p:nvPr/>
        </p:nvPicPr>
        <p:blipFill>
          <a:blip r:embed="rId2"/>
          <a:stretch>
            <a:fillRect/>
          </a:stretch>
        </p:blipFill>
        <p:spPr>
          <a:xfrm>
            <a:off x="1524000" y="1371600"/>
            <a:ext cx="5943600" cy="2590800"/>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מה עוד יכול להשפיע על חלום?</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איך נוצר חלום?</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533400"/>
            <a:ext cx="7162800" cy="838200"/>
          </a:xfrm>
        </p:spPr>
        <p:txBody>
          <a:bodyPr/>
          <a:lstStyle/>
          <a:p>
            <a:pPr algn="ctr"/>
            <a:r>
              <a:rPr lang="he-IL" dirty="0" smtClean="0"/>
              <a:t>חפצים שקשורים לחלומות</a:t>
            </a:r>
            <a:endParaRPr lang="he-IL" dirty="0"/>
          </a:p>
        </p:txBody>
      </p:sp>
      <p:sp>
        <p:nvSpPr>
          <p:cNvPr id="5" name="TextBox 4"/>
          <p:cNvSpPr txBox="1"/>
          <p:nvPr/>
        </p:nvSpPr>
        <p:spPr>
          <a:xfrm>
            <a:off x="1295400" y="4267200"/>
            <a:ext cx="6705600" cy="2031325"/>
          </a:xfrm>
          <a:prstGeom prst="rect">
            <a:avLst/>
          </a:prstGeom>
          <a:noFill/>
        </p:spPr>
        <p:txBody>
          <a:bodyPr wrap="square" rtlCol="0">
            <a:spAutoFit/>
          </a:bodyPr>
          <a:lstStyle/>
          <a:p>
            <a:pPr algn="r"/>
            <a:r>
              <a:rPr lang="he-IL" dirty="0" smtClean="0"/>
              <a:t>ישנם </a:t>
            </a:r>
            <a:r>
              <a:rPr lang="he-IL" dirty="0" smtClean="0"/>
              <a:t>תרבויות </a:t>
            </a:r>
            <a:r>
              <a:rPr lang="he-IL" dirty="0" smtClean="0"/>
              <a:t>ואנשים שונים </a:t>
            </a:r>
            <a:r>
              <a:rPr lang="he-IL" dirty="0" smtClean="0"/>
              <a:t>שמאמינים שחפצים מסויימים יכולים </a:t>
            </a:r>
            <a:r>
              <a:rPr lang="he-IL" dirty="0" smtClean="0"/>
              <a:t>להשפיע על האדם החולם.</a:t>
            </a:r>
          </a:p>
          <a:p>
            <a:pPr algn="r"/>
            <a:r>
              <a:rPr lang="he-IL" dirty="0" smtClean="0"/>
              <a:t>דוגמא אחת היא לוכד חלומות אינדיאני, שלפי אמונתם יכול "לסנן" חלומות רעים, ולהשאיר רק את הטובים.</a:t>
            </a:r>
          </a:p>
          <a:p>
            <a:pPr algn="r"/>
            <a:r>
              <a:rPr lang="he-IL" dirty="0" smtClean="0"/>
              <a:t>דוגמא אחרת מגיעה מסין, הסינים מאמינים שאסור לישון מול מראה, כי במהלך השינה, הנשמה עוזבת את הגוף ויכולה להיבהל אם תראה את עצמה במראה.</a:t>
            </a:r>
          </a:p>
        </p:txBody>
      </p:sp>
      <p:pic>
        <p:nvPicPr>
          <p:cNvPr id="6" name="Picture 5" descr="indian dreamcatcher.jpg"/>
          <p:cNvPicPr>
            <a:picLocks noChangeAspect="1"/>
          </p:cNvPicPr>
          <p:nvPr/>
        </p:nvPicPr>
        <p:blipFill>
          <a:blip r:embed="rId2"/>
          <a:stretch>
            <a:fillRect/>
          </a:stretch>
        </p:blipFill>
        <p:spPr>
          <a:xfrm>
            <a:off x="2819400" y="1676400"/>
            <a:ext cx="3429000" cy="1828800"/>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533400"/>
            <a:ext cx="7162800" cy="838200"/>
          </a:xfrm>
        </p:spPr>
        <p:txBody>
          <a:bodyPr/>
          <a:lstStyle/>
          <a:p>
            <a:pPr algn="ctr"/>
            <a:r>
              <a:rPr lang="he-IL" dirty="0" smtClean="0"/>
              <a:t>אוכל שמשפיע על חלומות</a:t>
            </a:r>
            <a:endParaRPr lang="he-IL" dirty="0"/>
          </a:p>
        </p:txBody>
      </p:sp>
      <p:sp>
        <p:nvSpPr>
          <p:cNvPr id="5" name="TextBox 4"/>
          <p:cNvSpPr txBox="1"/>
          <p:nvPr/>
        </p:nvSpPr>
        <p:spPr>
          <a:xfrm>
            <a:off x="1295400" y="4267200"/>
            <a:ext cx="6705600" cy="1754326"/>
          </a:xfrm>
          <a:prstGeom prst="rect">
            <a:avLst/>
          </a:prstGeom>
          <a:noFill/>
        </p:spPr>
        <p:txBody>
          <a:bodyPr wrap="square" rtlCol="0">
            <a:spAutoFit/>
          </a:bodyPr>
          <a:lstStyle/>
          <a:p>
            <a:pPr algn="r"/>
            <a:r>
              <a:rPr lang="he-IL" dirty="0" smtClean="0"/>
              <a:t>יש אפילו אוכל שיכול להשפיע על חלומות, דוגמא אחת היא גבינה, גבינת צדר </a:t>
            </a:r>
            <a:r>
              <a:rPr lang="he-IL" dirty="0" smtClean="0"/>
              <a:t>יכולה לגרום לחלומות טובים, בעוד </a:t>
            </a:r>
            <a:r>
              <a:rPr lang="he-IL" dirty="0" smtClean="0"/>
              <a:t>שגבינה </a:t>
            </a:r>
            <a:r>
              <a:rPr lang="he-IL" dirty="0" smtClean="0"/>
              <a:t>כחולה עלולה </a:t>
            </a:r>
            <a:r>
              <a:rPr lang="he-IL" dirty="0" smtClean="0"/>
              <a:t>לגרום לסיוטים.</a:t>
            </a:r>
          </a:p>
          <a:p>
            <a:pPr algn="r"/>
            <a:r>
              <a:rPr lang="he-IL" dirty="0" smtClean="0"/>
              <a:t>דוגמא אחרת היא אוכל חריף, שיגדיל את הסיכוי לחלומות מוזרים אך גם יגדיל את הסיכוי שהאדם יזכור אותם.</a:t>
            </a:r>
            <a:endParaRPr lang="he-IL" dirty="0" smtClean="0"/>
          </a:p>
          <a:p>
            <a:pPr algn="r"/>
            <a:endParaRPr lang="en-US" dirty="0" smtClean="0"/>
          </a:p>
        </p:txBody>
      </p:sp>
      <p:pic>
        <p:nvPicPr>
          <p:cNvPr id="2050" name="Picture 2" descr="C:\Users\user\Downloads\Cheese.jpg"/>
          <p:cNvPicPr>
            <a:picLocks noChangeAspect="1" noChangeArrowheads="1"/>
          </p:cNvPicPr>
          <p:nvPr/>
        </p:nvPicPr>
        <p:blipFill>
          <a:blip r:embed="rId2"/>
          <a:srcRect/>
          <a:stretch>
            <a:fillRect/>
          </a:stretch>
        </p:blipFill>
        <p:spPr bwMode="auto">
          <a:xfrm>
            <a:off x="3124200" y="1676400"/>
            <a:ext cx="2771775" cy="2047875"/>
          </a:xfrm>
          <a:prstGeom prst="rect">
            <a:avLst/>
          </a:prstGeom>
          <a:noFill/>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סוף</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ream formation.jpg"/>
          <p:cNvPicPr>
            <a:picLocks noChangeAspect="1"/>
          </p:cNvPicPr>
          <p:nvPr/>
        </p:nvPicPr>
        <p:blipFill>
          <a:blip r:embed="rId2"/>
          <a:stretch>
            <a:fillRect/>
          </a:stretch>
        </p:blipFill>
        <p:spPr>
          <a:xfrm>
            <a:off x="3505200" y="990600"/>
            <a:ext cx="2143125" cy="2143125"/>
          </a:xfrm>
          <a:prstGeom prst="rect">
            <a:avLst/>
          </a:prstGeom>
        </p:spPr>
      </p:pic>
      <p:sp>
        <p:nvSpPr>
          <p:cNvPr id="5" name="TextBox 4"/>
          <p:cNvSpPr txBox="1"/>
          <p:nvPr/>
        </p:nvSpPr>
        <p:spPr>
          <a:xfrm>
            <a:off x="1447800" y="4038600"/>
            <a:ext cx="6097694" cy="2308324"/>
          </a:xfrm>
          <a:prstGeom prst="rect">
            <a:avLst/>
          </a:prstGeom>
          <a:noFill/>
        </p:spPr>
        <p:txBody>
          <a:bodyPr wrap="square" rtlCol="0">
            <a:spAutoFit/>
          </a:bodyPr>
          <a:lstStyle/>
          <a:p>
            <a:pPr algn="r"/>
            <a:r>
              <a:rPr lang="he-IL" dirty="0" smtClean="0"/>
              <a:t>המוח האנושי אף פעם לא מפסיק לפעול, גם במהלך שינה.</a:t>
            </a:r>
          </a:p>
          <a:p>
            <a:pPr algn="r"/>
            <a:r>
              <a:rPr lang="he-IL" dirty="0" smtClean="0"/>
              <a:t>המוח תמיד מפעיל תאים בגוף באופן אקראי, זה כולל גם תאים שאחראים על ראייה, שמיעה ותחושה.</a:t>
            </a:r>
          </a:p>
          <a:p>
            <a:pPr algn="r"/>
            <a:r>
              <a:rPr lang="he-IL" dirty="0" smtClean="0"/>
              <a:t>פעילות זו נקראת "רעש לבן" ,וכשהאדם ער, הוא מסוגל להבדיל בין מה אמיתי ומה לא.</a:t>
            </a:r>
          </a:p>
          <a:p>
            <a:pPr algn="r"/>
            <a:r>
              <a:rPr lang="he-IL" dirty="0" smtClean="0"/>
              <a:t>כשהרעש הלבן מתחולל בזמן שינה, האדם כבר לא מסוגל לעשות את האבחנה הזו, וכך נוצר חלום.</a:t>
            </a:r>
          </a:p>
          <a:p>
            <a:pPr algn="r"/>
            <a:r>
              <a:rPr lang="he-IL" dirty="0" smtClean="0"/>
              <a:t> </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איזה סוגי חלומות יש? </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חלומות "אסלה"</a:t>
            </a:r>
            <a:endParaRPr lang="en-US" dirty="0"/>
          </a:p>
        </p:txBody>
      </p:sp>
      <p:pic>
        <p:nvPicPr>
          <p:cNvPr id="3" name="Picture 2" descr="toilet.jpg"/>
          <p:cNvPicPr>
            <a:picLocks noChangeAspect="1"/>
          </p:cNvPicPr>
          <p:nvPr/>
        </p:nvPicPr>
        <p:blipFill>
          <a:blip r:embed="rId2"/>
          <a:stretch>
            <a:fillRect/>
          </a:stretch>
        </p:blipFill>
        <p:spPr>
          <a:xfrm>
            <a:off x="3657600" y="1524000"/>
            <a:ext cx="2143125" cy="2143125"/>
          </a:xfrm>
          <a:prstGeom prst="rect">
            <a:avLst/>
          </a:prstGeom>
        </p:spPr>
      </p:pic>
      <p:sp>
        <p:nvSpPr>
          <p:cNvPr id="5" name="TextBox 4"/>
          <p:cNvSpPr txBox="1"/>
          <p:nvPr/>
        </p:nvSpPr>
        <p:spPr>
          <a:xfrm>
            <a:off x="1219200" y="4267200"/>
            <a:ext cx="6705600" cy="1477328"/>
          </a:xfrm>
          <a:prstGeom prst="rect">
            <a:avLst/>
          </a:prstGeom>
          <a:noFill/>
        </p:spPr>
        <p:txBody>
          <a:bodyPr wrap="square" rtlCol="0">
            <a:spAutoFit/>
          </a:bodyPr>
          <a:lstStyle/>
          <a:p>
            <a:pPr algn="r"/>
            <a:r>
              <a:rPr lang="he-IL" dirty="0" smtClean="0"/>
              <a:t>רוב החלומות הם חלומות "</a:t>
            </a:r>
            <a:r>
              <a:rPr lang="he-IL" smtClean="0"/>
              <a:t>אסלה</a:t>
            </a:r>
            <a:r>
              <a:rPr lang="he-IL" smtClean="0"/>
              <a:t>", כלומר</a:t>
            </a:r>
            <a:r>
              <a:rPr lang="he-IL" dirty="0" smtClean="0"/>
              <a:t>, אלו הם חלומות שמורכבים מאוסף של תמונות, אירועים, ודברים שהחולם חש בתקופה לא מוגבלת בזמן.</a:t>
            </a:r>
          </a:p>
          <a:p>
            <a:pPr algn="r"/>
            <a:r>
              <a:rPr lang="he-IL" dirty="0" smtClean="0"/>
              <a:t>המוח אוסף את המרכיבים האלו, ויוצר מהם נראטיב או סיפור, שיהיה לפחות טיפה הגיוני (או שלא). </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חלומות משמעותיים</a:t>
            </a:r>
            <a:endParaRPr lang="en-US" dirty="0"/>
          </a:p>
        </p:txBody>
      </p:sp>
      <p:sp>
        <p:nvSpPr>
          <p:cNvPr id="5" name="TextBox 4"/>
          <p:cNvSpPr txBox="1"/>
          <p:nvPr/>
        </p:nvSpPr>
        <p:spPr>
          <a:xfrm>
            <a:off x="1295400" y="4267200"/>
            <a:ext cx="6705600" cy="1754326"/>
          </a:xfrm>
          <a:prstGeom prst="rect">
            <a:avLst/>
          </a:prstGeom>
          <a:noFill/>
        </p:spPr>
        <p:txBody>
          <a:bodyPr wrap="square" rtlCol="0">
            <a:spAutoFit/>
          </a:bodyPr>
          <a:lstStyle/>
          <a:p>
            <a:pPr algn="r"/>
            <a:r>
              <a:rPr lang="he-IL" dirty="0" smtClean="0"/>
              <a:t>חלומות אלו הם בדרך כלל החשובים ביותר, הם קריאה מהתת מודע של האדם אל אירועים משמעותיים שהוא עובר.</a:t>
            </a:r>
          </a:p>
          <a:p>
            <a:pPr algn="r"/>
            <a:r>
              <a:rPr lang="he-IL" dirty="0" smtClean="0"/>
              <a:t>בדרך כלל הנראטיב של הסיפור יהיה ברור והגיוני, לפעמים הוא ישקף מצוקה כלשהי, או אפילו מסר לאדם עצמו.</a:t>
            </a:r>
          </a:p>
          <a:p>
            <a:pPr algn="r"/>
            <a:r>
              <a:rPr lang="he-IL" dirty="0" smtClean="0"/>
              <a:t>התדירות בה חלומות אלו נוצרים מושפעת על ידי השינויים בחייו של האדם, ותחושותיו הפנימיות. </a:t>
            </a:r>
            <a:endParaRPr lang="en-US" dirty="0"/>
          </a:p>
        </p:txBody>
      </p:sp>
      <p:pic>
        <p:nvPicPr>
          <p:cNvPr id="6" name="Picture 5" descr="meaningful dream.jpg"/>
          <p:cNvPicPr>
            <a:picLocks noChangeAspect="1"/>
          </p:cNvPicPr>
          <p:nvPr/>
        </p:nvPicPr>
        <p:blipFill>
          <a:blip r:embed="rId2"/>
          <a:stretch>
            <a:fillRect/>
          </a:stretch>
        </p:blipFill>
        <p:spPr>
          <a:xfrm>
            <a:off x="3124200" y="1752600"/>
            <a:ext cx="3076575" cy="1914525"/>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חלומות משוגעים</a:t>
            </a:r>
            <a:endParaRPr lang="en-US" dirty="0"/>
          </a:p>
        </p:txBody>
      </p:sp>
      <p:sp>
        <p:nvSpPr>
          <p:cNvPr id="5" name="TextBox 4"/>
          <p:cNvSpPr txBox="1"/>
          <p:nvPr/>
        </p:nvSpPr>
        <p:spPr>
          <a:xfrm>
            <a:off x="1295400" y="4267200"/>
            <a:ext cx="6705600" cy="1200329"/>
          </a:xfrm>
          <a:prstGeom prst="rect">
            <a:avLst/>
          </a:prstGeom>
          <a:noFill/>
        </p:spPr>
        <p:txBody>
          <a:bodyPr wrap="square" rtlCol="0">
            <a:spAutoFit/>
          </a:bodyPr>
          <a:lstStyle/>
          <a:p>
            <a:pPr algn="r"/>
            <a:r>
              <a:rPr lang="he-IL" dirty="0" smtClean="0"/>
              <a:t>הצורה הקיצונית של חלום "האסלה".</a:t>
            </a:r>
          </a:p>
          <a:p>
            <a:pPr algn="r"/>
            <a:r>
              <a:rPr lang="he-IL" dirty="0" smtClean="0"/>
              <a:t>לפעמים לחלומות אין כמעט קשר למציאות או לתחושותיו של האדם, והנראטיב שיבנה לו לא יהיה הגיוני בכלל, בדרך כלל חלומות אלו הם מהנים אך לעיתים גם מפחידים.</a:t>
            </a:r>
            <a:endParaRPr lang="en-US" dirty="0"/>
          </a:p>
        </p:txBody>
      </p:sp>
      <p:pic>
        <p:nvPicPr>
          <p:cNvPr id="7" name="Picture 6" descr="crazy dream.jpg"/>
          <p:cNvPicPr>
            <a:picLocks noChangeAspect="1"/>
          </p:cNvPicPr>
          <p:nvPr/>
        </p:nvPicPr>
        <p:blipFill>
          <a:blip r:embed="rId2"/>
          <a:stretch>
            <a:fillRect/>
          </a:stretch>
        </p:blipFill>
        <p:spPr>
          <a:xfrm>
            <a:off x="2743200" y="1676400"/>
            <a:ext cx="3810000" cy="22860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533400"/>
            <a:ext cx="6705600" cy="838200"/>
          </a:xfrm>
        </p:spPr>
        <p:txBody>
          <a:bodyPr/>
          <a:lstStyle/>
          <a:p>
            <a:pPr algn="ctr"/>
            <a:r>
              <a:rPr lang="he-IL" dirty="0" smtClean="0"/>
              <a:t>חלומות טובים וסיוטים</a:t>
            </a:r>
            <a:endParaRPr lang="en-US" dirty="0"/>
          </a:p>
        </p:txBody>
      </p:sp>
      <p:sp>
        <p:nvSpPr>
          <p:cNvPr id="5" name="TextBox 4"/>
          <p:cNvSpPr txBox="1"/>
          <p:nvPr/>
        </p:nvSpPr>
        <p:spPr>
          <a:xfrm>
            <a:off x="1295400" y="4267200"/>
            <a:ext cx="6705600" cy="1200329"/>
          </a:xfrm>
          <a:prstGeom prst="rect">
            <a:avLst/>
          </a:prstGeom>
          <a:noFill/>
        </p:spPr>
        <p:txBody>
          <a:bodyPr wrap="square" rtlCol="0">
            <a:spAutoFit/>
          </a:bodyPr>
          <a:lstStyle/>
          <a:p>
            <a:pPr algn="r"/>
            <a:r>
              <a:rPr lang="he-IL" dirty="0" smtClean="0"/>
              <a:t>בחלומות אלו, התחושות שלנו בתוך החלום מרגישות יותר ויותר אמיתיות.</a:t>
            </a:r>
          </a:p>
          <a:p>
            <a:pPr algn="r"/>
            <a:r>
              <a:rPr lang="he-IL" dirty="0" smtClean="0"/>
              <a:t>למרות שהנראטיב הוא לא "אמיתי", הגוף לא מודע לזה, ולכן יכול להיות שנרגיש תחושות חזקות כמו שמחה וכאב, ושנתעורר במפתיע עם זיעה במקרה של סיוטים.</a:t>
            </a:r>
            <a:endParaRPr lang="en-US" dirty="0"/>
          </a:p>
        </p:txBody>
      </p:sp>
      <p:pic>
        <p:nvPicPr>
          <p:cNvPr id="6" name="Picture 5" descr="nightmare.jpg"/>
          <p:cNvPicPr>
            <a:picLocks noChangeAspect="1"/>
          </p:cNvPicPr>
          <p:nvPr/>
        </p:nvPicPr>
        <p:blipFill>
          <a:blip r:embed="rId2"/>
          <a:stretch>
            <a:fillRect/>
          </a:stretch>
        </p:blipFill>
        <p:spPr>
          <a:xfrm>
            <a:off x="3124200" y="1371600"/>
            <a:ext cx="3095625" cy="2657475"/>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895600"/>
            <a:ext cx="6705600" cy="838200"/>
          </a:xfrm>
        </p:spPr>
        <p:txBody>
          <a:bodyPr/>
          <a:lstStyle/>
          <a:p>
            <a:pPr algn="ctr"/>
            <a:r>
              <a:rPr lang="he-IL" dirty="0" smtClean="0"/>
              <a:t> האם יש אינטראקציות </a:t>
            </a:r>
            <a:r>
              <a:rPr lang="he-IL" dirty="0" smtClean="0"/>
              <a:t>של </a:t>
            </a:r>
            <a:r>
              <a:rPr lang="he-IL" dirty="0" smtClean="0"/>
              <a:t>הגוף </a:t>
            </a:r>
            <a:r>
              <a:rPr lang="he-IL" dirty="0" smtClean="0"/>
              <a:t>עם </a:t>
            </a:r>
            <a:r>
              <a:rPr lang="he-IL" dirty="0" smtClean="0"/>
              <a:t>חלומות?</a:t>
            </a:r>
            <a:endParaRPr lang="en-US"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227</TotalTime>
  <Words>814</Words>
  <Application>Microsoft Office PowerPoint</Application>
  <PresentationFormat>On-screen Show (4:3)</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Metro</vt:lpstr>
      <vt:lpstr>חלומות בלילה</vt:lpstr>
      <vt:lpstr>איך נוצר חלום?</vt:lpstr>
      <vt:lpstr>Slide 3</vt:lpstr>
      <vt:lpstr>איזה סוגי חלומות יש? </vt:lpstr>
      <vt:lpstr>חלומות "אסלה"</vt:lpstr>
      <vt:lpstr>חלומות משמעותיים</vt:lpstr>
      <vt:lpstr>חלומות משוגעים</vt:lpstr>
      <vt:lpstr>חלומות טובים וסיוטים</vt:lpstr>
      <vt:lpstr> האם יש אינטראקציות של הגוף עם חלומות?</vt:lpstr>
      <vt:lpstr>חלימה מודעת</vt:lpstr>
      <vt:lpstr>סהרוריות</vt:lpstr>
      <vt:lpstr>דז'ה וו</vt:lpstr>
      <vt:lpstr>פירוש חלומות</vt:lpstr>
      <vt:lpstr>כיצד פירוש חלומות עובד? </vt:lpstr>
      <vt:lpstr>פסיכואנליזה</vt:lpstr>
      <vt:lpstr>איזו חשיבות יש לפירוש חלומות?</vt:lpstr>
      <vt:lpstr>פירוש חלומות בתקופה העתיקה</vt:lpstr>
      <vt:lpstr>פירוש חלומות בתקופה המודרנית</vt:lpstr>
      <vt:lpstr>מה עוד יכול להשפיע על חלום?</vt:lpstr>
      <vt:lpstr>חפצים שקשורים לחלומות</vt:lpstr>
      <vt:lpstr>אוכל שמשפיע על חלומות</vt:lpstr>
      <vt:lpstr>סוף</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69</cp:revision>
  <dcterms:created xsi:type="dcterms:W3CDTF">2006-08-16T00:00:00Z</dcterms:created>
  <dcterms:modified xsi:type="dcterms:W3CDTF">2018-06-24T20:14:49Z</dcterms:modified>
</cp:coreProperties>
</file>