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6" r:id="rId9"/>
    <p:sldId id="263" r:id="rId10"/>
    <p:sldId id="270" r:id="rId11"/>
    <p:sldId id="271" r:id="rId12"/>
    <p:sldId id="272" r:id="rId13"/>
    <p:sldId id="273" r:id="rId14"/>
    <p:sldId id="274" r:id="rId15"/>
    <p:sldId id="264" r:id="rId16"/>
    <p:sldId id="278" r:id="rId17"/>
    <p:sldId id="267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/>
    <p:restoredTop sz="94700"/>
  </p:normalViewPr>
  <p:slideViewPr>
    <p:cSldViewPr snapToGrid="0">
      <p:cViewPr varScale="1">
        <p:scale>
          <a:sx n="141" d="100"/>
          <a:sy n="141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84825-A8C5-C942-A81D-DF3817832138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A3F41-246A-0F4B-9BED-F813EEBA8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4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Data Science Job Salaries: 2020-2023</a:t>
            </a:r>
          </a:p>
          <a:p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Subtitle: Unveiling Trends and Insights in the Data Science Job Market</a:t>
            </a:r>
          </a:p>
          <a:p>
            <a:r>
              <a:rPr lang="en-AU" sz="1800" kern="100" dirty="0">
                <a:solidFill>
                  <a:srgbClr val="D1D5D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the demand for data-driven decision-making has surged, along with it the  demand for data science professionals, we look at how this has this impacted their compensation?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solidFill>
                  <a:srgbClr val="D1D5D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A3F41-246A-0F4B-9BED-F813EEBA8B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56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A3F41-246A-0F4B-9BED-F813EEBA8B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83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A3F41-246A-0F4B-9BED-F813EEBA8B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74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A3F41-246A-0F4B-9BED-F813EEBA8B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02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A3F41-246A-0F4B-9BED-F813EEBA8B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09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A3F41-246A-0F4B-9BED-F813EEBA8B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6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A3F41-246A-0F4B-9BED-F813EEBA8B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9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Methodology: We found a dataset with </a:t>
            </a:r>
            <a:r>
              <a:rPr lang="en-AU" sz="1800" kern="1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salary information anonymously from data science professionals all over the world</a:t>
            </a:r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And this is what we will analyse for </a:t>
            </a:r>
          </a:p>
          <a:p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Factors Influencing Salaries: Exploring variables like location, experience, and and the companies themselves.</a:t>
            </a:r>
          </a:p>
          <a:p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contains 3006 entries. The average salary in USD is approximately 134,000, with a standard deviation of around 63,000. This indicates a significant variation in salaries. </a:t>
            </a:r>
          </a:p>
          <a:p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minimum salary is 5,000 USD, and the maximum is 450,000 USD(very Broad sample)</a:t>
            </a:r>
          </a:p>
          <a:p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A3F41-246A-0F4B-9BED-F813EEBA8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48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if we look at a plot of the distribution of salaries, we can see an almost </a:t>
            </a:r>
            <a:r>
              <a:rPr lang="en-AU" sz="1800" kern="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 distribution</a:t>
            </a:r>
            <a:r>
              <a:rPr lang="en-AU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kern="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a left skew</a:t>
            </a:r>
            <a:r>
              <a:rPr lang="en-AU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which is expected as most companies prefer to pay their employees the smallest possible amount.</a:t>
            </a:r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Performed a t test on the mean salaries  for data analyst </a:t>
            </a:r>
            <a:r>
              <a:rPr lang="en-AU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data </a:t>
            </a:r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engineer just as a </a:t>
            </a:r>
            <a:r>
              <a:rPr lang="en-A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guage</a:t>
            </a:r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the statistical </a:t>
            </a:r>
            <a:r>
              <a:rPr lang="en-AU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relevance We </a:t>
            </a:r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attempt to investigate some factors impacting the spread of salaries</a:t>
            </a: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A3F41-246A-0F4B-9BED-F813EEBA8B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48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boiled it down to 3 basic questions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Establish a relationship between employment type and salary: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solidFill>
                  <a:srgbClr val="FFFFFF"/>
                </a:solidFill>
                <a:effectLst/>
                <a:latin typeface="Monaco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Break down the salary distribution based on employment type in AI: part-time, full-time, and casual roles.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we looked at experience as a determining factor for salary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 err="1">
                <a:solidFill>
                  <a:srgbClr val="FFFFFF"/>
                </a:solidFill>
                <a:effectLst/>
                <a:latin typeface="Monaco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AU" sz="1800" kern="100" dirty="0">
                <a:solidFill>
                  <a:srgbClr val="FFFFFF"/>
                </a:solidFill>
                <a:effectLst/>
                <a:latin typeface="Monaco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 the influence of experience on salary: Does more experience always equate to a higher salary in the AI sector?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lastly company size 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solidFill>
                  <a:srgbClr val="FFFFFF"/>
                </a:solidFill>
                <a:effectLst/>
                <a:latin typeface="Monaco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Investigate if company size plays a role in determining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A3F41-246A-0F4B-9BED-F813EEBA8B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9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we see a basic bar plot for the 4 employment types represented in the data set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 time workers and contractors make the most(in excess of $130k, followed by freelance 52k workers, part-timers make the least at 39.5k'''</a:t>
            </a:r>
          </a:p>
          <a:p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further analysis on impact of employment type on salary, we can look at the distribution of salaries within each employment type. This gives a better understanding of the salary range and any potential outliers within each group.</a:t>
            </a:r>
          </a:p>
          <a:p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did not correct for hours worked or work output as information on these factors was not present</a:t>
            </a:r>
          </a:p>
          <a:p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value less than 0.05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A3F41-246A-0F4B-9BED-F813EEBA8B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19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kern="100" dirty="0">
                <a:solidFill>
                  <a:srgbClr val="020817"/>
                </a:solidFill>
                <a:effectLst/>
                <a:latin typeface="__Inter_Fallback_0ec1f4"/>
                <a:ea typeface="Calibri" panose="020F0502020204030204" pitchFamily="34" charset="0"/>
                <a:cs typeface="Times New Roman" panose="02020603050405020304" pitchFamily="18" charset="0"/>
              </a:rPr>
              <a:t>Next, I analysed the impact of experience level on salary. This could provide insights into how much experience contributes to the salary of an employee. I  grouped the data by experience level and calculate the average salary for each group. 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solidFill>
                  <a:srgbClr val="020817"/>
                </a:solidFill>
                <a:effectLst/>
                <a:latin typeface="__Inter_Fallback_0ec1f4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solidFill>
                  <a:srgbClr val="020817"/>
                </a:solidFill>
                <a:effectLst/>
                <a:latin typeface="__Inter_Fallback_0ec1f4"/>
                <a:ea typeface="Calibri" panose="020F0502020204030204" pitchFamily="34" charset="0"/>
                <a:cs typeface="Times New Roman" panose="02020603050405020304" pitchFamily="18" charset="0"/>
              </a:rPr>
              <a:t>This shows the average salary for entry-level (EN), mid-level (MI), senior-level (SE), and executive-level (EX) employees. It appears that the average salary increases with the level of experience.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solidFill>
                  <a:srgbClr val="020817"/>
                </a:solidFill>
                <a:effectLst/>
                <a:latin typeface="__Inter_Fallback_0ec1f4"/>
                <a:ea typeface="Calibri" panose="020F0502020204030204" pitchFamily="34" charset="0"/>
                <a:cs typeface="Times New Roman" panose="02020603050405020304" pitchFamily="18" charset="0"/>
              </a:rPr>
              <a:t>Again the ANOVA yields a P-value is less than 0.05, which suggests that there is a statistically significant difference in salary in USD between the different experience levels.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A3F41-246A-0F4B-9BED-F813EEBA8B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800" kern="0" dirty="0">
                <a:solidFill>
                  <a:srgbClr val="020817"/>
                </a:solidFill>
                <a:effectLst/>
                <a:latin typeface="__Inter_Fallback_0ec1f4"/>
                <a:ea typeface="Times New Roman" panose="02020603050405020304" pitchFamily="18" charset="0"/>
                <a:cs typeface="Times New Roman" panose="02020603050405020304" pitchFamily="18" charset="0"/>
              </a:rPr>
              <a:t>Small-sized companies (S) pay an average salary of approximately $78,648.</a:t>
            </a:r>
            <a:endParaRPr lang="en-AU" sz="1800" kern="100" dirty="0">
              <a:solidFill>
                <a:srgbClr val="020817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800" kern="0" dirty="0">
                <a:solidFill>
                  <a:srgbClr val="020817"/>
                </a:solidFill>
                <a:effectLst/>
                <a:latin typeface="__Inter_Fallback_0ec1f4"/>
                <a:ea typeface="Times New Roman" panose="02020603050405020304" pitchFamily="18" charset="0"/>
                <a:cs typeface="Times New Roman" panose="02020603050405020304" pitchFamily="18" charset="0"/>
              </a:rPr>
              <a:t>Medium-sized companies (M) pay an average salary of approximately $140,863.</a:t>
            </a:r>
            <a:endParaRPr lang="en-AU" sz="1800" kern="100" dirty="0">
              <a:solidFill>
                <a:srgbClr val="020817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800" kern="0" dirty="0">
                <a:solidFill>
                  <a:srgbClr val="020817"/>
                </a:solidFill>
                <a:effectLst/>
                <a:latin typeface="__Inter_Fallback_0ec1f4"/>
                <a:ea typeface="Times New Roman" panose="02020603050405020304" pitchFamily="18" charset="0"/>
                <a:cs typeface="Times New Roman" panose="02020603050405020304" pitchFamily="18" charset="0"/>
              </a:rPr>
              <a:t>Large-sized companies (L) pay an average salary of approximately $112,821.</a:t>
            </a:r>
            <a:endParaRPr lang="en-AU" sz="1800" kern="100" dirty="0">
              <a:solidFill>
                <a:srgbClr val="020817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kern="0" dirty="0">
                <a:solidFill>
                  <a:srgbClr val="020817"/>
                </a:solidFill>
                <a:effectLst/>
                <a:latin typeface="__Inter_Fallback_0ec1f4"/>
                <a:ea typeface="Times New Roman" panose="02020603050405020304" pitchFamily="18" charset="0"/>
                <a:cs typeface="Times New Roman" panose="02020603050405020304" pitchFamily="18" charset="0"/>
              </a:rPr>
              <a:t>This indicates that the size of the company does have a significant impact on salary, with large companies paying the highest average salary in this dataset.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A3F41-246A-0F4B-9BED-F813EEBA8B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8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dirty="0">
                <a:solidFill>
                  <a:srgbClr val="020817"/>
                </a:solidFill>
                <a:effectLst/>
                <a:latin typeface="__Inter_Fallback_0ec1f4"/>
                <a:ea typeface="Calibri" panose="020F0502020204030204" pitchFamily="34" charset="0"/>
                <a:cs typeface="Times New Roman" panose="02020603050405020304" pitchFamily="18" charset="0"/>
              </a:rPr>
              <a:t>To further understand the data, I created a visualization showing the distribution of salaries across different company sizes. Just to give us a better understanding of the salary range and any potential outliers within each company size category</a:t>
            </a:r>
            <a:r>
              <a:rPr lang="en-AU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A3F41-246A-0F4B-9BED-F813EEBA8B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53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kern="100" dirty="0">
                <a:solidFill>
                  <a:srgbClr val="020817"/>
                </a:solidFill>
                <a:effectLst/>
                <a:latin typeface="__Inter_Fallback_0ec1f4"/>
                <a:ea typeface="Calibri" panose="020F0502020204030204" pitchFamily="34" charset="0"/>
                <a:cs typeface="Times New Roman" panose="02020603050405020304" pitchFamily="18" charset="0"/>
              </a:rPr>
              <a:t>Each line represents a different company size (L for large, M for medium, S for small). The x-axis represents the year, and the y-axis represents the average salary in USD. This graph provides a visual representation of how the average salary has changed over time for different company sizes.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 for the Job title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A3F41-246A-0F4B-9BED-F813EEBA8B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29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3E12-3A68-6E49-6686-D452B3711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0CC57-82DB-C7C7-B450-683F1FBDF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739D-5C39-8DC1-08AF-210219C3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10E-28A2-5842-84C0-C261DBAB9A0A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8F9C7-1A9D-7999-DEE1-ACF0340FD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A4B6-C857-2E01-8304-5FE170A3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221D-BB83-BC4B-8AA8-DC4EC498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8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60F9-B0A7-1912-80C6-560C8BF6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980DB-A1EC-252B-ED44-1CA6F6B4E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01434-AA62-F3DF-3967-C25AD317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10E-28A2-5842-84C0-C261DBAB9A0A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E9AB3-E4A5-A7CC-C373-F4A8B93D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D1498-6B8B-42E6-C87A-03166BD3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221D-BB83-BC4B-8AA8-DC4EC498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3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2BFC5E-FDF3-FAB9-320E-A1A44920C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92BF1-BAEF-A036-99EE-B2ACBE8B6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B794D-DCF3-48BE-AF6E-4957FF75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10E-28A2-5842-84C0-C261DBAB9A0A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65615-6AA7-CE24-A71D-6913C0B1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473A4-A095-6E89-0C1B-112EFE8A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221D-BB83-BC4B-8AA8-DC4EC498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8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1CF3-2180-6F1F-3C9C-39806937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E043-5F8D-576E-81D8-108DE753D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DB217-FF8C-B0AA-A67E-7A95041B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10E-28A2-5842-84C0-C261DBAB9A0A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52519-A031-DA10-97D7-4A8962AC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1F9AC-A4F1-2291-63EE-C1998308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221D-BB83-BC4B-8AA8-DC4EC498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5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DC29-5D5F-71FA-284D-9C0F0328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7731D-F251-2973-8479-FE301B1DD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6C017-72C4-7795-9FFB-3FF896CD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10E-28A2-5842-84C0-C261DBAB9A0A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9D011-C8EA-79A0-3A29-1D560B49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B44CC-FFF1-14DB-7AC6-38DDF822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221D-BB83-BC4B-8AA8-DC4EC498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7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E0D3-913F-4EB8-EDE5-2AE0BE13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3255-47D2-B281-5F89-F48C3222F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2BE01-FB2E-A18D-AE4D-A8522100D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BA4B6-EA73-842E-C161-56DF0FCC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10E-28A2-5842-84C0-C261DBAB9A0A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FCD6D-7AB3-F1E0-5E93-2A013D11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3F507-159E-74CA-EC18-F91F5F79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221D-BB83-BC4B-8AA8-DC4EC498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6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F3F9-039B-955B-DB64-B0A3A216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013E2-E8C6-BB0D-DE80-F5BB6F402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8D294-C752-E0BB-940B-C6AD22C89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5E285-6539-7EFE-0B1C-EF7770D4B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A8175-5496-7120-9F6E-AFB7D82D0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E4C8C-FBC5-8217-6758-BF5E9F20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10E-28A2-5842-84C0-C261DBAB9A0A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194DC-4D15-82BE-410A-5C7FB0F3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E17EE8-89F5-23AA-FCD7-A75879E2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221D-BB83-BC4B-8AA8-DC4EC498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7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F67A-3DA1-8DC4-258D-46054B77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3F01B-EA93-489C-8DB6-BDB06027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10E-28A2-5842-84C0-C261DBAB9A0A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E113E-BA79-61B1-DF87-5B590B27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AD5A4-E472-E166-0745-F45DEBC9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221D-BB83-BC4B-8AA8-DC4EC498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1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3F4BF-16B5-32F4-CB9B-E84EA195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10E-28A2-5842-84C0-C261DBAB9A0A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2DBB8-7AE7-55BE-4D2D-B9A7D0B2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836E5-8796-1E73-C812-3A7AA0EE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221D-BB83-BC4B-8AA8-DC4EC498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AA7E-3445-7A8E-5B8A-908D6D0E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716FE-988E-79B8-6E08-A56BE7887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BB2C2-721A-517B-1536-E3D2D32E5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30898-7BD3-B0ED-64D0-4D325BA4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10E-28A2-5842-84C0-C261DBAB9A0A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21AC6-2998-0A81-EA10-FB802D66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99060-7496-B74E-D065-A5813745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221D-BB83-BC4B-8AA8-DC4EC498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9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409C-4F31-2006-6009-FC82C3F4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475BCE-478C-34D5-5ED0-E485A17E4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B06B5-10FE-79EE-6702-9CFBCAC7C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C05D5-684B-0374-9C41-04F399D8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510E-28A2-5842-84C0-C261DBAB9A0A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9C3AE-2AA1-2AB7-535E-49C48DE0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DD8B5-0B64-660E-3F30-3D8014DA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221D-BB83-BC4B-8AA8-DC4EC498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8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DD0822-0168-47E2-C004-5C3C82E94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58A6D-1F87-6BD0-0D50-13AC65655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F4F3E-B511-86EA-8E60-F74309EBD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0510E-28A2-5842-84C0-C261DBAB9A0A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3EF76-1733-4C69-F7D3-14C3C1909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B07BA-EAE8-A3C6-1A2D-A3FAF3714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221D-BB83-BC4B-8AA8-DC4EC498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0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cedricaubin/ai-ml-salaries" TargetMode="External"/><Relationship Id="rId4" Type="http://schemas.openxmlformats.org/officeDocument/2006/relationships/hyperlink" Target="http://kaggle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84617-C24A-DC35-E483-DC530BC5D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Project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A73CD-E375-1E46-6449-CB8A42D37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AU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data science job salaries from 2020-2023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635B3-C8CA-EEC7-3444-3B905BCEB902}"/>
              </a:ext>
            </a:extLst>
          </p:cNvPr>
          <p:cNvSpPr txBox="1"/>
          <p:nvPr/>
        </p:nvSpPr>
        <p:spPr>
          <a:xfrm>
            <a:off x="9532424" y="802296"/>
            <a:ext cx="2601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Chang Yu</a:t>
            </a:r>
          </a:p>
          <a:p>
            <a:r>
              <a:rPr lang="en-US" dirty="0">
                <a:solidFill>
                  <a:schemeClr val="bg1"/>
                </a:solidFill>
              </a:rPr>
              <a:t>Nestor Pardo</a:t>
            </a:r>
          </a:p>
          <a:p>
            <a:r>
              <a:rPr lang="en-US" dirty="0">
                <a:solidFill>
                  <a:schemeClr val="bg1"/>
                </a:solidFill>
              </a:rPr>
              <a:t>Edrin </a:t>
            </a:r>
            <a:r>
              <a:rPr lang="en-US" dirty="0" err="1">
                <a:solidFill>
                  <a:schemeClr val="bg1"/>
                </a:solidFill>
              </a:rPr>
              <a:t>Ngadze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6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ACCFD-E22F-7355-E217-398A7ABB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AU" sz="3000"/>
              <a:t>Top 10 demanded jobs and jobs in low demand (lack of data)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BBFDF-51CF-311F-6424-BDAD68C37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AU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27F7C-CB3F-AE49-AA4D-1A8E9CC49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964" y="2729397"/>
            <a:ext cx="2499146" cy="3483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0C70D2-C8BB-399C-029F-E2655DA33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211" y="2729397"/>
            <a:ext cx="3610221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8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59CC9-CA2C-26A8-4A2D-D7519336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Salaries of top 10 jobs in demand</a:t>
            </a:r>
          </a:p>
        </p:txBody>
      </p:sp>
      <p:pic>
        <p:nvPicPr>
          <p:cNvPr id="6" name="Content Placeholder 5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5B88EE5F-B4E8-52BC-08A1-1E0B2EAA5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073" y="2354239"/>
            <a:ext cx="8577853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5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68305-597D-83C6-8A2F-700D45B6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AU" sz="2800"/>
              <a:t>Change of average salary from 2020-2023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3B07-1718-F119-6B69-004E73B3E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AU" sz="2000"/>
              <a:t>Trends of </a:t>
            </a:r>
            <a:r>
              <a:rPr lang="en-AU" sz="2000" u="sng"/>
              <a:t>data engineer </a:t>
            </a:r>
            <a:r>
              <a:rPr lang="en-AU" sz="2000"/>
              <a:t>and </a:t>
            </a:r>
            <a:r>
              <a:rPr lang="en-AU" sz="2000" u="sng"/>
              <a:t>data scientist </a:t>
            </a:r>
            <a:r>
              <a:rPr lang="en-AU" sz="2000"/>
              <a:t>are similar. </a:t>
            </a:r>
          </a:p>
          <a:p>
            <a:endParaRPr lang="en-AU" sz="2000"/>
          </a:p>
          <a:p>
            <a:r>
              <a:rPr lang="en-AU" sz="2000"/>
              <a:t>In 2021, the average salaries of </a:t>
            </a:r>
            <a:r>
              <a:rPr lang="en-AU" sz="2000" u="sng"/>
              <a:t>data engineer</a:t>
            </a:r>
            <a:r>
              <a:rPr lang="en-AU" sz="2000"/>
              <a:t> and </a:t>
            </a:r>
            <a:r>
              <a:rPr lang="en-AU" sz="2000" u="sng"/>
              <a:t>data scientist </a:t>
            </a:r>
            <a:r>
              <a:rPr lang="en-AU" sz="2000"/>
              <a:t>decreased. In contrast to data analyst.</a:t>
            </a:r>
          </a:p>
          <a:p>
            <a:pPr marL="0" indent="0">
              <a:buNone/>
            </a:pPr>
            <a:endParaRPr lang="en-AU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A254C-9EBD-073D-98A6-CC2967555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186550"/>
            <a:ext cx="6155141" cy="450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9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BF63E-ED67-0603-5448-1AABDF30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AU" sz="3600" dirty="0"/>
              <a:t>Compare salary for top 3 jobs in 2022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3C8E7-1366-7DFD-4BB4-4B05429618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72" r="-1" b="5830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29A87-333B-DA44-4221-519F9A8AA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AU" sz="1800"/>
              <a:t>The most number of outliers - </a:t>
            </a:r>
            <a:r>
              <a:rPr lang="en-AU" sz="1800" u="sng"/>
              <a:t>Data engineer</a:t>
            </a:r>
            <a:r>
              <a:rPr lang="en-AU" sz="1800"/>
              <a:t> and </a:t>
            </a:r>
            <a:r>
              <a:rPr lang="en-AU" sz="1800" u="sng"/>
              <a:t>data analyst.</a:t>
            </a:r>
            <a:endParaRPr lang="en-AU" sz="1800"/>
          </a:p>
          <a:p>
            <a:r>
              <a:rPr lang="en-AU" sz="1800"/>
              <a:t>The shortest data range -individuals in the </a:t>
            </a:r>
            <a:r>
              <a:rPr lang="en-AU" sz="1800" u="sng"/>
              <a:t>data analyst </a:t>
            </a:r>
            <a:r>
              <a:rPr lang="en-AU" sz="1800"/>
              <a:t>have more similar salary levels.</a:t>
            </a:r>
          </a:p>
          <a:p>
            <a:r>
              <a:rPr lang="en-AU" sz="1800"/>
              <a:t>P value of Kruskal–Wallis one-way analysis: 1.30141231e-43</a:t>
            </a:r>
          </a:p>
        </p:txBody>
      </p:sp>
    </p:spTree>
    <p:extLst>
      <p:ext uri="{BB962C8B-B14F-4D97-AF65-F5344CB8AC3E}">
        <p14:creationId xmlns:p14="http://schemas.microsoft.com/office/powerpoint/2010/main" val="364304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36E66-1754-EA15-77DD-7B8C6584A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AU" sz="3800" dirty="0"/>
              <a:t>Remote ratio change with time 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FB200-1FC1-8A0F-F39B-31FA06953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AU" sz="2200" dirty="0"/>
              <a:t>Remote ration decreases through the time.</a:t>
            </a:r>
          </a:p>
          <a:p>
            <a:r>
              <a:rPr lang="en-AU" sz="2200" dirty="0"/>
              <a:t>However, the remote ratio of data analyst is the highest compared to others.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B84C1C-AC36-9B5E-8066-3F2FB19B7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62438"/>
            <a:ext cx="6903720" cy="533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34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F7464-826C-4CF0-BAF9-BA3B8B5D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br>
              <a:rPr lang="en-US" sz="1800"/>
            </a:br>
            <a:r>
              <a:rPr lang="en-US" sz="1800"/>
              <a:t>how does Remote job (overseas) affect job title, salary?</a:t>
            </a:r>
            <a:br>
              <a:rPr lang="en-US" sz="1800"/>
            </a:br>
            <a:br>
              <a:rPr lang="en-US" sz="1800"/>
            </a:br>
            <a:endParaRPr lang="en-US" sz="180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0DF62E-367B-496E-E8FB-4AA460FEB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000"/>
              <a:t>Most of the average salaries paid by local companies to overseas worker is lower than the salaries that they pay for local workers(2 exceptions)</a:t>
            </a:r>
          </a:p>
          <a:p>
            <a:r>
              <a:rPr lang="en-US" sz="2000"/>
              <a:t>There is higher pay for local workers</a:t>
            </a:r>
          </a:p>
          <a:p>
            <a:r>
              <a:rPr lang="en-US" sz="2000"/>
              <a:t>Companies can get the same kind of work done for less money from overseas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7" name="Content Placeholder 6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8D4FF3CD-D6B7-8F3F-A839-2406CA44B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54296" y="1383773"/>
            <a:ext cx="6903720" cy="409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569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9A861-98DF-77A1-5596-295AD36A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2600"/>
              <a:t>Relationship between job title and remote ratio 2023-23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140ABF-D094-CA72-96E5-47477DEF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Most of the job titles are full remote in comparison to the local job titles</a:t>
            </a:r>
          </a:p>
          <a:p>
            <a:r>
              <a:rPr lang="en-US" sz="2200" dirty="0"/>
              <a:t>Some of the local workers do not have the option to work remotely </a:t>
            </a:r>
          </a:p>
        </p:txBody>
      </p:sp>
      <p:pic>
        <p:nvPicPr>
          <p:cNvPr id="5" name="Content Placeholder 4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C403213E-2B7A-C5B1-A45A-4D187A334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2" r="7278" b="2"/>
          <a:stretch/>
        </p:blipFill>
        <p:spPr>
          <a:xfrm>
            <a:off x="4727455" y="640080"/>
            <a:ext cx="675740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1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9C7D3-8DA2-5B03-FB94-5923F75E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000"/>
              <a:t>Relationship between average salaryand remote ratio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with blue dots&#10;&#10;Description automatically generated">
            <a:extLst>
              <a:ext uri="{FF2B5EF4-FFF2-40B4-BE49-F238E27FC236}">
                <a16:creationId xmlns:a16="http://schemas.microsoft.com/office/drawing/2014/main" id="{7A03A25B-D9AC-8AD4-6682-DD1BE7056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630936"/>
            <a:ext cx="7037538" cy="48910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EEB12-5035-7EBD-57A9-2730C8408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en-AU" sz="2200" b="0" i="0" dirty="0">
                <a:effectLst/>
                <a:latin typeface="Slack-Lato"/>
              </a:rPr>
            </a:br>
            <a:endParaRPr lang="en-AU" sz="2200" b="0" i="0" dirty="0">
              <a:effectLst/>
              <a:latin typeface="Slack-Lato"/>
            </a:endParaRP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14144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Many question marks on black background">
            <a:extLst>
              <a:ext uri="{FF2B5EF4-FFF2-40B4-BE49-F238E27FC236}">
                <a16:creationId xmlns:a16="http://schemas.microsoft.com/office/drawing/2014/main" id="{D24EE623-480A-45B9-DFA2-C810682A3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1617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76D6E-AB30-376F-7602-35073A65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Questions ?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0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454913ED-45A7-A8E5-4562-0C3ED7FEB5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" t="18757" r="3132" b="-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B6E13-FE8D-C7AC-4E35-3B95A23E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6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0DF8CC8C-68C3-7F3C-5582-2E9D84A31D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64" r="21141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1F56B-3951-D93D-2783-F553BCF2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Preliminary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A7A0-2427-C8D9-9FBE-E20938BA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Data cleaning</a:t>
            </a:r>
          </a:p>
          <a:p>
            <a:r>
              <a:rPr lang="en-US" sz="2000" dirty="0"/>
              <a:t>.describe() output</a:t>
            </a:r>
          </a:p>
          <a:p>
            <a:pPr lvl="1"/>
            <a:r>
              <a:rPr lang="en-A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The dataset contains 3006 entries</a:t>
            </a:r>
          </a:p>
          <a:p>
            <a:pPr lvl="1"/>
            <a:r>
              <a:rPr lang="en-A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The average salary in USD is roughly $135,000 with an </a:t>
            </a:r>
            <a:r>
              <a:rPr lang="en-AU" sz="2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en-A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 of around 63,000</a:t>
            </a:r>
          </a:p>
          <a:p>
            <a:pPr lvl="1"/>
            <a:r>
              <a:rPr lang="en-AU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Min salary is $5000 and max is $450,000(very broad sample)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2864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7EC6-59D5-8B5C-8500-2EFA4717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Reference</a:t>
            </a:r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1CEF334F-4C57-7B9C-1465-211C97799B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5" r="25204" b="-1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94C47-BD11-21C7-C204-145DCF212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0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Resource: Cedric Aubin (Mar 04 2023). AI/ML Salaries. </a:t>
            </a:r>
            <a:r>
              <a:rPr lang="en-AU" sz="2000" u="none" strike="noStrike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Kaggle.com</a:t>
            </a:r>
            <a:r>
              <a:rPr lang="en-AU" sz="20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AU" sz="2000" u="none" strike="noStrike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https://www.kaggle.com/datasets/cedricaubin/ai-ml-salaries</a:t>
            </a:r>
            <a:endParaRPr lang="en-AU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2331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6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salary in dollar&#10;&#10;Description automatically generated with medium confidence">
            <a:extLst>
              <a:ext uri="{FF2B5EF4-FFF2-40B4-BE49-F238E27FC236}">
                <a16:creationId xmlns:a16="http://schemas.microsoft.com/office/drawing/2014/main" id="{7E8E5922-6A5F-FB35-43A6-07974364DE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597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34" name="Freeform: Shape 28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1DB57-B381-4F6F-3C58-911FBE642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A Plot of the distribution of salaries approximates a bell curve</a:t>
            </a:r>
          </a:p>
          <a:p>
            <a:r>
              <a:rPr lang="en-US" sz="1700"/>
              <a:t>T-test to compare the mean salaries of 2 different groups yields a p-value of &lt;0.05 suggesting there is significant difference in mean salaries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409063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7BA22-3408-C0A9-AE3D-A5BA3EE413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49" r="36008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FEDF7-F764-8D8B-09C8-4E353128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Questions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DE6CA-94FC-F04F-93C3-89144EA98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Examine how the type of employment in Data science(part-time, full-time, casual) influences salary</a:t>
            </a:r>
          </a:p>
          <a:p>
            <a:r>
              <a:rPr lang="en-US" sz="2000" dirty="0"/>
              <a:t>Analyze how the level of experience impacts salary.</a:t>
            </a:r>
          </a:p>
          <a:p>
            <a:r>
              <a:rPr lang="en-US" sz="2000" dirty="0"/>
              <a:t>Investigate the relationship between company size and salary.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34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50638-A038-EF9D-02BB-66A60D20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2400" dirty="0"/>
              <a:t>Salary distribution based on employment type in AI: part-time, full-time, and casual roles</a:t>
            </a:r>
            <a:endParaRPr lang="en-US" sz="4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graph of salary by employment type&#10;&#10;Description automatically generated">
            <a:extLst>
              <a:ext uri="{FF2B5EF4-FFF2-40B4-BE49-F238E27FC236}">
                <a16:creationId xmlns:a16="http://schemas.microsoft.com/office/drawing/2014/main" id="{390404C8-9217-9EE8-EFA1-FBCEB2533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64" b="1"/>
          <a:stretch/>
        </p:blipFill>
        <p:spPr>
          <a:xfrm>
            <a:off x="462270" y="2189328"/>
            <a:ext cx="6949183" cy="427156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753485-CFB7-E396-2D09-437C58430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Full time and contract workers have the highest average salary</a:t>
            </a:r>
          </a:p>
          <a:p>
            <a:r>
              <a:rPr lang="en-US" sz="1800" dirty="0"/>
              <a:t>Followed by freelance. Workers</a:t>
            </a:r>
          </a:p>
          <a:p>
            <a:r>
              <a:rPr lang="en-US" sz="1800" dirty="0"/>
              <a:t>Part time workers make the least</a:t>
            </a:r>
          </a:p>
          <a:p>
            <a:r>
              <a:rPr lang="en-US" sz="1800" dirty="0"/>
              <a:t>ANOVA test yields a P-value of </a:t>
            </a:r>
            <a:r>
              <a:rPr lang="en-AU" sz="1800" dirty="0"/>
              <a:t>2.634955997528529e-09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003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B6DD3-2AE8-9147-2B88-C83AE7F2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2500"/>
              <a:t>Does more experience always equate to a higher salary in the AI sector?</a:t>
            </a:r>
            <a:br>
              <a:rPr lang="en-US" sz="2500"/>
            </a:br>
            <a:endParaRPr lang="en-US" sz="25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graph of a salary&#10;&#10;Description automatically generated">
            <a:extLst>
              <a:ext uri="{FF2B5EF4-FFF2-40B4-BE49-F238E27FC236}">
                <a16:creationId xmlns:a16="http://schemas.microsoft.com/office/drawing/2014/main" id="{ABC130A3-9866-B01B-051B-17B4F88A5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458"/>
          <a:stretch/>
        </p:blipFill>
        <p:spPr>
          <a:xfrm>
            <a:off x="626850" y="2276856"/>
            <a:ext cx="6918159" cy="425249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B0101D5-795D-D578-2F10-4DE0C1745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 marL="914400" lvl="2" indent="0">
              <a:buNone/>
            </a:pPr>
            <a:endParaRPr lang="en-US" sz="1000" dirty="0"/>
          </a:p>
          <a:p>
            <a:r>
              <a:rPr lang="en-US" sz="1800" dirty="0"/>
              <a:t>Experience does determine salary with the average salary going up with level of experience</a:t>
            </a:r>
          </a:p>
          <a:p>
            <a:r>
              <a:rPr lang="en-US" sz="1800" dirty="0"/>
              <a:t>Performed an ANOVA test and the P-value was </a:t>
            </a:r>
            <a:r>
              <a:rPr lang="en-AU" sz="1800" dirty="0"/>
              <a:t>2.778469576950657e-137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734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80B2B-2270-BAEE-0580-60EB67E8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2500" kern="1200">
                <a:latin typeface="+mj-lt"/>
                <a:ea typeface="+mj-ea"/>
                <a:cs typeface="+mj-cs"/>
              </a:rPr>
              <a:t>Does company size play a role in determining salary? Do larger companies pay more? </a:t>
            </a:r>
            <a:br>
              <a:rPr lang="en-US" sz="2500" kern="1200">
                <a:latin typeface="+mj-lt"/>
                <a:ea typeface="+mj-ea"/>
                <a:cs typeface="+mj-cs"/>
              </a:rPr>
            </a:br>
            <a:endParaRPr lang="en-US" sz="250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6D777E-227F-1980-F3ED-2C31397DF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9563" y="1719072"/>
            <a:ext cx="5982962" cy="451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365AC084-771E-EC63-8745-D1F8829A7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Mid sized companies have the highest average salary</a:t>
            </a:r>
          </a:p>
          <a:p>
            <a:r>
              <a:rPr lang="en-US" sz="1800" dirty="0"/>
              <a:t>Small size companies have the lowest</a:t>
            </a:r>
          </a:p>
        </p:txBody>
      </p:sp>
    </p:spTree>
    <p:extLst>
      <p:ext uri="{BB962C8B-B14F-4D97-AF65-F5344CB8AC3E}">
        <p14:creationId xmlns:p14="http://schemas.microsoft.com/office/powerpoint/2010/main" val="408959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3" name="Freeform: Shape 308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85" name="Freeform: Shape 308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6DE6E-CA84-D717-5619-1FFA23B57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endParaRPr lang="en-US" sz="2800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B2BB30CE-C035-0CDD-8659-C2D5FD64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This plot provides a visual representation of the range and distribution of salaries for each company size</a:t>
            </a:r>
          </a:p>
          <a:p>
            <a:r>
              <a:rPr lang="en-US" sz="1700" dirty="0"/>
              <a:t>Medium and Large Companies have the large numbers of outlier values</a:t>
            </a:r>
          </a:p>
          <a:p>
            <a:r>
              <a:rPr lang="en-US" sz="1700" dirty="0"/>
              <a:t>Medium companies have the largest spread in values </a:t>
            </a:r>
          </a:p>
          <a:p>
            <a:endParaRPr lang="en-US" sz="17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9987A7-0558-A0B7-D16F-786596D48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184" y="1316164"/>
            <a:ext cx="6922008" cy="432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168C30-965C-B417-ECB6-5FC63F22C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440" y="1329088"/>
            <a:ext cx="6996425" cy="435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ight Triangle 103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C3BBA-5730-49ED-D96D-2E4AD0267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biggest variation occurs in mid sized companies.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Large companies show a general trend upwards then a drop from 2022-23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Small companies generally stay constant,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1D75-1EE9-4B3C-9282-4690B25C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2496" y="4301656"/>
            <a:ext cx="2705619" cy="762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68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1308</Words>
  <Application>Microsoft Macintosh PowerPoint</Application>
  <PresentationFormat>Widescreen</PresentationFormat>
  <Paragraphs>117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__Inter_Fallback_0ec1f4</vt:lpstr>
      <vt:lpstr>Arial</vt:lpstr>
      <vt:lpstr>Calibri</vt:lpstr>
      <vt:lpstr>Calibri Light</vt:lpstr>
      <vt:lpstr>Monaco</vt:lpstr>
      <vt:lpstr>Segoe UI</vt:lpstr>
      <vt:lpstr>Slack-Lato</vt:lpstr>
      <vt:lpstr>Symbol</vt:lpstr>
      <vt:lpstr>Office Theme</vt:lpstr>
      <vt:lpstr>Project 1 </vt:lpstr>
      <vt:lpstr>Preliminary analysis</vt:lpstr>
      <vt:lpstr>PowerPoint Presentation</vt:lpstr>
      <vt:lpstr>Questions for analysis</vt:lpstr>
      <vt:lpstr>Salary distribution based on employment type in AI: part-time, full-time, and casual roles</vt:lpstr>
      <vt:lpstr>Does more experience always equate to a higher salary in the AI sector? </vt:lpstr>
      <vt:lpstr>Does company size play a role in determining salary? Do larger companies pay more?  </vt:lpstr>
      <vt:lpstr>PowerPoint Presentation</vt:lpstr>
      <vt:lpstr>The biggest variation occurs in mid sized companies.  Large companies show a general trend upwards then a drop from 2022-23  Small companies generally stay constant, </vt:lpstr>
      <vt:lpstr>Top 10 demanded jobs and jobs in low demand (lack of data)</vt:lpstr>
      <vt:lpstr>Salaries of top 10 jobs in demand</vt:lpstr>
      <vt:lpstr>Change of average salary from 2020-2023</vt:lpstr>
      <vt:lpstr>Compare salary for top 3 jobs in 2022</vt:lpstr>
      <vt:lpstr>Remote ratio change with time </vt:lpstr>
      <vt:lpstr> how does Remote job (overseas) affect job title, salary?  </vt:lpstr>
      <vt:lpstr>Relationship between job title and remote ratio 2023-23</vt:lpstr>
      <vt:lpstr>Relationship between average salaryand remote ratio</vt:lpstr>
      <vt:lpstr>Questions ?</vt:lpstr>
      <vt:lpstr>Thank you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</dc:title>
  <dc:creator>Edrin Ngadze</dc:creator>
  <cp:lastModifiedBy>Edrin Ngadze</cp:lastModifiedBy>
  <cp:revision>8</cp:revision>
  <dcterms:created xsi:type="dcterms:W3CDTF">2023-09-06T02:30:50Z</dcterms:created>
  <dcterms:modified xsi:type="dcterms:W3CDTF">2023-09-07T14:17:36Z</dcterms:modified>
</cp:coreProperties>
</file>