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5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20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95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10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661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81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480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2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8383-502B-44FE-A491-FF9F04D25984}" type="datetimeFigureOut">
              <a:rPr lang="sv-SE" smtClean="0"/>
              <a:t>2014-02-04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1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331236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/>
              <a:t>1DV405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Laboration 2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849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0"/>
            <a:ext cx="7272808" cy="69269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Uppgift 1 – Normalisera Dator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53192"/>
              </p:ext>
            </p:extLst>
          </p:nvPr>
        </p:nvGraphicFramePr>
        <p:xfrm>
          <a:off x="0" y="949370"/>
          <a:ext cx="90146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02"/>
                <a:gridCol w="1183155"/>
                <a:gridCol w="1407875"/>
                <a:gridCol w="1426817"/>
                <a:gridCol w="1604281"/>
                <a:gridCol w="1966794"/>
              </a:tblGrid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Datorplacering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Installationsdatum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MS10032 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849542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Office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KM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Te222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2005-01-13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NS10432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FireFox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WL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Te237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2004-08-19</a:t>
                      </a:r>
                      <a:endParaRPr lang="sv-SE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MS12354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Visual Studio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PV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Te220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2004-12-08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80038"/>
            <a:ext cx="28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Datortabell</a:t>
            </a:r>
            <a:r>
              <a:rPr lang="sv-SE" dirty="0" smtClean="0"/>
              <a:t> - Onormaliserad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971600" y="328498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849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90" y="0"/>
            <a:ext cx="5698976" cy="70609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1. Normaliserade tabeller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64099"/>
              </p:ext>
            </p:extLst>
          </p:nvPr>
        </p:nvGraphicFramePr>
        <p:xfrm>
          <a:off x="0" y="1052736"/>
          <a:ext cx="59490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90"/>
                <a:gridCol w="1425702"/>
                <a:gridCol w="1437005"/>
                <a:gridCol w="145586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MS10032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Office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KM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NS10432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FireFox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WL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MS12354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Visual</a:t>
                      </a:r>
                      <a:r>
                        <a:rPr lang="sv-SE" baseline="0" dirty="0" smtClean="0"/>
                        <a:t> Studio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PV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8408"/>
              </p:ext>
            </p:extLst>
          </p:nvPr>
        </p:nvGraphicFramePr>
        <p:xfrm>
          <a:off x="6297561" y="1059850"/>
          <a:ext cx="2608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80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Datorplacering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849542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Te222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Te237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93393"/>
              </p:ext>
            </p:extLst>
          </p:nvPr>
        </p:nvGraphicFramePr>
        <p:xfrm>
          <a:off x="30336" y="2850758"/>
          <a:ext cx="46379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90"/>
                <a:gridCol w="975487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Installationsdatum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849542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2005-01-13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2004-08-19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2004-12-08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33090" y="690518"/>
            <a:ext cx="100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Produkt</a:t>
            </a:r>
            <a:endParaRPr lang="sv-S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25553" y="69051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Dator</a:t>
            </a:r>
            <a:endParaRPr lang="sv-S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61615" y="2490450"/>
            <a:ext cx="15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Installationer</a:t>
            </a:r>
            <a:endParaRPr lang="sv-SE" b="1" dirty="0"/>
          </a:p>
        </p:txBody>
      </p:sp>
      <p:sp>
        <p:nvSpPr>
          <p:cNvPr id="10" name="Rectangle 9"/>
          <p:cNvSpPr/>
          <p:nvPr/>
        </p:nvSpPr>
        <p:spPr>
          <a:xfrm>
            <a:off x="6358408" y="446007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Dator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1453082" y="446007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907929" y="4437111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Installationer</a:t>
            </a:r>
            <a:endParaRPr lang="sv-SE" dirty="0"/>
          </a:p>
        </p:txBody>
      </p:sp>
      <p:grpSp>
        <p:nvGrpSpPr>
          <p:cNvPr id="24" name="Grupp 7"/>
          <p:cNvGrpSpPr>
            <a:grpSpLocks/>
          </p:cNvGrpSpPr>
          <p:nvPr/>
        </p:nvGrpSpPr>
        <p:grpSpPr bwMode="auto">
          <a:xfrm>
            <a:off x="2967881" y="4580681"/>
            <a:ext cx="936625" cy="288925"/>
            <a:chOff x="2555776" y="692696"/>
            <a:chExt cx="936104" cy="288032"/>
          </a:xfrm>
        </p:grpSpPr>
        <p:cxnSp>
          <p:nvCxnSpPr>
            <p:cNvPr id="2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27" name="Grupp 7"/>
          <p:cNvGrpSpPr>
            <a:grpSpLocks/>
          </p:cNvGrpSpPr>
          <p:nvPr/>
        </p:nvGrpSpPr>
        <p:grpSpPr bwMode="auto">
          <a:xfrm rot="10800000">
            <a:off x="5416674" y="4580680"/>
            <a:ext cx="936625" cy="288925"/>
            <a:chOff x="2555776" y="692696"/>
            <a:chExt cx="936104" cy="288032"/>
          </a:xfrm>
        </p:grpSpPr>
        <p:cxnSp>
          <p:nvCxnSpPr>
            <p:cNvPr id="2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93042" y="5065833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MjukvaruNRID Pk, Int</a:t>
            </a:r>
          </a:p>
          <a:p>
            <a:r>
              <a:rPr lang="sv-SE" dirty="0" smtClean="0"/>
              <a:t>MjukvaruNR, VC(10)</a:t>
            </a:r>
          </a:p>
          <a:p>
            <a:r>
              <a:rPr lang="sv-SE" dirty="0" smtClean="0"/>
              <a:t>Mjukvara, VC(25)</a:t>
            </a:r>
          </a:p>
          <a:p>
            <a:r>
              <a:rPr lang="sv-SE" dirty="0" smtClean="0"/>
              <a:t>Mjukvarutyp, VC(5)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47889" y="5065833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MjukvaruNRID Pk, Int</a:t>
            </a:r>
          </a:p>
          <a:p>
            <a:r>
              <a:rPr lang="sv-SE" dirty="0" smtClean="0"/>
              <a:t>DatorID Pk, Int</a:t>
            </a:r>
          </a:p>
          <a:p>
            <a:r>
              <a:rPr lang="sv-SE" dirty="0" smtClean="0"/>
              <a:t>Installationsdatum, 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98368" y="5097703"/>
            <a:ext cx="239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DatorID Pk, Int</a:t>
            </a:r>
          </a:p>
          <a:p>
            <a:r>
              <a:rPr lang="sv-SE" dirty="0" smtClean="0"/>
              <a:t>Datorplacering, VC(20)</a:t>
            </a:r>
          </a:p>
        </p:txBody>
      </p:sp>
    </p:spTree>
    <p:extLst>
      <p:ext uri="{BB962C8B-B14F-4D97-AF65-F5344CB8AC3E}">
        <p14:creationId xmlns:p14="http://schemas.microsoft.com/office/powerpoint/2010/main" val="388036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Förändringar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Lagt till MjukvaruNRID då namn inte är någon bra nyckel, eftersom de kan förekomma fler gånger. – Normalform 1</a:t>
            </a:r>
          </a:p>
          <a:p>
            <a:pPr marL="342900" indent="-342900">
              <a:buAutoNum type="arabicPeriod"/>
            </a:pPr>
            <a:r>
              <a:rPr lang="sv-SE" dirty="0" smtClean="0"/>
              <a:t>Delat upp tabellen i tre tabeller, då alla kolumner inte var direkt beroende av båda primärnycklarna. Nu beror varje kolumn på hela nyckeln. – Normalform 2</a:t>
            </a:r>
          </a:p>
          <a:p>
            <a:pPr marL="342900" indent="-342900"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89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648059" y="-99392"/>
            <a:ext cx="7848872" cy="692696"/>
          </a:xfrm>
        </p:spPr>
        <p:txBody>
          <a:bodyPr>
            <a:normAutofit/>
          </a:bodyPr>
          <a:lstStyle/>
          <a:p>
            <a:r>
              <a:rPr lang="sv-SE" sz="3600" dirty="0" smtClean="0"/>
              <a:t>Uppgift 2 – Personaladministration</a:t>
            </a:r>
            <a:endParaRPr lang="sv-SE" sz="3600" dirty="0"/>
          </a:p>
        </p:txBody>
      </p:sp>
      <p:grpSp>
        <p:nvGrpSpPr>
          <p:cNvPr id="5" name="Grupp 7"/>
          <p:cNvGrpSpPr>
            <a:grpSpLocks/>
          </p:cNvGrpSpPr>
          <p:nvPr/>
        </p:nvGrpSpPr>
        <p:grpSpPr bwMode="auto">
          <a:xfrm rot="10800000">
            <a:off x="5603955" y="3188687"/>
            <a:ext cx="936625" cy="288925"/>
            <a:chOff x="2555776" y="692696"/>
            <a:chExt cx="936104" cy="288032"/>
          </a:xfrm>
        </p:grpSpPr>
        <p:cxnSp>
          <p:nvCxnSpPr>
            <p:cNvPr id="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8" name="Rectangle 7"/>
          <p:cNvSpPr/>
          <p:nvPr/>
        </p:nvSpPr>
        <p:spPr>
          <a:xfrm>
            <a:off x="6548834" y="3045117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Befattning</a:t>
            </a: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4105497" y="3777655"/>
            <a:ext cx="2122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PersID </a:t>
            </a:r>
            <a:r>
              <a:rPr lang="sv-SE" dirty="0" smtClean="0"/>
              <a:t>Pk,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Rec.nr Fk, Int</a:t>
            </a:r>
            <a:endParaRPr lang="sv-SE" dirty="0" smtClean="0"/>
          </a:p>
          <a:p>
            <a:r>
              <a:rPr lang="sv-SE" dirty="0" smtClean="0"/>
              <a:t>Pers.nr, </a:t>
            </a:r>
            <a:r>
              <a:rPr lang="sv-SE" dirty="0" smtClean="0"/>
              <a:t>C(11)</a:t>
            </a:r>
          </a:p>
          <a:p>
            <a:r>
              <a:rPr lang="sv-SE" dirty="0" smtClean="0"/>
              <a:t>Namn, VC(40)</a:t>
            </a:r>
          </a:p>
          <a:p>
            <a:r>
              <a:rPr lang="sv-SE" dirty="0" smtClean="0"/>
              <a:t>Postadress, VC(30)</a:t>
            </a:r>
          </a:p>
          <a:p>
            <a:r>
              <a:rPr lang="sv-SE" dirty="0" smtClean="0"/>
              <a:t>Tel.nr, </a:t>
            </a:r>
            <a:r>
              <a:rPr lang="sv-SE" dirty="0" smtClean="0"/>
              <a:t>VC(12</a:t>
            </a:r>
            <a:r>
              <a:rPr lang="sv-SE" dirty="0" smtClean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40580" y="3789040"/>
            <a:ext cx="232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Rec.nr </a:t>
            </a:r>
            <a:r>
              <a:rPr lang="sv-SE" dirty="0" smtClean="0"/>
              <a:t>Pk,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Befattningstyp</a:t>
            </a:r>
            <a:r>
              <a:rPr lang="sv-SE" dirty="0" smtClean="0"/>
              <a:t>, VC(15)</a:t>
            </a:r>
          </a:p>
          <a:p>
            <a:r>
              <a:rPr lang="sv-SE" dirty="0" smtClean="0"/>
              <a:t>Lön</a:t>
            </a:r>
            <a:r>
              <a:rPr lang="sv-SE" dirty="0" smtClean="0"/>
              <a:t>, Int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411" y="476672"/>
            <a:ext cx="4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Konceptuell datamodell med tabellprecisering</a:t>
            </a:r>
            <a:endParaRPr lang="sv-SE" b="1" dirty="0"/>
          </a:p>
        </p:txBody>
      </p:sp>
      <p:grpSp>
        <p:nvGrpSpPr>
          <p:cNvPr id="12" name="Grupp 7"/>
          <p:cNvGrpSpPr>
            <a:grpSpLocks/>
          </p:cNvGrpSpPr>
          <p:nvPr/>
        </p:nvGrpSpPr>
        <p:grpSpPr bwMode="auto">
          <a:xfrm rot="10800000">
            <a:off x="3155162" y="3196627"/>
            <a:ext cx="936625" cy="288925"/>
            <a:chOff x="2555776" y="692696"/>
            <a:chExt cx="936104" cy="288032"/>
          </a:xfrm>
        </p:grpSpPr>
        <p:cxnSp>
          <p:nvCxnSpPr>
            <p:cNvPr id="1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29250" y="378904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FörmID Pk, Int</a:t>
            </a:r>
          </a:p>
          <a:p>
            <a:r>
              <a:rPr lang="sv-SE" dirty="0" smtClean="0"/>
              <a:t>PersID Fk, Int</a:t>
            </a:r>
          </a:p>
          <a:p>
            <a:r>
              <a:rPr lang="sv-SE" dirty="0" smtClean="0"/>
              <a:t>Förmånstyp, VC(20)</a:t>
            </a:r>
          </a:p>
          <a:p>
            <a:r>
              <a:rPr lang="sv-SE" dirty="0" smtClean="0"/>
              <a:t>Värde, Int</a:t>
            </a:r>
          </a:p>
          <a:p>
            <a:r>
              <a:rPr lang="sv-SE" dirty="0"/>
              <a:t>Startdatum, D</a:t>
            </a:r>
          </a:p>
          <a:p>
            <a:r>
              <a:rPr lang="sv-SE" dirty="0"/>
              <a:t>Slutdatum, </a:t>
            </a:r>
            <a:r>
              <a:rPr lang="sv-SE" dirty="0" smtClean="0"/>
              <a:t>D</a:t>
            </a:r>
            <a:endParaRPr lang="sv-SE" dirty="0"/>
          </a:p>
        </p:txBody>
      </p:sp>
      <p:grpSp>
        <p:nvGrpSpPr>
          <p:cNvPr id="18" name="Grupp 7"/>
          <p:cNvGrpSpPr>
            <a:grpSpLocks/>
          </p:cNvGrpSpPr>
          <p:nvPr/>
        </p:nvGrpSpPr>
        <p:grpSpPr bwMode="auto">
          <a:xfrm rot="16200000">
            <a:off x="4377955" y="1849194"/>
            <a:ext cx="936625" cy="288925"/>
            <a:chOff x="2555776" y="692696"/>
            <a:chExt cx="936104" cy="288032"/>
          </a:xfrm>
        </p:grpSpPr>
        <p:cxnSp>
          <p:nvCxnSpPr>
            <p:cNvPr id="1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05497" y="94928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Projekt</a:t>
            </a:r>
            <a:endParaRPr lang="sv-SE" dirty="0"/>
          </a:p>
        </p:txBody>
      </p:sp>
      <p:grpSp>
        <p:nvGrpSpPr>
          <p:cNvPr id="23" name="Grupp 7"/>
          <p:cNvGrpSpPr>
            <a:grpSpLocks/>
          </p:cNvGrpSpPr>
          <p:nvPr/>
        </p:nvGrpSpPr>
        <p:grpSpPr bwMode="auto">
          <a:xfrm rot="5400000">
            <a:off x="4377956" y="2440284"/>
            <a:ext cx="936625" cy="288925"/>
            <a:chOff x="2555776" y="692696"/>
            <a:chExt cx="936104" cy="288032"/>
          </a:xfrm>
        </p:grpSpPr>
        <p:cxnSp>
          <p:nvCxnSpPr>
            <p:cNvPr id="2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4090185" y="305305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Personal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2236358" y="914146"/>
            <a:ext cx="198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Projekttyp, VC(30)</a:t>
            </a:r>
          </a:p>
          <a:p>
            <a:r>
              <a:rPr lang="sv-SE" dirty="0" smtClean="0"/>
              <a:t>Resurs, VC(20)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15518" y="2080061"/>
            <a:ext cx="1056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deltagande</a:t>
            </a:r>
            <a:endParaRPr lang="sv-SE" sz="1400" dirty="0"/>
          </a:p>
        </p:txBody>
      </p:sp>
      <p:sp>
        <p:nvSpPr>
          <p:cNvPr id="43" name="Flowchart: Connector 42"/>
          <p:cNvSpPr/>
          <p:nvPr/>
        </p:nvSpPr>
        <p:spPr>
          <a:xfrm>
            <a:off x="4774035" y="2164211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TextBox 44"/>
          <p:cNvSpPr txBox="1"/>
          <p:nvPr/>
        </p:nvSpPr>
        <p:spPr>
          <a:xfrm>
            <a:off x="5976956" y="1350803"/>
            <a:ext cx="182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PersID Pk, Int</a:t>
            </a:r>
          </a:p>
          <a:p>
            <a:r>
              <a:rPr lang="sv-SE" dirty="0"/>
              <a:t>Startdatum, D</a:t>
            </a:r>
          </a:p>
          <a:p>
            <a:r>
              <a:rPr lang="sv-SE" dirty="0"/>
              <a:t>Slutdatum, D</a:t>
            </a:r>
          </a:p>
          <a:p>
            <a:endParaRPr lang="sv-SE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1643575" y="3045117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Förmån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005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7257" y="5694448"/>
            <a:ext cx="1721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TelID </a:t>
            </a:r>
            <a:r>
              <a:rPr lang="sv-SE" dirty="0"/>
              <a:t>Pk, </a:t>
            </a:r>
            <a:r>
              <a:rPr lang="sv-SE" dirty="0" smtClean="0"/>
              <a:t>Int</a:t>
            </a:r>
            <a:endParaRPr lang="sv-SE" dirty="0" smtClean="0"/>
          </a:p>
          <a:p>
            <a:r>
              <a:rPr lang="sv-SE" dirty="0" smtClean="0"/>
              <a:t>PersID </a:t>
            </a:r>
            <a:r>
              <a:rPr lang="sv-SE" dirty="0"/>
              <a:t>F</a:t>
            </a:r>
            <a:r>
              <a:rPr lang="sv-SE" dirty="0" smtClean="0"/>
              <a:t>k</a:t>
            </a:r>
            <a:r>
              <a:rPr lang="sv-SE" dirty="0"/>
              <a:t>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TeltypID Fk, Int</a:t>
            </a:r>
          </a:p>
          <a:p>
            <a:r>
              <a:rPr lang="sv-SE" dirty="0"/>
              <a:t>Tel.nr, VC(12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19229" y="21220"/>
            <a:ext cx="4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Normaliserad datamodell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444208" y="625002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Befattning</a:t>
            </a:r>
            <a:endParaRPr lang="sv-SE" dirty="0"/>
          </a:p>
        </p:txBody>
      </p:sp>
      <p:sp>
        <p:nvSpPr>
          <p:cNvPr id="136" name="TextBox 135"/>
          <p:cNvSpPr txBox="1"/>
          <p:nvPr/>
        </p:nvSpPr>
        <p:spPr>
          <a:xfrm>
            <a:off x="4448155" y="3042857"/>
            <a:ext cx="2122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PersID </a:t>
            </a:r>
            <a:r>
              <a:rPr lang="sv-SE" dirty="0" smtClean="0"/>
              <a:t>Pk,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Pers.nr, </a:t>
            </a:r>
            <a:r>
              <a:rPr lang="sv-SE" dirty="0" smtClean="0"/>
              <a:t>C(11)</a:t>
            </a:r>
          </a:p>
          <a:p>
            <a:r>
              <a:rPr lang="sv-SE" dirty="0" smtClean="0"/>
              <a:t>Enamn</a:t>
            </a:r>
            <a:r>
              <a:rPr lang="sv-SE" dirty="0" smtClean="0"/>
              <a:t>, </a:t>
            </a:r>
            <a:r>
              <a:rPr lang="sv-SE" dirty="0" smtClean="0"/>
              <a:t>VC(20)</a:t>
            </a:r>
          </a:p>
          <a:p>
            <a:r>
              <a:rPr lang="sv-SE" dirty="0" smtClean="0"/>
              <a:t>Fnamn, VC(20)</a:t>
            </a:r>
          </a:p>
          <a:p>
            <a:r>
              <a:rPr lang="sv-SE" dirty="0"/>
              <a:t>Rec.nr Fk, </a:t>
            </a:r>
            <a:r>
              <a:rPr lang="sv-SE" dirty="0" smtClean="0"/>
              <a:t>Int</a:t>
            </a:r>
          </a:p>
          <a:p>
            <a:r>
              <a:rPr lang="sv-SE" dirty="0"/>
              <a:t>PersID_U Fk, </a:t>
            </a:r>
            <a:r>
              <a:rPr lang="sv-SE" dirty="0" smtClean="0"/>
              <a:t>Int</a:t>
            </a:r>
            <a:endParaRPr lang="sv-SE" dirty="0" smtClean="0"/>
          </a:p>
          <a:p>
            <a:r>
              <a:rPr lang="sv-SE" dirty="0" smtClean="0"/>
              <a:t>Ort, VC(20)</a:t>
            </a:r>
          </a:p>
          <a:p>
            <a:r>
              <a:rPr lang="sv-SE" dirty="0" smtClean="0"/>
              <a:t>Gatuadress, VC(30)</a:t>
            </a:r>
          </a:p>
          <a:p>
            <a:r>
              <a:rPr lang="sv-SE" dirty="0" smtClean="0"/>
              <a:t>ResursID Fk, Int</a:t>
            </a:r>
            <a:endParaRPr lang="sv-SE" dirty="0" smtClean="0"/>
          </a:p>
          <a:p>
            <a:endParaRPr lang="sv-SE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5012739" y="5615200"/>
            <a:ext cx="232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Rec.nr Pk</a:t>
            </a:r>
            <a:r>
              <a:rPr lang="sv-SE" dirty="0" smtClean="0"/>
              <a:t>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Befattningstyp</a:t>
            </a:r>
            <a:r>
              <a:rPr lang="sv-SE" dirty="0" smtClean="0"/>
              <a:t>, VC(15</a:t>
            </a:r>
            <a:r>
              <a:rPr lang="sv-SE" dirty="0" smtClean="0"/>
              <a:t>)</a:t>
            </a:r>
            <a:endParaRPr lang="sv-SE" dirty="0" smtClean="0"/>
          </a:p>
          <a:p>
            <a:r>
              <a:rPr lang="sv-SE" dirty="0" smtClean="0"/>
              <a:t>Lön</a:t>
            </a:r>
            <a:r>
              <a:rPr lang="sv-SE" dirty="0" smtClean="0"/>
              <a:t>, Int</a:t>
            </a:r>
          </a:p>
        </p:txBody>
      </p:sp>
      <p:grpSp>
        <p:nvGrpSpPr>
          <p:cNvPr id="138" name="Grupp 7"/>
          <p:cNvGrpSpPr>
            <a:grpSpLocks/>
          </p:cNvGrpSpPr>
          <p:nvPr/>
        </p:nvGrpSpPr>
        <p:grpSpPr bwMode="auto">
          <a:xfrm rot="10800000">
            <a:off x="3177169" y="2646165"/>
            <a:ext cx="1094172" cy="288925"/>
            <a:chOff x="2555776" y="692696"/>
            <a:chExt cx="936104" cy="288032"/>
          </a:xfrm>
        </p:grpSpPr>
        <p:cxnSp>
          <p:nvCxnSpPr>
            <p:cNvPr id="13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-61021" y="2222915"/>
            <a:ext cx="1968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FörmID Pk, Int</a:t>
            </a:r>
          </a:p>
          <a:p>
            <a:r>
              <a:rPr lang="sv-SE" dirty="0" smtClean="0"/>
              <a:t>Förmån, VC(15)</a:t>
            </a:r>
          </a:p>
          <a:p>
            <a:r>
              <a:rPr lang="sv-SE" dirty="0" smtClean="0"/>
              <a:t>PersID Fk, Int</a:t>
            </a:r>
          </a:p>
          <a:p>
            <a:r>
              <a:rPr lang="sv-SE" dirty="0" smtClean="0"/>
              <a:t>FörmtypID Fk Int</a:t>
            </a:r>
          </a:p>
          <a:p>
            <a:r>
              <a:rPr lang="sv-SE" dirty="0" smtClean="0"/>
              <a:t>DatID Fk, Int</a:t>
            </a:r>
          </a:p>
        </p:txBody>
      </p:sp>
      <p:grpSp>
        <p:nvGrpSpPr>
          <p:cNvPr id="142" name="Grupp 7"/>
          <p:cNvGrpSpPr>
            <a:grpSpLocks/>
          </p:cNvGrpSpPr>
          <p:nvPr/>
        </p:nvGrpSpPr>
        <p:grpSpPr bwMode="auto">
          <a:xfrm rot="16200000">
            <a:off x="4399963" y="1298733"/>
            <a:ext cx="936625" cy="288925"/>
            <a:chOff x="2555776" y="692696"/>
            <a:chExt cx="936104" cy="288032"/>
          </a:xfrm>
        </p:grpSpPr>
        <p:cxnSp>
          <p:nvCxnSpPr>
            <p:cNvPr id="14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4127505" y="39881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Projekt</a:t>
            </a:r>
            <a:endParaRPr lang="sv-SE" dirty="0"/>
          </a:p>
        </p:txBody>
      </p:sp>
      <p:grpSp>
        <p:nvGrpSpPr>
          <p:cNvPr id="146" name="Grupp 7"/>
          <p:cNvGrpSpPr>
            <a:grpSpLocks/>
          </p:cNvGrpSpPr>
          <p:nvPr/>
        </p:nvGrpSpPr>
        <p:grpSpPr bwMode="auto">
          <a:xfrm rot="5400000">
            <a:off x="4399964" y="1889823"/>
            <a:ext cx="936625" cy="288925"/>
            <a:chOff x="2555776" y="692696"/>
            <a:chExt cx="936104" cy="288032"/>
          </a:xfrm>
        </p:grpSpPr>
        <p:cxnSp>
          <p:nvCxnSpPr>
            <p:cNvPr id="147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670210" y="314081"/>
            <a:ext cx="1980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Projekttyp, VC(30)</a:t>
            </a:r>
          </a:p>
          <a:p>
            <a:r>
              <a:rPr lang="sv-SE" dirty="0" smtClean="0"/>
              <a:t>Dagar, Int</a:t>
            </a:r>
          </a:p>
          <a:p>
            <a:r>
              <a:rPr lang="sv-SE" dirty="0" smtClean="0"/>
              <a:t>ResursID Fk, Int</a:t>
            </a:r>
          </a:p>
        </p:txBody>
      </p:sp>
      <p:grpSp>
        <p:nvGrpSpPr>
          <p:cNvPr id="152" name="Grupp 7"/>
          <p:cNvGrpSpPr>
            <a:grpSpLocks/>
          </p:cNvGrpSpPr>
          <p:nvPr/>
        </p:nvGrpSpPr>
        <p:grpSpPr bwMode="auto">
          <a:xfrm rot="10800000">
            <a:off x="3163427" y="1530262"/>
            <a:ext cx="936625" cy="288925"/>
            <a:chOff x="2555776" y="692696"/>
            <a:chExt cx="936104" cy="288032"/>
          </a:xfrm>
        </p:grpSpPr>
        <p:cxnSp>
          <p:nvCxnSpPr>
            <p:cNvPr id="15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155" name="Grupp 7"/>
          <p:cNvGrpSpPr>
            <a:grpSpLocks/>
          </p:cNvGrpSpPr>
          <p:nvPr/>
        </p:nvGrpSpPr>
        <p:grpSpPr bwMode="auto">
          <a:xfrm rot="10800000">
            <a:off x="4394712" y="1527310"/>
            <a:ext cx="473567" cy="288925"/>
            <a:chOff x="3107630" y="692696"/>
            <a:chExt cx="384250" cy="288032"/>
          </a:xfrm>
        </p:grpSpPr>
        <p:cxnSp>
          <p:nvCxnSpPr>
            <p:cNvPr id="156" name="Rak 5"/>
            <p:cNvCxnSpPr/>
            <p:nvPr/>
          </p:nvCxnSpPr>
          <p:spPr>
            <a:xfrm rot="10800000" flipH="1">
              <a:off x="3107630" y="836712"/>
              <a:ext cx="384248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-64808" y="463362"/>
            <a:ext cx="168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DatID Pk, Int</a:t>
            </a:r>
          </a:p>
          <a:p>
            <a:r>
              <a:rPr lang="sv-SE" dirty="0" smtClean="0"/>
              <a:t>Startdatum, D</a:t>
            </a:r>
          </a:p>
          <a:p>
            <a:r>
              <a:rPr lang="sv-SE" dirty="0" smtClean="0"/>
              <a:t>Slutdatum, D</a:t>
            </a:r>
            <a:endParaRPr lang="sv-SE" dirty="0"/>
          </a:p>
        </p:txBody>
      </p:sp>
      <p:sp>
        <p:nvSpPr>
          <p:cNvPr id="160" name="TextBox 159"/>
          <p:cNvSpPr txBox="1"/>
          <p:nvPr/>
        </p:nvSpPr>
        <p:spPr>
          <a:xfrm>
            <a:off x="2228828" y="398819"/>
            <a:ext cx="182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PersID Pk, Int</a:t>
            </a:r>
          </a:p>
          <a:p>
            <a:r>
              <a:rPr lang="sv-SE" dirty="0"/>
              <a:t>DatID P</a:t>
            </a:r>
            <a:r>
              <a:rPr lang="sv-SE" dirty="0" smtClean="0"/>
              <a:t>k</a:t>
            </a:r>
            <a:r>
              <a:rPr lang="sv-SE" dirty="0"/>
              <a:t>, </a:t>
            </a:r>
            <a:r>
              <a:rPr lang="sv-SE" dirty="0" smtClean="0"/>
              <a:t>Int</a:t>
            </a:r>
            <a:endParaRPr lang="sv-SE" dirty="0"/>
          </a:p>
        </p:txBody>
      </p:sp>
      <p:grpSp>
        <p:nvGrpSpPr>
          <p:cNvPr id="161" name="Grupp 7"/>
          <p:cNvGrpSpPr>
            <a:grpSpLocks/>
          </p:cNvGrpSpPr>
          <p:nvPr/>
        </p:nvGrpSpPr>
        <p:grpSpPr bwMode="auto">
          <a:xfrm rot="5400000">
            <a:off x="2050498" y="1959523"/>
            <a:ext cx="713687" cy="427110"/>
            <a:chOff x="2856176" y="692696"/>
            <a:chExt cx="681775" cy="288032"/>
          </a:xfrm>
        </p:grpSpPr>
        <p:cxnSp>
          <p:nvCxnSpPr>
            <p:cNvPr id="162" name="Rak 5"/>
            <p:cNvCxnSpPr/>
            <p:nvPr/>
          </p:nvCxnSpPr>
          <p:spPr>
            <a:xfrm rot="16200000">
              <a:off x="3197063" y="495824"/>
              <a:ext cx="1" cy="6817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cxnSp>
        <p:nvCxnSpPr>
          <p:cNvPr id="167" name="Rak 5"/>
          <p:cNvCxnSpPr/>
          <p:nvPr/>
        </p:nvCxnSpPr>
        <p:spPr bwMode="auto">
          <a:xfrm flipH="1">
            <a:off x="4271341" y="3078663"/>
            <a:ext cx="1" cy="18708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Rak 5"/>
          <p:cNvCxnSpPr/>
          <p:nvPr/>
        </p:nvCxnSpPr>
        <p:spPr bwMode="auto">
          <a:xfrm flipH="1">
            <a:off x="1615432" y="1819187"/>
            <a:ext cx="79190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upp 7"/>
          <p:cNvGrpSpPr>
            <a:grpSpLocks/>
          </p:cNvGrpSpPr>
          <p:nvPr/>
        </p:nvGrpSpPr>
        <p:grpSpPr bwMode="auto">
          <a:xfrm>
            <a:off x="1615433" y="1480861"/>
            <a:ext cx="1260806" cy="288925"/>
            <a:chOff x="2555776" y="692696"/>
            <a:chExt cx="936104" cy="288032"/>
          </a:xfrm>
        </p:grpSpPr>
        <p:cxnSp>
          <p:nvCxnSpPr>
            <p:cNvPr id="17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2875655" y="138669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Deltagande</a:t>
            </a:r>
            <a:endParaRPr lang="sv-SE" dirty="0"/>
          </a:p>
        </p:txBody>
      </p:sp>
      <p:sp>
        <p:nvSpPr>
          <p:cNvPr id="177" name="Rectangle 176"/>
          <p:cNvSpPr/>
          <p:nvPr/>
        </p:nvSpPr>
        <p:spPr>
          <a:xfrm>
            <a:off x="187301" y="1436743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Datum</a:t>
            </a:r>
            <a:endParaRPr lang="sv-SE" dirty="0"/>
          </a:p>
        </p:txBody>
      </p:sp>
      <p:grpSp>
        <p:nvGrpSpPr>
          <p:cNvPr id="179" name="Grupp 7"/>
          <p:cNvGrpSpPr>
            <a:grpSpLocks/>
          </p:cNvGrpSpPr>
          <p:nvPr/>
        </p:nvGrpSpPr>
        <p:grpSpPr bwMode="auto">
          <a:xfrm rot="10800000">
            <a:off x="1679426" y="5264767"/>
            <a:ext cx="936625" cy="288925"/>
            <a:chOff x="2555776" y="692696"/>
            <a:chExt cx="936104" cy="288032"/>
          </a:xfrm>
        </p:grpSpPr>
        <p:cxnSp>
          <p:nvCxnSpPr>
            <p:cNvPr id="180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8086" y="5736035"/>
            <a:ext cx="168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Telt</a:t>
            </a:r>
            <a:r>
              <a:rPr lang="sv-SE" dirty="0" smtClean="0"/>
              <a:t>ypID Pk, Int</a:t>
            </a:r>
          </a:p>
          <a:p>
            <a:r>
              <a:rPr lang="sv-SE" dirty="0" smtClean="0"/>
              <a:t>Teltyp, </a:t>
            </a:r>
            <a:r>
              <a:rPr lang="sv-SE" dirty="0" smtClean="0"/>
              <a:t>VC(10</a:t>
            </a:r>
            <a:r>
              <a:rPr lang="sv-SE" dirty="0" smtClean="0"/>
              <a:t>)</a:t>
            </a:r>
            <a:endParaRPr lang="sv-SE" dirty="0" smtClean="0"/>
          </a:p>
        </p:txBody>
      </p:sp>
      <p:sp>
        <p:nvSpPr>
          <p:cNvPr id="209" name="Rectangle 208"/>
          <p:cNvSpPr/>
          <p:nvPr/>
        </p:nvSpPr>
        <p:spPr>
          <a:xfrm>
            <a:off x="2598086" y="512311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Telefontyp</a:t>
            </a:r>
            <a:endParaRPr lang="sv-SE" dirty="0"/>
          </a:p>
        </p:txBody>
      </p:sp>
      <p:grpSp>
        <p:nvGrpSpPr>
          <p:cNvPr id="210" name="Grupp 7"/>
          <p:cNvGrpSpPr>
            <a:grpSpLocks/>
          </p:cNvGrpSpPr>
          <p:nvPr/>
        </p:nvGrpSpPr>
        <p:grpSpPr bwMode="auto">
          <a:xfrm rot="5400000">
            <a:off x="839048" y="4878571"/>
            <a:ext cx="163731" cy="288925"/>
            <a:chOff x="3328240" y="692696"/>
            <a:chExt cx="163640" cy="288032"/>
          </a:xfrm>
        </p:grpSpPr>
        <p:cxnSp>
          <p:nvCxnSpPr>
            <p:cNvPr id="211" name="Rak 5"/>
            <p:cNvCxnSpPr/>
            <p:nvPr/>
          </p:nvCxnSpPr>
          <p:spPr>
            <a:xfrm rot="16200000" flipH="1">
              <a:off x="3408850" y="753682"/>
              <a:ext cx="2419" cy="1636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167257" y="509862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Telefon</a:t>
            </a:r>
            <a:endParaRPr lang="sv-SE" dirty="0"/>
          </a:p>
        </p:txBody>
      </p:sp>
      <p:grpSp>
        <p:nvGrpSpPr>
          <p:cNvPr id="214" name="Grupp 7"/>
          <p:cNvGrpSpPr>
            <a:grpSpLocks/>
          </p:cNvGrpSpPr>
          <p:nvPr/>
        </p:nvGrpSpPr>
        <p:grpSpPr bwMode="auto">
          <a:xfrm rot="16200000">
            <a:off x="1959817" y="3345921"/>
            <a:ext cx="895050" cy="288925"/>
            <a:chOff x="2555776" y="692696"/>
            <a:chExt cx="936104" cy="288032"/>
          </a:xfrm>
        </p:grpSpPr>
        <p:cxnSp>
          <p:nvCxnSpPr>
            <p:cNvPr id="21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1667728" y="247656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Förmån</a:t>
            </a:r>
            <a:endParaRPr lang="sv-SE" dirty="0"/>
          </a:p>
        </p:txBody>
      </p:sp>
      <p:sp>
        <p:nvSpPr>
          <p:cNvPr id="218" name="Rectangle 217"/>
          <p:cNvSpPr/>
          <p:nvPr/>
        </p:nvSpPr>
        <p:spPr>
          <a:xfrm>
            <a:off x="1651257" y="349038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Förmånstyp</a:t>
            </a:r>
            <a:endParaRPr lang="sv-SE" dirty="0"/>
          </a:p>
        </p:txBody>
      </p:sp>
      <p:sp>
        <p:nvSpPr>
          <p:cNvPr id="219" name="TextBox 218"/>
          <p:cNvSpPr txBox="1"/>
          <p:nvPr/>
        </p:nvSpPr>
        <p:spPr>
          <a:xfrm>
            <a:off x="1485242" y="4115825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FörmtypID Pk, Int</a:t>
            </a:r>
          </a:p>
          <a:p>
            <a:r>
              <a:rPr lang="sv-SE" dirty="0" smtClean="0"/>
              <a:t>Förmånstyp, VC(20)</a:t>
            </a:r>
          </a:p>
          <a:p>
            <a:r>
              <a:rPr lang="sv-SE" dirty="0" smtClean="0"/>
              <a:t>Värde, Int</a:t>
            </a:r>
          </a:p>
        </p:txBody>
      </p:sp>
      <p:grpSp>
        <p:nvGrpSpPr>
          <p:cNvPr id="229" name="Grupp 7"/>
          <p:cNvGrpSpPr>
            <a:grpSpLocks/>
          </p:cNvGrpSpPr>
          <p:nvPr/>
        </p:nvGrpSpPr>
        <p:grpSpPr bwMode="auto">
          <a:xfrm rot="10800000">
            <a:off x="5639674" y="2646165"/>
            <a:ext cx="804537" cy="288925"/>
            <a:chOff x="2670903" y="692696"/>
            <a:chExt cx="820977" cy="288032"/>
          </a:xfrm>
        </p:grpSpPr>
        <p:cxnSp>
          <p:nvCxnSpPr>
            <p:cNvPr id="230" name="Rak 5"/>
            <p:cNvCxnSpPr/>
            <p:nvPr/>
          </p:nvCxnSpPr>
          <p:spPr>
            <a:xfrm rot="10800000" flipH="1" flipV="1">
              <a:off x="2670903" y="832877"/>
              <a:ext cx="820976" cy="383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cxnSp>
        <p:nvCxnSpPr>
          <p:cNvPr id="246" name="Rak 5"/>
          <p:cNvCxnSpPr/>
          <p:nvPr/>
        </p:nvCxnSpPr>
        <p:spPr bwMode="auto">
          <a:xfrm flipH="1">
            <a:off x="3929489" y="2267477"/>
            <a:ext cx="620378" cy="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Rak 5"/>
          <p:cNvCxnSpPr/>
          <p:nvPr/>
        </p:nvCxnSpPr>
        <p:spPr bwMode="auto">
          <a:xfrm>
            <a:off x="3931347" y="2267477"/>
            <a:ext cx="0" cy="4034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Rak 5"/>
          <p:cNvCxnSpPr/>
          <p:nvPr/>
        </p:nvCxnSpPr>
        <p:spPr bwMode="auto">
          <a:xfrm flipH="1" flipV="1">
            <a:off x="3929489" y="2670896"/>
            <a:ext cx="20853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Rak 5"/>
          <p:cNvCxnSpPr/>
          <p:nvPr/>
        </p:nvCxnSpPr>
        <p:spPr bwMode="auto">
          <a:xfrm>
            <a:off x="920913" y="4949552"/>
            <a:ext cx="335042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7229958" y="3344973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Resurs</a:t>
            </a:r>
            <a:endParaRPr lang="sv-SE" dirty="0"/>
          </a:p>
        </p:txBody>
      </p:sp>
      <p:sp>
        <p:nvSpPr>
          <p:cNvPr id="271" name="TextBox 270"/>
          <p:cNvSpPr txBox="1"/>
          <p:nvPr/>
        </p:nvSpPr>
        <p:spPr>
          <a:xfrm>
            <a:off x="7180625" y="3977325"/>
            <a:ext cx="191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ResursID Pk, Int</a:t>
            </a:r>
          </a:p>
          <a:p>
            <a:r>
              <a:rPr lang="sv-SE" dirty="0" smtClean="0"/>
              <a:t>Resurstyp, VC(20)</a:t>
            </a:r>
          </a:p>
          <a:p>
            <a:r>
              <a:rPr lang="sv-SE" dirty="0" smtClean="0"/>
              <a:t>Status, VC(7)</a:t>
            </a:r>
          </a:p>
        </p:txBody>
      </p:sp>
      <p:cxnSp>
        <p:nvCxnSpPr>
          <p:cNvPr id="272" name="Rak 5"/>
          <p:cNvCxnSpPr/>
          <p:nvPr/>
        </p:nvCxnSpPr>
        <p:spPr bwMode="auto">
          <a:xfrm>
            <a:off x="6444208" y="2794474"/>
            <a:ext cx="4285" cy="27693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upp 7"/>
          <p:cNvGrpSpPr>
            <a:grpSpLocks/>
          </p:cNvGrpSpPr>
          <p:nvPr/>
        </p:nvGrpSpPr>
        <p:grpSpPr bwMode="auto">
          <a:xfrm rot="5400000">
            <a:off x="4436330" y="2236562"/>
            <a:ext cx="227071" cy="288925"/>
            <a:chOff x="3262694" y="692696"/>
            <a:chExt cx="229186" cy="288032"/>
          </a:xfrm>
        </p:grpSpPr>
        <p:cxnSp>
          <p:nvCxnSpPr>
            <p:cNvPr id="297" name="Rak 5"/>
            <p:cNvCxnSpPr/>
            <p:nvPr/>
          </p:nvCxnSpPr>
          <p:spPr>
            <a:xfrm rot="16200000">
              <a:off x="3377286" y="722119"/>
              <a:ext cx="1" cy="2291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02" name="Rectangle 301"/>
          <p:cNvSpPr/>
          <p:nvPr/>
        </p:nvSpPr>
        <p:spPr>
          <a:xfrm>
            <a:off x="4127505" y="250452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Personal</a:t>
            </a:r>
            <a:endParaRPr lang="sv-SE" dirty="0"/>
          </a:p>
        </p:txBody>
      </p:sp>
      <p:cxnSp>
        <p:nvCxnSpPr>
          <p:cNvPr id="312" name="Rak 5"/>
          <p:cNvCxnSpPr/>
          <p:nvPr/>
        </p:nvCxnSpPr>
        <p:spPr bwMode="auto">
          <a:xfrm>
            <a:off x="1473565" y="332656"/>
            <a:ext cx="60853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Rak 5"/>
          <p:cNvCxnSpPr/>
          <p:nvPr/>
        </p:nvCxnSpPr>
        <p:spPr bwMode="auto">
          <a:xfrm>
            <a:off x="1473565" y="332652"/>
            <a:ext cx="11677" cy="110409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upp 7"/>
          <p:cNvGrpSpPr>
            <a:grpSpLocks/>
          </p:cNvGrpSpPr>
          <p:nvPr/>
        </p:nvGrpSpPr>
        <p:grpSpPr bwMode="auto">
          <a:xfrm rot="10800000">
            <a:off x="6854016" y="1673831"/>
            <a:ext cx="704919" cy="288925"/>
            <a:chOff x="2934467" y="692696"/>
            <a:chExt cx="557413" cy="288032"/>
          </a:xfrm>
        </p:grpSpPr>
        <p:cxnSp>
          <p:nvCxnSpPr>
            <p:cNvPr id="331" name="Rak 5"/>
            <p:cNvCxnSpPr/>
            <p:nvPr/>
          </p:nvCxnSpPr>
          <p:spPr>
            <a:xfrm rot="10800000" flipH="1" flipV="1">
              <a:off x="2934467" y="830558"/>
              <a:ext cx="557409" cy="615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cxnSp>
        <p:nvCxnSpPr>
          <p:cNvPr id="334" name="Rak 5"/>
          <p:cNvCxnSpPr/>
          <p:nvPr/>
        </p:nvCxnSpPr>
        <p:spPr bwMode="auto">
          <a:xfrm>
            <a:off x="6854019" y="2281531"/>
            <a:ext cx="0" cy="13514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ak 5"/>
          <p:cNvCxnSpPr/>
          <p:nvPr/>
        </p:nvCxnSpPr>
        <p:spPr bwMode="auto">
          <a:xfrm>
            <a:off x="6448493" y="5563790"/>
            <a:ext cx="75179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Rak 5"/>
          <p:cNvCxnSpPr>
            <a:stCxn id="135" idx="0"/>
          </p:cNvCxnSpPr>
          <p:nvPr/>
        </p:nvCxnSpPr>
        <p:spPr bwMode="auto">
          <a:xfrm flipV="1">
            <a:off x="7200292" y="5563790"/>
            <a:ext cx="0" cy="686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6957344" y="1867298"/>
            <a:ext cx="1784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PersID Pk, Int</a:t>
            </a:r>
          </a:p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DatID Pk, Int</a:t>
            </a:r>
          </a:p>
          <a:p>
            <a:r>
              <a:rPr lang="sv-SE" dirty="0" smtClean="0"/>
              <a:t>ResursID Fk, Int</a:t>
            </a:r>
          </a:p>
        </p:txBody>
      </p:sp>
      <p:grpSp>
        <p:nvGrpSpPr>
          <p:cNvPr id="357" name="Grupp 7"/>
          <p:cNvGrpSpPr>
            <a:grpSpLocks/>
          </p:cNvGrpSpPr>
          <p:nvPr/>
        </p:nvGrpSpPr>
        <p:grpSpPr bwMode="auto">
          <a:xfrm>
            <a:off x="4868279" y="1654551"/>
            <a:ext cx="473567" cy="288925"/>
            <a:chOff x="3107630" y="692696"/>
            <a:chExt cx="384250" cy="288032"/>
          </a:xfrm>
        </p:grpSpPr>
        <p:cxnSp>
          <p:nvCxnSpPr>
            <p:cNvPr id="358" name="Rak 5"/>
            <p:cNvCxnSpPr/>
            <p:nvPr/>
          </p:nvCxnSpPr>
          <p:spPr>
            <a:xfrm rot="10800000" flipH="1">
              <a:off x="3107630" y="836712"/>
              <a:ext cx="384248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60" name="Rectangle 359"/>
          <p:cNvSpPr/>
          <p:nvPr/>
        </p:nvSpPr>
        <p:spPr>
          <a:xfrm>
            <a:off x="5341844" y="1536435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Användning</a:t>
            </a:r>
            <a:endParaRPr lang="sv-SE" dirty="0"/>
          </a:p>
        </p:txBody>
      </p:sp>
      <p:grpSp>
        <p:nvGrpSpPr>
          <p:cNvPr id="361" name="Grupp 7"/>
          <p:cNvGrpSpPr>
            <a:grpSpLocks/>
          </p:cNvGrpSpPr>
          <p:nvPr/>
        </p:nvGrpSpPr>
        <p:grpSpPr bwMode="auto">
          <a:xfrm rot="16200000">
            <a:off x="6022887" y="2047981"/>
            <a:ext cx="150082" cy="288925"/>
            <a:chOff x="3370104" y="692696"/>
            <a:chExt cx="121776" cy="288032"/>
          </a:xfrm>
        </p:grpSpPr>
        <p:cxnSp>
          <p:nvCxnSpPr>
            <p:cNvPr id="362" name="Rak 5"/>
            <p:cNvCxnSpPr/>
            <p:nvPr/>
          </p:nvCxnSpPr>
          <p:spPr>
            <a:xfrm rot="5400000" flipV="1">
              <a:off x="3430991" y="775827"/>
              <a:ext cx="0" cy="1217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cxnSp>
        <p:nvCxnSpPr>
          <p:cNvPr id="365" name="Rak 5"/>
          <p:cNvCxnSpPr/>
          <p:nvPr/>
        </p:nvCxnSpPr>
        <p:spPr bwMode="auto">
          <a:xfrm>
            <a:off x="6105379" y="2271983"/>
            <a:ext cx="74863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Rak 5"/>
          <p:cNvCxnSpPr>
            <a:endCxn id="270" idx="1"/>
          </p:cNvCxnSpPr>
          <p:nvPr/>
        </p:nvCxnSpPr>
        <p:spPr bwMode="auto">
          <a:xfrm>
            <a:off x="6854826" y="3633005"/>
            <a:ext cx="3751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Rak 5"/>
          <p:cNvCxnSpPr/>
          <p:nvPr/>
        </p:nvCxnSpPr>
        <p:spPr bwMode="auto">
          <a:xfrm>
            <a:off x="7558933" y="334864"/>
            <a:ext cx="0" cy="14896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9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smtClean="0"/>
              <a:t>Förändringar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628800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Objektifierat ”deltagande” till ”</a:t>
            </a:r>
            <a:r>
              <a:rPr lang="sv-SE" dirty="0"/>
              <a:t>Deltagande</a:t>
            </a:r>
            <a:r>
              <a:rPr lang="sv-SE" dirty="0" smtClean="0"/>
              <a:t>”.</a:t>
            </a:r>
          </a:p>
          <a:p>
            <a:pPr marL="342900" indent="-342900">
              <a:buAutoNum type="arabicPeriod"/>
            </a:pPr>
            <a:r>
              <a:rPr lang="sv-SE" dirty="0" smtClean="0"/>
              <a:t>Brutit ut ”TelefonNR</a:t>
            </a:r>
            <a:r>
              <a:rPr lang="sv-SE" dirty="0"/>
              <a:t>” </a:t>
            </a:r>
            <a:r>
              <a:rPr lang="sv-SE" dirty="0" smtClean="0"/>
              <a:t>ur ”Personal” och lagt in det i det nya objektet </a:t>
            </a:r>
            <a:r>
              <a:rPr lang="sv-SE" dirty="0"/>
              <a:t>”Telefon</a:t>
            </a:r>
            <a:r>
              <a:rPr lang="sv-SE" dirty="0" smtClean="0"/>
              <a:t>”.</a:t>
            </a:r>
          </a:p>
          <a:p>
            <a:pPr marL="342900" indent="-342900">
              <a:buAutoNum type="arabicPeriod"/>
            </a:pPr>
            <a:r>
              <a:rPr lang="sv-SE" dirty="0" smtClean="0"/>
              <a:t>Gjort ett eget objekt för ”Telefontyp” så en person kan ha flera telefoner.</a:t>
            </a:r>
          </a:p>
          <a:p>
            <a:pPr marL="342900" indent="-342900">
              <a:buAutoNum type="arabicPeriod"/>
            </a:pPr>
            <a:r>
              <a:rPr lang="sv-SE" dirty="0" smtClean="0"/>
              <a:t>Gjort ett eget objekt för ”Förmånstyp” så en person kan ha fler förmåner.</a:t>
            </a:r>
          </a:p>
          <a:p>
            <a:pPr marL="342900" indent="-342900">
              <a:buAutoNum type="arabicPeriod"/>
            </a:pPr>
            <a:r>
              <a:rPr lang="sv-SE" dirty="0" smtClean="0"/>
              <a:t>Brutit ut ”Start- &amp; Slutdatum” ur ”Deltagande” och lagt in dem i det nya objektet ”Datum”.</a:t>
            </a:r>
          </a:p>
          <a:p>
            <a:pPr marL="342900" indent="-342900">
              <a:buAutoNum type="arabicPeriod"/>
            </a:pPr>
            <a:r>
              <a:rPr lang="sv-SE" dirty="0" smtClean="0"/>
              <a:t>Delat upp ”Namn” i för- &amp; efternamn (Fnamn &amp; Enamn), samt delat upp ”Postadress” i ”Ort” &amp; ”Gatuadress” – Normalform 1 (Odelbara fält)</a:t>
            </a:r>
          </a:p>
          <a:p>
            <a:pPr marL="342900" indent="-342900">
              <a:buAutoNum type="arabicPeriod"/>
            </a:pPr>
            <a:endParaRPr lang="sv-SE" dirty="0" smtClean="0"/>
          </a:p>
          <a:p>
            <a:pPr marL="342900" indent="-342900"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28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509"/>
              </p:ext>
            </p:extLst>
          </p:nvPr>
        </p:nvGraphicFramePr>
        <p:xfrm>
          <a:off x="59852" y="623183"/>
          <a:ext cx="7167818" cy="1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976"/>
                <a:gridCol w="1181418"/>
                <a:gridCol w="873443"/>
                <a:gridCol w="725805"/>
                <a:gridCol w="689864"/>
                <a:gridCol w="901764"/>
                <a:gridCol w="792099"/>
                <a:gridCol w="1306449"/>
              </a:tblGrid>
              <a:tr h="473374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Rec.nr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PersID_U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Gatuadress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5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870328-3341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Schwartz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Hans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Osthem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Bauervägen 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425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640521-6720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Bergman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Karin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Osthem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Saltstigen 5</a:t>
                      </a:r>
                      <a:endParaRPr lang="sv-SE" sz="1400" dirty="0"/>
                    </a:p>
                  </a:txBody>
                  <a:tcPr/>
                </a:tc>
              </a:tr>
              <a:tr h="27425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781001-9973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Dinkel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Bosse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Tvärryd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Kalaskroken 21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389" y="-229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Exempeldata del 1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37519" y="2606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Personal</a:t>
            </a:r>
            <a:endParaRPr lang="sv-S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18358"/>
              </p:ext>
            </p:extLst>
          </p:nvPr>
        </p:nvGraphicFramePr>
        <p:xfrm>
          <a:off x="6084168" y="2484783"/>
          <a:ext cx="2664968" cy="154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/>
                <a:gridCol w="1300099"/>
                <a:gridCol w="675005"/>
              </a:tblGrid>
              <a:tr h="362074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Rec.nr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Befattningstyp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Lön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95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Chef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60000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595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Projektledare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25000</a:t>
                      </a:r>
                      <a:endParaRPr lang="sv-SE" sz="1400" dirty="0"/>
                    </a:p>
                  </a:txBody>
                  <a:tcPr/>
                </a:tc>
              </a:tr>
              <a:tr h="39595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Praktikant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5000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4812" y="21727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Befattning</a:t>
            </a:r>
            <a:endParaRPr lang="sv-S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46969"/>
              </p:ext>
            </p:extLst>
          </p:nvPr>
        </p:nvGraphicFramePr>
        <p:xfrm>
          <a:off x="65400" y="2492896"/>
          <a:ext cx="32056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201"/>
                <a:gridCol w="696976"/>
                <a:gridCol w="829501"/>
                <a:gridCol w="109093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21624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070856141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0875-33687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076632792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629" y="21850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Telefon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3978769" y="21727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Telefontyp</a:t>
            </a:r>
            <a:endParaRPr lang="sv-S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02069"/>
              </p:ext>
            </p:extLst>
          </p:nvPr>
        </p:nvGraphicFramePr>
        <p:xfrm>
          <a:off x="4067944" y="2497158"/>
          <a:ext cx="15460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01"/>
                <a:gridCol w="71659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Mobil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Hem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Arbete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45744"/>
              </p:ext>
            </p:extLst>
          </p:nvPr>
        </p:nvGraphicFramePr>
        <p:xfrm>
          <a:off x="27629" y="4765794"/>
          <a:ext cx="28853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1178941"/>
                <a:gridCol w="83775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ResursID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Resurstyp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Status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Ingen</a:t>
                      </a:r>
                      <a:r>
                        <a:rPr lang="sv-SE" sz="1400" baseline="0" dirty="0" smtClean="0"/>
                        <a:t> resurs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Används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Dator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Ledig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Gaffeltruck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Används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Dammsugare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Används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629" y="43705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Resurs</a:t>
            </a:r>
            <a:endParaRPr lang="sv-SE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29068"/>
              </p:ext>
            </p:extLst>
          </p:nvPr>
        </p:nvGraphicFramePr>
        <p:xfrm>
          <a:off x="3816140" y="4770036"/>
          <a:ext cx="28896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976"/>
                <a:gridCol w="680784"/>
                <a:gridCol w="868680"/>
                <a:gridCol w="64319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ResursID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771657" y="43937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Användning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133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4408"/>
              </p:ext>
            </p:extLst>
          </p:nvPr>
        </p:nvGraphicFramePr>
        <p:xfrm>
          <a:off x="102369" y="555702"/>
          <a:ext cx="40332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21"/>
                <a:gridCol w="923544"/>
                <a:gridCol w="696976"/>
                <a:gridCol w="1004570"/>
                <a:gridCol w="64319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Förmån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Parkering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Tjänstebil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Parkering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135" y="216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Förmån</a:t>
            </a:r>
            <a:endParaRPr lang="sv-S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71817"/>
              </p:ext>
            </p:extLst>
          </p:nvPr>
        </p:nvGraphicFramePr>
        <p:xfrm>
          <a:off x="5140036" y="576543"/>
          <a:ext cx="27528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70"/>
                <a:gridCol w="1097915"/>
                <a:gridCol w="650367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Förmånstyp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Värde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Skattefri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3000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Friskvård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0035" y="2368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Förmånstyp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38389" y="-229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Exempeldata del 2</a:t>
            </a:r>
            <a:endParaRPr lang="sv-SE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79299"/>
              </p:ext>
            </p:extLst>
          </p:nvPr>
        </p:nvGraphicFramePr>
        <p:xfrm>
          <a:off x="4115838" y="2276872"/>
          <a:ext cx="27578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192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1900-01-01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2010-02-01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2020-11-22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2010-02-01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2020-11-22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2011-06-21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2012-08-13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2013-12-20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2013-12-21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2014-01-07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2014-01-10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01563" y="19656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Datum</a:t>
            </a:r>
            <a:endParaRPr lang="sv-S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839"/>
              </p:ext>
            </p:extLst>
          </p:nvPr>
        </p:nvGraphicFramePr>
        <p:xfrm>
          <a:off x="63151" y="4293096"/>
          <a:ext cx="2020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976"/>
                <a:gridCol w="680784"/>
                <a:gridCol w="64319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2124" y="39237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Deltagande</a:t>
            </a:r>
            <a:endParaRPr lang="sv-S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21753"/>
              </p:ext>
            </p:extLst>
          </p:nvPr>
        </p:nvGraphicFramePr>
        <p:xfrm>
          <a:off x="63151" y="2312025"/>
          <a:ext cx="27571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84"/>
                <a:gridCol w="1421892"/>
                <a:gridCol w="65449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Projekttyp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Dagar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Truckutbildning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Städa kontoret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Budgetplanering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151" y="1965610"/>
            <a:ext cx="9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Projekt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264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765</Words>
  <Application>Microsoft Office PowerPoint</Application>
  <PresentationFormat>On-screen Show (4:3)</PresentationFormat>
  <Paragraphs>364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Databasteknik 1DV405 Laboration 2 Emil Dannberger (UD13)</vt:lpstr>
      <vt:lpstr>Uppgift 1 – Normalisera Dator</vt:lpstr>
      <vt:lpstr>1. Normaliserade tabeller</vt:lpstr>
      <vt:lpstr>Förändringar</vt:lpstr>
      <vt:lpstr>Uppgift 2 – Personaladministration</vt:lpstr>
      <vt:lpstr>PowerPoint Presentation</vt:lpstr>
      <vt:lpstr>Förändringar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Databasteknik 1DV405 Laboration 2 Emil Dannberger (UD13)</dc:title>
  <dc:creator>Emil</dc:creator>
  <cp:lastModifiedBy>Emil</cp:lastModifiedBy>
  <cp:revision>58</cp:revision>
  <dcterms:created xsi:type="dcterms:W3CDTF">2014-02-03T13:05:43Z</dcterms:created>
  <dcterms:modified xsi:type="dcterms:W3CDTF">2014-02-04T22:00:05Z</dcterms:modified>
</cp:coreProperties>
</file>