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D3FA6-6BD8-4A75-86C6-1513716F594C}" type="datetimeFigureOut">
              <a:rPr lang="sv-SE" smtClean="0"/>
              <a:t>2014-03-18</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0C696D-12F2-4B44-A318-BFDECFA3AA63}" type="slidenum">
              <a:rPr lang="sv-SE" smtClean="0"/>
              <a:t>‹#›</a:t>
            </a:fld>
            <a:endParaRPr lang="sv-SE"/>
          </a:p>
        </p:txBody>
      </p:sp>
    </p:spTree>
    <p:extLst>
      <p:ext uri="{BB962C8B-B14F-4D97-AF65-F5344CB8AC3E}">
        <p14:creationId xmlns:p14="http://schemas.microsoft.com/office/powerpoint/2010/main" val="295280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330C696D-12F2-4B44-A318-BFDECFA3AA63}" type="slidenum">
              <a:rPr lang="sv-SE" smtClean="0"/>
              <a:t>6</a:t>
            </a:fld>
            <a:endParaRPr lang="sv-SE"/>
          </a:p>
        </p:txBody>
      </p:sp>
    </p:spTree>
    <p:extLst>
      <p:ext uri="{BB962C8B-B14F-4D97-AF65-F5344CB8AC3E}">
        <p14:creationId xmlns:p14="http://schemas.microsoft.com/office/powerpoint/2010/main" val="173076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169002D7-BADA-406C-8738-AD8EA12ED786}" type="datetimeFigureOut">
              <a:rPr lang="sv-SE" smtClean="0"/>
              <a:t>2014-03-18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373373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169002D7-BADA-406C-8738-AD8EA12ED786}" type="datetimeFigureOut">
              <a:rPr lang="sv-SE" smtClean="0"/>
              <a:t>2014-03-18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392969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169002D7-BADA-406C-8738-AD8EA12ED786}" type="datetimeFigureOut">
              <a:rPr lang="sv-SE" smtClean="0"/>
              <a:t>2014-03-18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425629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169002D7-BADA-406C-8738-AD8EA12ED786}" type="datetimeFigureOut">
              <a:rPr lang="sv-SE" smtClean="0"/>
              <a:t>2014-03-18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330178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002D7-BADA-406C-8738-AD8EA12ED786}" type="datetimeFigureOut">
              <a:rPr lang="sv-SE" smtClean="0"/>
              <a:t>2014-03-18</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214520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169002D7-BADA-406C-8738-AD8EA12ED786}" type="datetimeFigureOut">
              <a:rPr lang="sv-SE" smtClean="0"/>
              <a:t>2014-03-18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269662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169002D7-BADA-406C-8738-AD8EA12ED786}" type="datetimeFigureOut">
              <a:rPr lang="sv-SE" smtClean="0"/>
              <a:t>2014-03-18</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4264052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169002D7-BADA-406C-8738-AD8EA12ED786}" type="datetimeFigureOut">
              <a:rPr lang="sv-SE" smtClean="0"/>
              <a:t>2014-03-18</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297502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002D7-BADA-406C-8738-AD8EA12ED786}" type="datetimeFigureOut">
              <a:rPr lang="sv-SE" smtClean="0"/>
              <a:t>2014-03-18</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187943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002D7-BADA-406C-8738-AD8EA12ED786}" type="datetimeFigureOut">
              <a:rPr lang="sv-SE" smtClean="0"/>
              <a:t>2014-03-18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122332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002D7-BADA-406C-8738-AD8EA12ED786}" type="datetimeFigureOut">
              <a:rPr lang="sv-SE" smtClean="0"/>
              <a:t>2014-03-18</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16BEB573-8AFA-4CC5-8853-B23A7A251A20}" type="slidenum">
              <a:rPr lang="sv-SE" smtClean="0"/>
              <a:t>‹#›</a:t>
            </a:fld>
            <a:endParaRPr lang="sv-SE"/>
          </a:p>
        </p:txBody>
      </p:sp>
    </p:spTree>
    <p:extLst>
      <p:ext uri="{BB962C8B-B14F-4D97-AF65-F5344CB8AC3E}">
        <p14:creationId xmlns:p14="http://schemas.microsoft.com/office/powerpoint/2010/main" val="284328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002D7-BADA-406C-8738-AD8EA12ED786}" type="datetimeFigureOut">
              <a:rPr lang="sv-SE" smtClean="0"/>
              <a:t>2014-03-18</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EB573-8AFA-4CC5-8853-B23A7A251A20}" type="slidenum">
              <a:rPr lang="sv-SE" smtClean="0"/>
              <a:t>‹#›</a:t>
            </a:fld>
            <a:endParaRPr lang="sv-SE"/>
          </a:p>
        </p:txBody>
      </p:sp>
    </p:spTree>
    <p:extLst>
      <p:ext uri="{BB962C8B-B14F-4D97-AF65-F5344CB8AC3E}">
        <p14:creationId xmlns:p14="http://schemas.microsoft.com/office/powerpoint/2010/main" val="138014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3568" y="1412776"/>
            <a:ext cx="7772400" cy="3312368"/>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sv-SE" dirty="0" smtClean="0"/>
              <a:t>Databasteknik</a:t>
            </a:r>
            <a:br>
              <a:rPr lang="sv-SE" dirty="0" smtClean="0"/>
            </a:br>
            <a:r>
              <a:rPr lang="sv-SE" dirty="0" smtClean="0"/>
              <a:t>1DV405</a:t>
            </a:r>
            <a:br>
              <a:rPr lang="sv-SE" dirty="0" smtClean="0"/>
            </a:br>
            <a:r>
              <a:rPr lang="sv-SE" dirty="0" smtClean="0"/>
              <a:t>AKS </a:t>
            </a:r>
            <a:r>
              <a:rPr lang="sv-SE" dirty="0" smtClean="0"/>
              <a:t>Slutlig</a:t>
            </a:r>
            <a:r>
              <a:rPr lang="sv-SE" dirty="0" smtClean="0"/>
              <a:t/>
            </a:r>
            <a:br>
              <a:rPr lang="sv-SE" dirty="0" smtClean="0"/>
            </a:br>
            <a:r>
              <a:rPr lang="sv-SE" dirty="0" smtClean="0"/>
              <a:t>Emil Dannberger (UD13)</a:t>
            </a:r>
            <a:endParaRPr lang="sv-SE" dirty="0"/>
          </a:p>
        </p:txBody>
      </p:sp>
    </p:spTree>
    <p:extLst>
      <p:ext uri="{BB962C8B-B14F-4D97-AF65-F5344CB8AC3E}">
        <p14:creationId xmlns:p14="http://schemas.microsoft.com/office/powerpoint/2010/main" val="104362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35" y="221942"/>
            <a:ext cx="6480720" cy="369332"/>
          </a:xfrm>
          <a:prstGeom prst="rect">
            <a:avLst/>
          </a:prstGeom>
          <a:noFill/>
        </p:spPr>
        <p:txBody>
          <a:bodyPr wrap="square" rtlCol="0">
            <a:spAutoFit/>
          </a:bodyPr>
          <a:lstStyle/>
          <a:p>
            <a:r>
              <a:rPr lang="sv-SE" b="1" dirty="0" smtClean="0"/>
              <a:t>9. Lagrade procedurer</a:t>
            </a:r>
            <a:endParaRPr lang="sv-SE" b="1" dirty="0"/>
          </a:p>
        </p:txBody>
      </p:sp>
      <p:graphicFrame>
        <p:nvGraphicFramePr>
          <p:cNvPr id="3" name="Table 2"/>
          <p:cNvGraphicFramePr>
            <a:graphicFrameLocks noGrp="1"/>
          </p:cNvGraphicFramePr>
          <p:nvPr>
            <p:extLst>
              <p:ext uri="{D42A27DB-BD31-4B8C-83A1-F6EECF244321}">
                <p14:modId xmlns:p14="http://schemas.microsoft.com/office/powerpoint/2010/main" val="552878893"/>
              </p:ext>
            </p:extLst>
          </p:nvPr>
        </p:nvGraphicFramePr>
        <p:xfrm>
          <a:off x="683568" y="764704"/>
          <a:ext cx="7931087" cy="4079240"/>
        </p:xfrm>
        <a:graphic>
          <a:graphicData uri="http://schemas.openxmlformats.org/drawingml/2006/table">
            <a:tbl>
              <a:tblPr firstRow="1" bandRow="1">
                <a:tableStyleId>{5C22544A-7EE6-4342-B048-85BDC9FD1C3A}</a:tableStyleId>
              </a:tblPr>
              <a:tblGrid>
                <a:gridCol w="3924110"/>
                <a:gridCol w="4006977"/>
              </a:tblGrid>
              <a:tr h="370840">
                <a:tc>
                  <a:txBody>
                    <a:bodyPr/>
                    <a:lstStyle/>
                    <a:p>
                      <a:r>
                        <a:rPr lang="sv-SE" sz="1600" dirty="0" smtClean="0"/>
                        <a:t>Namn</a:t>
                      </a:r>
                      <a:endParaRPr lang="sv-SE" sz="1600" dirty="0"/>
                    </a:p>
                  </a:txBody>
                  <a:tcPr/>
                </a:tc>
                <a:tc>
                  <a:txBody>
                    <a:bodyPr/>
                    <a:lstStyle/>
                    <a:p>
                      <a:r>
                        <a:rPr lang="sv-SE" sz="1600" dirty="0" smtClean="0"/>
                        <a:t>Användningsområde</a:t>
                      </a:r>
                      <a:endParaRPr lang="sv-SE" sz="1600" dirty="0"/>
                    </a:p>
                  </a:txBody>
                  <a:tcPr/>
                </a:tc>
              </a:tr>
              <a:tr h="370840">
                <a:tc>
                  <a:txBody>
                    <a:bodyPr/>
                    <a:lstStyle/>
                    <a:p>
                      <a:r>
                        <a:rPr lang="sv-SE" sz="1600" dirty="0" err="1" smtClean="0"/>
                        <a:t>appSchema.usp_AddMember</a:t>
                      </a:r>
                      <a:endParaRPr lang="sv-SE" sz="1600" dirty="0"/>
                    </a:p>
                  </a:txBody>
                  <a:tcPr/>
                </a:tc>
                <a:tc>
                  <a:txBody>
                    <a:bodyPr/>
                    <a:lstStyle/>
                    <a:p>
                      <a:r>
                        <a:rPr lang="sv-SE" sz="1600" dirty="0" smtClean="0"/>
                        <a:t>Lägga till medlemmar</a:t>
                      </a:r>
                      <a:endParaRPr lang="sv-SE"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dirty="0" err="1" smtClean="0"/>
                        <a:t>appSchema.usp_AddMemberActivity</a:t>
                      </a:r>
                      <a:endParaRPr lang="sv-SE" sz="1600" dirty="0" smtClean="0"/>
                    </a:p>
                  </a:txBody>
                  <a:tcPr/>
                </a:tc>
                <a:tc>
                  <a:txBody>
                    <a:bodyPr/>
                    <a:lstStyle/>
                    <a:p>
                      <a:r>
                        <a:rPr lang="sv-SE" sz="1600" dirty="0" smtClean="0"/>
                        <a:t>Lägga till medlemsaktivitet</a:t>
                      </a:r>
                      <a:endParaRPr lang="sv-SE"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dirty="0" err="1" smtClean="0"/>
                        <a:t>appSchema.usp_DeleteMember</a:t>
                      </a:r>
                      <a:endParaRPr lang="sv-SE" sz="1600" dirty="0" smtClean="0"/>
                    </a:p>
                  </a:txBody>
                  <a:tcPr/>
                </a:tc>
                <a:tc>
                  <a:txBody>
                    <a:bodyPr/>
                    <a:lstStyle/>
                    <a:p>
                      <a:r>
                        <a:rPr lang="sv-SE" sz="1600" dirty="0" smtClean="0"/>
                        <a:t>Ta</a:t>
                      </a:r>
                      <a:r>
                        <a:rPr lang="sv-SE" sz="1600" baseline="0" dirty="0" smtClean="0"/>
                        <a:t> bort medlemmar</a:t>
                      </a:r>
                      <a:endParaRPr lang="sv-SE" sz="1600" dirty="0"/>
                    </a:p>
                  </a:txBody>
                  <a:tcPr/>
                </a:tc>
              </a:tr>
              <a:tr h="370840">
                <a:tc>
                  <a:txBody>
                    <a:bodyPr/>
                    <a:lstStyle/>
                    <a:p>
                      <a:r>
                        <a:rPr lang="sv-SE" sz="1600" dirty="0" err="1" smtClean="0"/>
                        <a:t>appSchema.usp_DeleteMemberActivity</a:t>
                      </a:r>
                      <a:endParaRPr lang="sv-SE" sz="1600" dirty="0"/>
                    </a:p>
                  </a:txBody>
                  <a:tcPr/>
                </a:tc>
                <a:tc>
                  <a:txBody>
                    <a:bodyPr/>
                    <a:lstStyle/>
                    <a:p>
                      <a:r>
                        <a:rPr lang="sv-SE" sz="1600" dirty="0" smtClean="0"/>
                        <a:t>Ta bort medlemsaktivitet</a:t>
                      </a:r>
                      <a:endParaRPr lang="sv-SE" sz="1600" dirty="0"/>
                    </a:p>
                  </a:txBody>
                  <a:tcPr/>
                </a:tc>
              </a:tr>
              <a:tr h="370840">
                <a:tc>
                  <a:txBody>
                    <a:bodyPr/>
                    <a:lstStyle/>
                    <a:p>
                      <a:r>
                        <a:rPr lang="sv-SE" sz="1600" dirty="0" err="1" smtClean="0"/>
                        <a:t>appSchema.usp_GetActivities</a:t>
                      </a:r>
                      <a:endParaRPr lang="sv-SE" sz="1600" dirty="0"/>
                    </a:p>
                  </a:txBody>
                  <a:tcPr/>
                </a:tc>
                <a:tc>
                  <a:txBody>
                    <a:bodyPr/>
                    <a:lstStyle/>
                    <a:p>
                      <a:r>
                        <a:rPr lang="sv-SE" sz="1600" dirty="0" smtClean="0"/>
                        <a:t>Hämta</a:t>
                      </a:r>
                      <a:r>
                        <a:rPr lang="sv-SE" sz="1600" baseline="0" dirty="0" smtClean="0"/>
                        <a:t> aktiviteterna</a:t>
                      </a:r>
                      <a:endParaRPr lang="sv-SE" sz="1600" dirty="0"/>
                    </a:p>
                  </a:txBody>
                  <a:tcPr/>
                </a:tc>
              </a:tr>
              <a:tr h="370840">
                <a:tc>
                  <a:txBody>
                    <a:bodyPr/>
                    <a:lstStyle/>
                    <a:p>
                      <a:r>
                        <a:rPr lang="sv-SE" sz="1600" dirty="0" err="1" smtClean="0"/>
                        <a:t>appSchema.usp_GetActivityById</a:t>
                      </a:r>
                      <a:endParaRPr lang="sv-SE" sz="1600" dirty="0"/>
                    </a:p>
                  </a:txBody>
                  <a:tcPr/>
                </a:tc>
                <a:tc>
                  <a:txBody>
                    <a:bodyPr/>
                    <a:lstStyle/>
                    <a:p>
                      <a:r>
                        <a:rPr lang="sv-SE" sz="1600" dirty="0" smtClean="0"/>
                        <a:t>Hämta specifik aktivitet</a:t>
                      </a:r>
                      <a:endParaRPr lang="sv-SE" sz="1600" dirty="0"/>
                    </a:p>
                  </a:txBody>
                  <a:tcPr/>
                </a:tc>
              </a:tr>
              <a:tr h="370840">
                <a:tc>
                  <a:txBody>
                    <a:bodyPr/>
                    <a:lstStyle/>
                    <a:p>
                      <a:r>
                        <a:rPr lang="sv-SE" sz="1600" dirty="0" err="1" smtClean="0"/>
                        <a:t>appSchema.usp_GetMember</a:t>
                      </a:r>
                      <a:endParaRPr lang="sv-SE" sz="1600" dirty="0"/>
                    </a:p>
                  </a:txBody>
                  <a:tcPr/>
                </a:tc>
                <a:tc>
                  <a:txBody>
                    <a:bodyPr/>
                    <a:lstStyle/>
                    <a:p>
                      <a:r>
                        <a:rPr lang="sv-SE" sz="1600" dirty="0" smtClean="0"/>
                        <a:t>Hämta specifik</a:t>
                      </a:r>
                      <a:r>
                        <a:rPr lang="sv-SE" sz="1600" baseline="0" dirty="0" smtClean="0"/>
                        <a:t> medlem</a:t>
                      </a:r>
                      <a:endParaRPr lang="sv-SE" sz="1600" dirty="0"/>
                    </a:p>
                  </a:txBody>
                  <a:tcPr/>
                </a:tc>
              </a:tr>
              <a:tr h="370840">
                <a:tc>
                  <a:txBody>
                    <a:bodyPr/>
                    <a:lstStyle/>
                    <a:p>
                      <a:r>
                        <a:rPr lang="sv-SE" sz="1600" dirty="0" err="1" smtClean="0"/>
                        <a:t>appSchema.usp_GetMemberActivities</a:t>
                      </a:r>
                      <a:endParaRPr lang="sv-SE" sz="1600" dirty="0"/>
                    </a:p>
                  </a:txBody>
                  <a:tcPr/>
                </a:tc>
                <a:tc>
                  <a:txBody>
                    <a:bodyPr/>
                    <a:lstStyle/>
                    <a:p>
                      <a:r>
                        <a:rPr lang="sv-SE" sz="1600" dirty="0" smtClean="0"/>
                        <a:t>Hämta alla</a:t>
                      </a:r>
                      <a:r>
                        <a:rPr lang="sv-SE" sz="1600" baseline="0" dirty="0" smtClean="0"/>
                        <a:t> medlemmar i en viss aktivitet</a:t>
                      </a:r>
                      <a:endParaRPr lang="sv-SE" sz="1600" dirty="0"/>
                    </a:p>
                  </a:txBody>
                  <a:tcPr/>
                </a:tc>
              </a:tr>
              <a:tr h="370840">
                <a:tc>
                  <a:txBody>
                    <a:bodyPr/>
                    <a:lstStyle/>
                    <a:p>
                      <a:r>
                        <a:rPr lang="sv-SE" sz="1600" dirty="0" err="1" smtClean="0"/>
                        <a:t>appSchema.usp_GetMembers</a:t>
                      </a:r>
                      <a:endParaRPr lang="sv-SE" sz="1600" dirty="0"/>
                    </a:p>
                  </a:txBody>
                  <a:tcPr/>
                </a:tc>
                <a:tc>
                  <a:txBody>
                    <a:bodyPr/>
                    <a:lstStyle/>
                    <a:p>
                      <a:r>
                        <a:rPr lang="sv-SE" sz="1600" dirty="0" smtClean="0"/>
                        <a:t>Hämta</a:t>
                      </a:r>
                      <a:r>
                        <a:rPr lang="sv-SE" sz="1600" baseline="0" dirty="0" smtClean="0"/>
                        <a:t> alla medlemmar</a:t>
                      </a:r>
                      <a:endParaRPr lang="sv-SE" sz="1600" dirty="0"/>
                    </a:p>
                  </a:txBody>
                  <a:tcPr/>
                </a:tc>
              </a:tr>
              <a:tr h="370840">
                <a:tc>
                  <a:txBody>
                    <a:bodyPr/>
                    <a:lstStyle/>
                    <a:p>
                      <a:r>
                        <a:rPr lang="sv-SE" sz="1600" dirty="0" err="1" smtClean="0"/>
                        <a:t>appSchema.usp_UpdateMember</a:t>
                      </a:r>
                      <a:endParaRPr lang="sv-SE" sz="1600" dirty="0"/>
                    </a:p>
                  </a:txBody>
                  <a:tcPr/>
                </a:tc>
                <a:tc>
                  <a:txBody>
                    <a:bodyPr/>
                    <a:lstStyle/>
                    <a:p>
                      <a:r>
                        <a:rPr lang="sv-SE" sz="1600" dirty="0" smtClean="0"/>
                        <a:t>Uppdatera medlemmar</a:t>
                      </a:r>
                      <a:endParaRPr lang="sv-SE" sz="1600" dirty="0"/>
                    </a:p>
                  </a:txBody>
                  <a:tcPr/>
                </a:tc>
              </a:tr>
            </a:tbl>
          </a:graphicData>
        </a:graphic>
      </p:graphicFrame>
    </p:spTree>
    <p:extLst>
      <p:ext uri="{BB962C8B-B14F-4D97-AF65-F5344CB8AC3E}">
        <p14:creationId xmlns:p14="http://schemas.microsoft.com/office/powerpoint/2010/main" val="70819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46" y="221942"/>
            <a:ext cx="6480720" cy="369332"/>
          </a:xfrm>
          <a:prstGeom prst="rect">
            <a:avLst/>
          </a:prstGeom>
          <a:noFill/>
        </p:spPr>
        <p:txBody>
          <a:bodyPr wrap="square" rtlCol="0">
            <a:spAutoFit/>
          </a:bodyPr>
          <a:lstStyle/>
          <a:p>
            <a:r>
              <a:rPr lang="sv-SE" b="1" dirty="0" smtClean="0"/>
              <a:t>10. </a:t>
            </a:r>
            <a:r>
              <a:rPr lang="sv-SE" b="1" dirty="0" err="1" smtClean="0"/>
              <a:t>Referentiell</a:t>
            </a:r>
            <a:r>
              <a:rPr lang="sv-SE" b="1" dirty="0" smtClean="0"/>
              <a:t> Integritet</a:t>
            </a:r>
            <a:endParaRPr lang="sv-SE" b="1" dirty="0"/>
          </a:p>
        </p:txBody>
      </p:sp>
      <p:graphicFrame>
        <p:nvGraphicFramePr>
          <p:cNvPr id="4" name="Table 3"/>
          <p:cNvGraphicFramePr>
            <a:graphicFrameLocks noGrp="1"/>
          </p:cNvGraphicFramePr>
          <p:nvPr>
            <p:extLst>
              <p:ext uri="{D42A27DB-BD31-4B8C-83A1-F6EECF244321}">
                <p14:modId xmlns:p14="http://schemas.microsoft.com/office/powerpoint/2010/main" val="399939747"/>
              </p:ext>
            </p:extLst>
          </p:nvPr>
        </p:nvGraphicFramePr>
        <p:xfrm>
          <a:off x="899592" y="908720"/>
          <a:ext cx="7081711" cy="2966720"/>
        </p:xfrm>
        <a:graphic>
          <a:graphicData uri="http://schemas.openxmlformats.org/drawingml/2006/table">
            <a:tbl>
              <a:tblPr firstRow="1" bandRow="1">
                <a:tableStyleId>{5C22544A-7EE6-4342-B048-85BDC9FD1C3A}</a:tableStyleId>
              </a:tblPr>
              <a:tblGrid>
                <a:gridCol w="2930779"/>
                <a:gridCol w="1417892"/>
                <a:gridCol w="424180"/>
                <a:gridCol w="1154430"/>
                <a:gridCol w="1154430"/>
              </a:tblGrid>
              <a:tr h="370840">
                <a:tc>
                  <a:txBody>
                    <a:bodyPr/>
                    <a:lstStyle/>
                    <a:p>
                      <a:r>
                        <a:rPr lang="sv-SE" dirty="0" smtClean="0"/>
                        <a:t>Relation</a:t>
                      </a:r>
                      <a:endParaRPr lang="sv-SE" dirty="0"/>
                    </a:p>
                  </a:txBody>
                  <a:tcPr/>
                </a:tc>
                <a:tc>
                  <a:txBody>
                    <a:bodyPr/>
                    <a:lstStyle/>
                    <a:p>
                      <a:r>
                        <a:rPr lang="sv-SE" dirty="0" smtClean="0"/>
                        <a:t>Relationstyp</a:t>
                      </a:r>
                      <a:endParaRPr lang="sv-SE" dirty="0"/>
                    </a:p>
                  </a:txBody>
                  <a:tcPr/>
                </a:tc>
                <a:tc>
                  <a:txBody>
                    <a:bodyPr/>
                    <a:lstStyle/>
                    <a:p>
                      <a:r>
                        <a:rPr lang="sv-SE" dirty="0" smtClean="0"/>
                        <a:t>RI</a:t>
                      </a:r>
                      <a:endParaRPr lang="sv-SE" dirty="0"/>
                    </a:p>
                  </a:txBody>
                  <a:tcPr/>
                </a:tc>
                <a:tc>
                  <a:txBody>
                    <a:bodyPr/>
                    <a:lstStyle/>
                    <a:p>
                      <a:r>
                        <a:rPr lang="sv-SE" dirty="0" err="1" smtClean="0"/>
                        <a:t>Delete</a:t>
                      </a:r>
                      <a:endParaRPr lang="sv-SE" dirty="0"/>
                    </a:p>
                  </a:txBody>
                  <a:tcPr/>
                </a:tc>
                <a:tc>
                  <a:txBody>
                    <a:bodyPr/>
                    <a:lstStyle/>
                    <a:p>
                      <a:r>
                        <a:rPr lang="sv-SE" dirty="0" err="1" smtClean="0"/>
                        <a:t>Update</a:t>
                      </a:r>
                      <a:endParaRPr lang="sv-SE" dirty="0"/>
                    </a:p>
                  </a:txBody>
                  <a:tcPr/>
                </a:tc>
              </a:tr>
              <a:tr h="370840">
                <a:tc>
                  <a:txBody>
                    <a:bodyPr/>
                    <a:lstStyle/>
                    <a:p>
                      <a:r>
                        <a:rPr lang="sv-SE" dirty="0" smtClean="0"/>
                        <a:t>Medlem -&gt;</a:t>
                      </a:r>
                      <a:r>
                        <a:rPr lang="sv-SE" baseline="0" dirty="0" smtClean="0"/>
                        <a:t> Kontakt</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Cascade</a:t>
                      </a:r>
                      <a:endParaRPr lang="sv-SE" dirty="0"/>
                    </a:p>
                  </a:txBody>
                  <a:tcPr/>
                </a:tc>
                <a:tc>
                  <a:txBody>
                    <a:bodyPr/>
                    <a:lstStyle/>
                    <a:p>
                      <a:r>
                        <a:rPr lang="sv-SE" dirty="0" smtClean="0"/>
                        <a:t>No Action</a:t>
                      </a:r>
                      <a:endParaRPr lang="sv-SE" dirty="0"/>
                    </a:p>
                  </a:txBody>
                  <a:tcPr/>
                </a:tc>
              </a:tr>
              <a:tr h="370840">
                <a:tc>
                  <a:txBody>
                    <a:bodyPr/>
                    <a:lstStyle/>
                    <a:p>
                      <a:r>
                        <a:rPr lang="sv-SE" baseline="0" dirty="0" smtClean="0"/>
                        <a:t>Kontakttyp -&gt; Kontakt</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No Action</a:t>
                      </a:r>
                      <a:endParaRPr lang="sv-SE" dirty="0"/>
                    </a:p>
                  </a:txBody>
                  <a:tcPr/>
                </a:tc>
                <a:tc>
                  <a:txBody>
                    <a:bodyPr/>
                    <a:lstStyle/>
                    <a:p>
                      <a:r>
                        <a:rPr lang="sv-SE" dirty="0" smtClean="0"/>
                        <a:t>No Action</a:t>
                      </a:r>
                      <a:endParaRPr lang="sv-SE" dirty="0"/>
                    </a:p>
                  </a:txBody>
                  <a:tcPr/>
                </a:tc>
              </a:tr>
              <a:tr h="370840">
                <a:tc>
                  <a:txBody>
                    <a:bodyPr/>
                    <a:lstStyle/>
                    <a:p>
                      <a:r>
                        <a:rPr lang="sv-SE" baseline="0" dirty="0" smtClean="0"/>
                        <a:t>Befattning -&gt; Medlem</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No Action</a:t>
                      </a:r>
                      <a:endParaRPr lang="sv-SE" dirty="0"/>
                    </a:p>
                  </a:txBody>
                  <a:tcPr/>
                </a:tc>
                <a:tc>
                  <a:txBody>
                    <a:bodyPr/>
                    <a:lstStyle/>
                    <a:p>
                      <a:r>
                        <a:rPr lang="sv-SE" dirty="0" smtClean="0"/>
                        <a:t>No Action</a:t>
                      </a:r>
                      <a:endParaRPr lang="sv-SE" dirty="0"/>
                    </a:p>
                  </a:txBody>
                  <a:tcPr/>
                </a:tc>
              </a:tr>
              <a:tr h="370840">
                <a:tc>
                  <a:txBody>
                    <a:bodyPr/>
                    <a:lstStyle/>
                    <a:p>
                      <a:r>
                        <a:rPr lang="sv-SE" dirty="0" smtClean="0"/>
                        <a:t>Medlem -&gt;</a:t>
                      </a:r>
                      <a:r>
                        <a:rPr lang="sv-SE" baseline="0" dirty="0" smtClean="0"/>
                        <a:t> Medlemsresa</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Cascade</a:t>
                      </a:r>
                      <a:endParaRPr lang="sv-SE" dirty="0"/>
                    </a:p>
                  </a:txBody>
                  <a:tcPr/>
                </a:tc>
                <a:tc>
                  <a:txBody>
                    <a:bodyPr/>
                    <a:lstStyle/>
                    <a:p>
                      <a:r>
                        <a:rPr lang="sv-SE" dirty="0" smtClean="0"/>
                        <a:t>No Action</a:t>
                      </a:r>
                      <a:endParaRPr lang="sv-SE" dirty="0"/>
                    </a:p>
                  </a:txBody>
                  <a:tcPr/>
                </a:tc>
              </a:tr>
              <a:tr h="370840">
                <a:tc>
                  <a:txBody>
                    <a:bodyPr/>
                    <a:lstStyle/>
                    <a:p>
                      <a:r>
                        <a:rPr lang="sv-SE" dirty="0" smtClean="0"/>
                        <a:t>Resa</a:t>
                      </a:r>
                      <a:r>
                        <a:rPr lang="sv-SE" baseline="0" dirty="0" smtClean="0"/>
                        <a:t> -&gt; Medlemsresa</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No Action</a:t>
                      </a:r>
                      <a:endParaRPr lang="sv-SE" dirty="0"/>
                    </a:p>
                  </a:txBody>
                  <a:tcPr/>
                </a:tc>
                <a:tc>
                  <a:txBody>
                    <a:bodyPr/>
                    <a:lstStyle/>
                    <a:p>
                      <a:r>
                        <a:rPr lang="sv-SE" dirty="0" smtClean="0"/>
                        <a:t>No Action</a:t>
                      </a:r>
                      <a:endParaRPr lang="sv-SE" dirty="0"/>
                    </a:p>
                  </a:txBody>
                  <a:tcPr/>
                </a:tc>
              </a:tr>
              <a:tr h="370840">
                <a:tc>
                  <a:txBody>
                    <a:bodyPr/>
                    <a:lstStyle/>
                    <a:p>
                      <a:r>
                        <a:rPr lang="sv-SE" dirty="0" smtClean="0"/>
                        <a:t>Medlem -&gt;</a:t>
                      </a:r>
                      <a:r>
                        <a:rPr lang="sv-SE" baseline="0" dirty="0" smtClean="0"/>
                        <a:t> Medlemsaktivitet</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Cascade</a:t>
                      </a:r>
                      <a:endParaRPr lang="sv-SE" dirty="0"/>
                    </a:p>
                  </a:txBody>
                  <a:tcPr/>
                </a:tc>
                <a:tc>
                  <a:txBody>
                    <a:bodyPr/>
                    <a:lstStyle/>
                    <a:p>
                      <a:r>
                        <a:rPr lang="sv-SE" dirty="0" smtClean="0"/>
                        <a:t>No Action</a:t>
                      </a:r>
                      <a:endParaRPr lang="sv-SE" dirty="0"/>
                    </a:p>
                  </a:txBody>
                  <a:tcPr/>
                </a:tc>
              </a:tr>
              <a:tr h="370840">
                <a:tc>
                  <a:txBody>
                    <a:bodyPr/>
                    <a:lstStyle/>
                    <a:p>
                      <a:r>
                        <a:rPr lang="sv-SE" dirty="0" smtClean="0"/>
                        <a:t>Aktivitet -&gt;</a:t>
                      </a:r>
                      <a:r>
                        <a:rPr lang="sv-SE" baseline="0" dirty="0" smtClean="0"/>
                        <a:t> Medlemsaktivitet</a:t>
                      </a:r>
                      <a:endParaRPr lang="sv-SE" dirty="0"/>
                    </a:p>
                  </a:txBody>
                  <a:tcPr/>
                </a:tc>
                <a:tc>
                  <a:txBody>
                    <a:bodyPr/>
                    <a:lstStyle/>
                    <a:p>
                      <a:r>
                        <a:rPr lang="sv-SE" dirty="0" smtClean="0"/>
                        <a:t>1:n</a:t>
                      </a:r>
                      <a:endParaRPr lang="sv-SE" dirty="0"/>
                    </a:p>
                  </a:txBody>
                  <a:tcPr/>
                </a:tc>
                <a:tc>
                  <a:txBody>
                    <a:bodyPr/>
                    <a:lstStyle/>
                    <a:p>
                      <a:r>
                        <a:rPr lang="sv-SE" dirty="0" smtClean="0"/>
                        <a:t>X</a:t>
                      </a:r>
                      <a:endParaRPr lang="sv-SE" dirty="0"/>
                    </a:p>
                  </a:txBody>
                  <a:tcPr/>
                </a:tc>
                <a:tc>
                  <a:txBody>
                    <a:bodyPr/>
                    <a:lstStyle/>
                    <a:p>
                      <a:r>
                        <a:rPr lang="sv-SE" dirty="0" smtClean="0"/>
                        <a:t>No Action</a:t>
                      </a:r>
                      <a:endParaRPr lang="sv-SE" dirty="0"/>
                    </a:p>
                  </a:txBody>
                  <a:tcPr/>
                </a:tc>
                <a:tc>
                  <a:txBody>
                    <a:bodyPr/>
                    <a:lstStyle/>
                    <a:p>
                      <a:r>
                        <a:rPr lang="sv-SE" dirty="0" smtClean="0"/>
                        <a:t>No Action</a:t>
                      </a:r>
                      <a:endParaRPr lang="sv-SE" dirty="0"/>
                    </a:p>
                  </a:txBody>
                  <a:tcPr/>
                </a:tc>
              </a:tr>
            </a:tbl>
          </a:graphicData>
        </a:graphic>
      </p:graphicFrame>
    </p:spTree>
    <p:extLst>
      <p:ext uri="{BB962C8B-B14F-4D97-AF65-F5344CB8AC3E}">
        <p14:creationId xmlns:p14="http://schemas.microsoft.com/office/powerpoint/2010/main" val="18658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7"/>
          <p:cNvGrpSpPr>
            <a:grpSpLocks/>
          </p:cNvGrpSpPr>
          <p:nvPr/>
        </p:nvGrpSpPr>
        <p:grpSpPr bwMode="auto">
          <a:xfrm rot="5400000">
            <a:off x="2662857" y="1302062"/>
            <a:ext cx="382649" cy="288925"/>
            <a:chOff x="3072429" y="692696"/>
            <a:chExt cx="419451" cy="288032"/>
          </a:xfrm>
        </p:grpSpPr>
        <p:cxnSp>
          <p:nvCxnSpPr>
            <p:cNvPr id="3" name="Rak 5"/>
            <p:cNvCxnSpPr/>
            <p:nvPr/>
          </p:nvCxnSpPr>
          <p:spPr>
            <a:xfrm rot="16200000">
              <a:off x="3282154" y="626987"/>
              <a:ext cx="0" cy="4194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grpSp>
        <p:nvGrpSpPr>
          <p:cNvPr id="5" name="Grupp 7"/>
          <p:cNvGrpSpPr>
            <a:grpSpLocks/>
          </p:cNvGrpSpPr>
          <p:nvPr/>
        </p:nvGrpSpPr>
        <p:grpSpPr bwMode="auto">
          <a:xfrm rot="5400000">
            <a:off x="504705" y="1269513"/>
            <a:ext cx="426984" cy="288925"/>
            <a:chOff x="3023830" y="692696"/>
            <a:chExt cx="468050" cy="288032"/>
          </a:xfrm>
        </p:grpSpPr>
        <p:cxnSp>
          <p:nvCxnSpPr>
            <p:cNvPr id="6" name="Rak 5"/>
            <p:cNvCxnSpPr/>
            <p:nvPr/>
          </p:nvCxnSpPr>
          <p:spPr>
            <a:xfrm rot="16200000">
              <a:off x="3257855" y="602687"/>
              <a:ext cx="0" cy="4680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grpSp>
        <p:nvGrpSpPr>
          <p:cNvPr id="8" name="Grupp 7"/>
          <p:cNvGrpSpPr>
            <a:grpSpLocks/>
          </p:cNvGrpSpPr>
          <p:nvPr/>
        </p:nvGrpSpPr>
        <p:grpSpPr bwMode="auto">
          <a:xfrm rot="10800000">
            <a:off x="1360265" y="1774019"/>
            <a:ext cx="853971" cy="288925"/>
            <a:chOff x="2555776" y="692696"/>
            <a:chExt cx="936104" cy="288032"/>
          </a:xfrm>
        </p:grpSpPr>
        <p:cxnSp>
          <p:nvCxnSpPr>
            <p:cNvPr id="9"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grpSp>
        <p:nvGrpSpPr>
          <p:cNvPr id="11" name="Grupp 7"/>
          <p:cNvGrpSpPr>
            <a:grpSpLocks/>
          </p:cNvGrpSpPr>
          <p:nvPr/>
        </p:nvGrpSpPr>
        <p:grpSpPr bwMode="auto">
          <a:xfrm>
            <a:off x="3356076" y="1729300"/>
            <a:ext cx="1359940" cy="288925"/>
            <a:chOff x="2555776" y="692696"/>
            <a:chExt cx="936104" cy="288032"/>
          </a:xfrm>
        </p:grpSpPr>
        <p:cxnSp>
          <p:nvCxnSpPr>
            <p:cNvPr id="12"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grpSp>
        <p:nvGrpSpPr>
          <p:cNvPr id="14" name="Grupp 7"/>
          <p:cNvGrpSpPr>
            <a:grpSpLocks/>
          </p:cNvGrpSpPr>
          <p:nvPr/>
        </p:nvGrpSpPr>
        <p:grpSpPr bwMode="auto">
          <a:xfrm rot="10800000">
            <a:off x="6096222" y="1736101"/>
            <a:ext cx="853971" cy="288925"/>
            <a:chOff x="2555776" y="692696"/>
            <a:chExt cx="936104" cy="288032"/>
          </a:xfrm>
        </p:grpSpPr>
        <p:cxnSp>
          <p:nvCxnSpPr>
            <p:cNvPr id="15"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sp>
        <p:nvSpPr>
          <p:cNvPr id="17" name="Rectangle 16"/>
          <p:cNvSpPr/>
          <p:nvPr/>
        </p:nvSpPr>
        <p:spPr>
          <a:xfrm>
            <a:off x="6927468" y="1609915"/>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Aktivitet</a:t>
            </a:r>
          </a:p>
          <a:p>
            <a:pPr algn="ctr"/>
            <a:r>
              <a:rPr lang="sv-SE" sz="1400" dirty="0" smtClean="0"/>
              <a:t>[10]</a:t>
            </a:r>
            <a:endParaRPr lang="sv-SE" sz="1400" dirty="0"/>
          </a:p>
        </p:txBody>
      </p:sp>
      <p:sp>
        <p:nvSpPr>
          <p:cNvPr id="18" name="Rectangle 17"/>
          <p:cNvSpPr/>
          <p:nvPr/>
        </p:nvSpPr>
        <p:spPr>
          <a:xfrm>
            <a:off x="76129" y="1635602"/>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Kontakt</a:t>
            </a:r>
          </a:p>
          <a:p>
            <a:pPr algn="ctr"/>
            <a:r>
              <a:rPr lang="sv-SE" sz="1400" dirty="0" smtClean="0"/>
              <a:t>[100]</a:t>
            </a:r>
            <a:endParaRPr lang="sv-SE" sz="1400" dirty="0"/>
          </a:p>
        </p:txBody>
      </p:sp>
      <p:sp>
        <p:nvSpPr>
          <p:cNvPr id="19" name="Rectangle 18"/>
          <p:cNvSpPr/>
          <p:nvPr/>
        </p:nvSpPr>
        <p:spPr>
          <a:xfrm>
            <a:off x="76130" y="762539"/>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Kontakttyp</a:t>
            </a:r>
          </a:p>
          <a:p>
            <a:pPr algn="ctr"/>
            <a:r>
              <a:rPr lang="sv-SE" sz="1400" dirty="0" smtClean="0"/>
              <a:t>[5]</a:t>
            </a:r>
            <a:endParaRPr lang="sv-SE" sz="1400" dirty="0"/>
          </a:p>
        </p:txBody>
      </p:sp>
      <p:sp>
        <p:nvSpPr>
          <p:cNvPr id="20" name="Rectangle 19"/>
          <p:cNvSpPr/>
          <p:nvPr/>
        </p:nvSpPr>
        <p:spPr>
          <a:xfrm>
            <a:off x="2253003" y="773494"/>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Befattning</a:t>
            </a:r>
          </a:p>
          <a:p>
            <a:pPr algn="ctr"/>
            <a:r>
              <a:rPr lang="sv-SE" sz="1400" dirty="0" smtClean="0"/>
              <a:t>[5]</a:t>
            </a:r>
            <a:endParaRPr lang="sv-SE" sz="1400" dirty="0"/>
          </a:p>
        </p:txBody>
      </p:sp>
      <p:grpSp>
        <p:nvGrpSpPr>
          <p:cNvPr id="21" name="Grupp 7"/>
          <p:cNvGrpSpPr>
            <a:grpSpLocks/>
          </p:cNvGrpSpPr>
          <p:nvPr/>
        </p:nvGrpSpPr>
        <p:grpSpPr bwMode="auto">
          <a:xfrm rot="5400000">
            <a:off x="2487186" y="1874945"/>
            <a:ext cx="799397" cy="288925"/>
            <a:chOff x="2555778" y="692696"/>
            <a:chExt cx="936104" cy="288032"/>
          </a:xfrm>
        </p:grpSpPr>
        <p:cxnSp>
          <p:nvCxnSpPr>
            <p:cNvPr id="22"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grpSp>
        <p:nvGrpSpPr>
          <p:cNvPr id="24" name="Grupp 7"/>
          <p:cNvGrpSpPr>
            <a:grpSpLocks/>
          </p:cNvGrpSpPr>
          <p:nvPr/>
        </p:nvGrpSpPr>
        <p:grpSpPr bwMode="auto">
          <a:xfrm rot="10800000">
            <a:off x="3504710" y="2554509"/>
            <a:ext cx="853971" cy="288925"/>
            <a:chOff x="2555776" y="692696"/>
            <a:chExt cx="936104" cy="288032"/>
          </a:xfrm>
        </p:grpSpPr>
        <p:cxnSp>
          <p:nvCxnSpPr>
            <p:cNvPr id="25"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400"/>
            </a:p>
          </p:txBody>
        </p:sp>
      </p:grpSp>
      <p:sp>
        <p:nvSpPr>
          <p:cNvPr id="27" name="Rectangle 26"/>
          <p:cNvSpPr/>
          <p:nvPr/>
        </p:nvSpPr>
        <p:spPr>
          <a:xfrm>
            <a:off x="2240672" y="1629871"/>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Medlem</a:t>
            </a:r>
          </a:p>
          <a:p>
            <a:pPr algn="ctr"/>
            <a:r>
              <a:rPr lang="sv-SE" sz="1400" dirty="0" smtClean="0"/>
              <a:t>[50]</a:t>
            </a:r>
            <a:endParaRPr lang="sv-SE" sz="1400" dirty="0"/>
          </a:p>
        </p:txBody>
      </p:sp>
      <p:sp>
        <p:nvSpPr>
          <p:cNvPr id="28" name="Rectangle 27"/>
          <p:cNvSpPr/>
          <p:nvPr/>
        </p:nvSpPr>
        <p:spPr>
          <a:xfrm>
            <a:off x="4188051" y="2393796"/>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Resa</a:t>
            </a:r>
          </a:p>
          <a:p>
            <a:pPr algn="ctr"/>
            <a:r>
              <a:rPr lang="sv-SE" sz="1400" dirty="0" smtClean="0"/>
              <a:t>[10]</a:t>
            </a:r>
            <a:endParaRPr lang="sv-SE" sz="1400" dirty="0"/>
          </a:p>
        </p:txBody>
      </p:sp>
      <p:sp>
        <p:nvSpPr>
          <p:cNvPr id="29" name="Rectangle 28"/>
          <p:cNvSpPr/>
          <p:nvPr/>
        </p:nvSpPr>
        <p:spPr>
          <a:xfrm>
            <a:off x="4716016" y="1581266"/>
            <a:ext cx="1380206" cy="62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err="1" smtClean="0"/>
              <a:t>Medlemsak-tivitet</a:t>
            </a:r>
            <a:endParaRPr lang="sv-SE" sz="1400" dirty="0" smtClean="0"/>
          </a:p>
          <a:p>
            <a:pPr algn="ctr"/>
            <a:r>
              <a:rPr lang="sv-SE" sz="1400" dirty="0" smtClean="0"/>
              <a:t>[100]</a:t>
            </a:r>
            <a:endParaRPr lang="sv-SE" sz="1400" dirty="0"/>
          </a:p>
        </p:txBody>
      </p:sp>
      <p:sp>
        <p:nvSpPr>
          <p:cNvPr id="30" name="Rectangle 29"/>
          <p:cNvSpPr/>
          <p:nvPr/>
        </p:nvSpPr>
        <p:spPr>
          <a:xfrm>
            <a:off x="2244817" y="2410940"/>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400" dirty="0" smtClean="0"/>
              <a:t>Medlemsresa</a:t>
            </a:r>
          </a:p>
          <a:p>
            <a:pPr algn="ctr"/>
            <a:r>
              <a:rPr lang="sv-SE" sz="1400" dirty="0" smtClean="0"/>
              <a:t>[100]</a:t>
            </a:r>
            <a:endParaRPr lang="sv-SE" sz="1400" dirty="0"/>
          </a:p>
        </p:txBody>
      </p:sp>
      <p:graphicFrame>
        <p:nvGraphicFramePr>
          <p:cNvPr id="31" name="Table 30"/>
          <p:cNvGraphicFramePr>
            <a:graphicFrameLocks noGrp="1"/>
          </p:cNvGraphicFramePr>
          <p:nvPr>
            <p:extLst>
              <p:ext uri="{D42A27DB-BD31-4B8C-83A1-F6EECF244321}">
                <p14:modId xmlns:p14="http://schemas.microsoft.com/office/powerpoint/2010/main" val="1658859333"/>
              </p:ext>
            </p:extLst>
          </p:nvPr>
        </p:nvGraphicFramePr>
        <p:xfrm>
          <a:off x="342263" y="3789040"/>
          <a:ext cx="6056566" cy="2565400"/>
        </p:xfrm>
        <a:graphic>
          <a:graphicData uri="http://schemas.openxmlformats.org/drawingml/2006/table">
            <a:tbl>
              <a:tblPr firstRow="1" bandRow="1">
                <a:tableStyleId>{5C22544A-7EE6-4342-B048-85BDC9FD1C3A}</a:tableStyleId>
              </a:tblPr>
              <a:tblGrid>
                <a:gridCol w="1303592"/>
                <a:gridCol w="972503"/>
                <a:gridCol w="476567"/>
                <a:gridCol w="476567"/>
                <a:gridCol w="476567"/>
                <a:gridCol w="476567"/>
                <a:gridCol w="476567"/>
                <a:gridCol w="698818"/>
                <a:gridCol w="698818"/>
              </a:tblGrid>
              <a:tr h="370840">
                <a:tc>
                  <a:txBody>
                    <a:bodyPr/>
                    <a:lstStyle/>
                    <a:p>
                      <a:r>
                        <a:rPr lang="sv-SE" sz="1200" dirty="0" smtClean="0"/>
                        <a:t>Tabell</a:t>
                      </a:r>
                      <a:endParaRPr lang="sv-SE" sz="1200" dirty="0"/>
                    </a:p>
                  </a:txBody>
                  <a:tcPr/>
                </a:tc>
                <a:tc>
                  <a:txBody>
                    <a:bodyPr/>
                    <a:lstStyle/>
                    <a:p>
                      <a:r>
                        <a:rPr lang="sv-SE" sz="1200" dirty="0" smtClean="0"/>
                        <a:t>Antaltecken</a:t>
                      </a:r>
                      <a:endParaRPr lang="sv-SE" sz="1200" dirty="0"/>
                    </a:p>
                  </a:txBody>
                  <a:tcPr/>
                </a:tc>
                <a:tc>
                  <a:txBody>
                    <a:bodyPr/>
                    <a:lstStyle/>
                    <a:p>
                      <a:pPr algn="r"/>
                      <a:r>
                        <a:rPr lang="sv-SE" sz="1200" dirty="0" smtClean="0"/>
                        <a:t>År 1</a:t>
                      </a:r>
                      <a:endParaRPr lang="sv-SE" sz="1200" dirty="0"/>
                    </a:p>
                  </a:txBody>
                  <a:tcPr/>
                </a:tc>
                <a:tc>
                  <a:txBody>
                    <a:bodyPr/>
                    <a:lstStyle/>
                    <a:p>
                      <a:pPr algn="r"/>
                      <a:r>
                        <a:rPr lang="sv-SE" sz="1200" dirty="0" smtClean="0"/>
                        <a:t>År 2</a:t>
                      </a:r>
                      <a:endParaRPr lang="sv-SE" sz="1200" dirty="0"/>
                    </a:p>
                  </a:txBody>
                  <a:tcPr/>
                </a:tc>
                <a:tc>
                  <a:txBody>
                    <a:bodyPr/>
                    <a:lstStyle/>
                    <a:p>
                      <a:pPr algn="r"/>
                      <a:r>
                        <a:rPr lang="sv-SE" sz="1200" dirty="0" smtClean="0"/>
                        <a:t>År 3</a:t>
                      </a:r>
                      <a:endParaRPr lang="sv-SE" sz="1200" dirty="0"/>
                    </a:p>
                  </a:txBody>
                  <a:tcPr/>
                </a:tc>
                <a:tc>
                  <a:txBody>
                    <a:bodyPr/>
                    <a:lstStyle/>
                    <a:p>
                      <a:pPr algn="r"/>
                      <a:r>
                        <a:rPr lang="sv-SE" sz="1200" dirty="0" smtClean="0"/>
                        <a:t>År 4</a:t>
                      </a:r>
                      <a:endParaRPr lang="sv-SE" sz="1200" dirty="0"/>
                    </a:p>
                  </a:txBody>
                  <a:tcPr/>
                </a:tc>
                <a:tc>
                  <a:txBody>
                    <a:bodyPr/>
                    <a:lstStyle/>
                    <a:p>
                      <a:pPr algn="r"/>
                      <a:r>
                        <a:rPr lang="sv-SE" sz="1200" dirty="0" smtClean="0"/>
                        <a:t>År 5</a:t>
                      </a:r>
                      <a:endParaRPr lang="sv-SE" sz="1200" dirty="0"/>
                    </a:p>
                  </a:txBody>
                  <a:tcPr/>
                </a:tc>
                <a:tc>
                  <a:txBody>
                    <a:bodyPr/>
                    <a:lstStyle/>
                    <a:p>
                      <a:pPr algn="r"/>
                      <a:r>
                        <a:rPr lang="sv-SE" sz="1200" dirty="0" smtClean="0"/>
                        <a:t>År 1</a:t>
                      </a:r>
                      <a:endParaRPr lang="sv-SE" sz="1200" dirty="0"/>
                    </a:p>
                  </a:txBody>
                  <a:tcPr/>
                </a:tc>
                <a:tc>
                  <a:txBody>
                    <a:bodyPr/>
                    <a:lstStyle/>
                    <a:p>
                      <a:pPr algn="r"/>
                      <a:r>
                        <a:rPr lang="sv-SE" sz="1200" dirty="0" smtClean="0"/>
                        <a:t>År 5</a:t>
                      </a:r>
                      <a:endParaRPr lang="sv-SE" sz="1200" dirty="0"/>
                    </a:p>
                  </a:txBody>
                  <a:tcPr/>
                </a:tc>
              </a:tr>
              <a:tr h="133895">
                <a:tc>
                  <a:txBody>
                    <a:bodyPr/>
                    <a:lstStyle/>
                    <a:p>
                      <a:r>
                        <a:rPr lang="sv-SE" sz="1200" dirty="0" smtClean="0"/>
                        <a:t>Kontakttyp</a:t>
                      </a:r>
                      <a:endParaRPr lang="sv-SE" sz="1200" dirty="0"/>
                    </a:p>
                  </a:txBody>
                  <a:tcPr/>
                </a:tc>
                <a:tc>
                  <a:txBody>
                    <a:bodyPr/>
                    <a:lstStyle/>
                    <a:p>
                      <a:pPr algn="r"/>
                      <a:r>
                        <a:rPr lang="sv-SE" sz="1200" dirty="0" smtClean="0"/>
                        <a:t>14</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70</a:t>
                      </a:r>
                      <a:endParaRPr lang="sv-SE" sz="1200" dirty="0"/>
                    </a:p>
                  </a:txBody>
                  <a:tcPr/>
                </a:tc>
                <a:tc>
                  <a:txBody>
                    <a:bodyPr/>
                    <a:lstStyle/>
                    <a:p>
                      <a:pPr algn="r"/>
                      <a:r>
                        <a:rPr lang="sv-SE" sz="1200" dirty="0" smtClean="0"/>
                        <a:t>70</a:t>
                      </a:r>
                      <a:endParaRPr lang="sv-SE" sz="1200" dirty="0"/>
                    </a:p>
                  </a:txBody>
                  <a:tcPr/>
                </a:tc>
              </a:tr>
              <a:tr h="123095">
                <a:tc>
                  <a:txBody>
                    <a:bodyPr/>
                    <a:lstStyle/>
                    <a:p>
                      <a:r>
                        <a:rPr lang="sv-SE" sz="1200" dirty="0" smtClean="0"/>
                        <a:t>Kontakt</a:t>
                      </a:r>
                      <a:endParaRPr lang="sv-SE" sz="1200" dirty="0"/>
                    </a:p>
                  </a:txBody>
                  <a:tcPr/>
                </a:tc>
                <a:tc>
                  <a:txBody>
                    <a:bodyPr/>
                    <a:lstStyle/>
                    <a:p>
                      <a:pPr algn="r"/>
                      <a:r>
                        <a:rPr lang="sv-SE" sz="1200" dirty="0" smtClean="0"/>
                        <a:t>37</a:t>
                      </a:r>
                      <a:endParaRPr lang="sv-SE" sz="1200" dirty="0"/>
                    </a:p>
                  </a:txBody>
                  <a:tcPr/>
                </a:tc>
                <a:tc>
                  <a:txBody>
                    <a:bodyPr/>
                    <a:lstStyle/>
                    <a:p>
                      <a:pPr algn="r"/>
                      <a:r>
                        <a:rPr lang="sv-SE" sz="1200" dirty="0" smtClean="0"/>
                        <a:t>100</a:t>
                      </a:r>
                      <a:endParaRPr lang="sv-SE" sz="1200" dirty="0"/>
                    </a:p>
                  </a:txBody>
                  <a:tcPr/>
                </a:tc>
                <a:tc>
                  <a:txBody>
                    <a:bodyPr/>
                    <a:lstStyle/>
                    <a:p>
                      <a:pPr algn="r"/>
                      <a:r>
                        <a:rPr lang="sv-SE" sz="1200" dirty="0" smtClean="0"/>
                        <a:t>110</a:t>
                      </a:r>
                      <a:endParaRPr lang="sv-SE" sz="1200" dirty="0"/>
                    </a:p>
                  </a:txBody>
                  <a:tcPr/>
                </a:tc>
                <a:tc>
                  <a:txBody>
                    <a:bodyPr/>
                    <a:lstStyle/>
                    <a:p>
                      <a:pPr algn="r"/>
                      <a:r>
                        <a:rPr lang="sv-SE" sz="1200" dirty="0" smtClean="0"/>
                        <a:t>121</a:t>
                      </a:r>
                      <a:endParaRPr lang="sv-SE" sz="1200" dirty="0"/>
                    </a:p>
                  </a:txBody>
                  <a:tcPr/>
                </a:tc>
                <a:tc>
                  <a:txBody>
                    <a:bodyPr/>
                    <a:lstStyle/>
                    <a:p>
                      <a:pPr algn="r"/>
                      <a:r>
                        <a:rPr lang="sv-SE" sz="1200" dirty="0" smtClean="0"/>
                        <a:t>131</a:t>
                      </a:r>
                      <a:endParaRPr lang="sv-SE" sz="1200" dirty="0"/>
                    </a:p>
                  </a:txBody>
                  <a:tcPr/>
                </a:tc>
                <a:tc>
                  <a:txBody>
                    <a:bodyPr/>
                    <a:lstStyle/>
                    <a:p>
                      <a:pPr algn="r"/>
                      <a:r>
                        <a:rPr lang="sv-SE" sz="1200" dirty="0" smtClean="0"/>
                        <a:t>144</a:t>
                      </a:r>
                      <a:endParaRPr lang="sv-SE" sz="1200" dirty="0"/>
                    </a:p>
                  </a:txBody>
                  <a:tcPr/>
                </a:tc>
                <a:tc>
                  <a:txBody>
                    <a:bodyPr/>
                    <a:lstStyle/>
                    <a:p>
                      <a:pPr algn="r"/>
                      <a:r>
                        <a:rPr lang="sv-SE" sz="1200" dirty="0" smtClean="0"/>
                        <a:t>3700</a:t>
                      </a:r>
                      <a:endParaRPr lang="sv-SE" sz="1200" dirty="0"/>
                    </a:p>
                  </a:txBody>
                  <a:tcPr/>
                </a:tc>
                <a:tc>
                  <a:txBody>
                    <a:bodyPr/>
                    <a:lstStyle/>
                    <a:p>
                      <a:pPr algn="r"/>
                      <a:r>
                        <a:rPr lang="sv-SE" sz="1200" dirty="0" smtClean="0"/>
                        <a:t>5328</a:t>
                      </a:r>
                      <a:endParaRPr lang="sv-SE" sz="1200" dirty="0"/>
                    </a:p>
                  </a:txBody>
                  <a:tcPr/>
                </a:tc>
              </a:tr>
              <a:tr h="0">
                <a:tc>
                  <a:txBody>
                    <a:bodyPr/>
                    <a:lstStyle/>
                    <a:p>
                      <a:r>
                        <a:rPr lang="sv-SE" sz="1200" dirty="0" smtClean="0"/>
                        <a:t>Befattning</a:t>
                      </a:r>
                      <a:endParaRPr lang="sv-SE" sz="1200" dirty="0"/>
                    </a:p>
                  </a:txBody>
                  <a:tcPr/>
                </a:tc>
                <a:tc>
                  <a:txBody>
                    <a:bodyPr/>
                    <a:lstStyle/>
                    <a:p>
                      <a:pPr algn="r"/>
                      <a:r>
                        <a:rPr lang="sv-SE" sz="1200" dirty="0" smtClean="0"/>
                        <a:t>19</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5</a:t>
                      </a:r>
                      <a:endParaRPr lang="sv-SE" sz="1200" dirty="0"/>
                    </a:p>
                  </a:txBody>
                  <a:tcPr/>
                </a:tc>
                <a:tc>
                  <a:txBody>
                    <a:bodyPr/>
                    <a:lstStyle/>
                    <a:p>
                      <a:pPr algn="r"/>
                      <a:r>
                        <a:rPr lang="sv-SE" sz="1200" dirty="0" smtClean="0"/>
                        <a:t>95</a:t>
                      </a:r>
                      <a:endParaRPr lang="sv-SE" sz="1200" dirty="0"/>
                    </a:p>
                  </a:txBody>
                  <a:tcPr/>
                </a:tc>
                <a:tc>
                  <a:txBody>
                    <a:bodyPr/>
                    <a:lstStyle/>
                    <a:p>
                      <a:pPr algn="r"/>
                      <a:r>
                        <a:rPr lang="sv-SE" sz="1200" dirty="0" smtClean="0"/>
                        <a:t>95</a:t>
                      </a:r>
                      <a:endParaRPr lang="sv-SE" sz="1200" dirty="0"/>
                    </a:p>
                  </a:txBody>
                  <a:tcPr/>
                </a:tc>
              </a:tr>
              <a:tr h="0">
                <a:tc>
                  <a:txBody>
                    <a:bodyPr/>
                    <a:lstStyle/>
                    <a:p>
                      <a:r>
                        <a:rPr lang="sv-SE" sz="1200" dirty="0" smtClean="0"/>
                        <a:t>Medlem</a:t>
                      </a:r>
                      <a:endParaRPr lang="sv-SE" sz="1200" dirty="0"/>
                    </a:p>
                  </a:txBody>
                  <a:tcPr/>
                </a:tc>
                <a:tc>
                  <a:txBody>
                    <a:bodyPr/>
                    <a:lstStyle/>
                    <a:p>
                      <a:pPr algn="r"/>
                      <a:r>
                        <a:rPr lang="sv-SE" sz="1200" dirty="0" smtClean="0"/>
                        <a:t>120</a:t>
                      </a:r>
                      <a:endParaRPr lang="sv-SE" sz="1200" dirty="0"/>
                    </a:p>
                  </a:txBody>
                  <a:tcPr/>
                </a:tc>
                <a:tc>
                  <a:txBody>
                    <a:bodyPr/>
                    <a:lstStyle/>
                    <a:p>
                      <a:pPr algn="r"/>
                      <a:r>
                        <a:rPr lang="sv-SE" sz="1200" dirty="0" smtClean="0"/>
                        <a:t>50</a:t>
                      </a:r>
                      <a:endParaRPr lang="sv-SE" sz="1200" dirty="0"/>
                    </a:p>
                  </a:txBody>
                  <a:tcPr/>
                </a:tc>
                <a:tc>
                  <a:txBody>
                    <a:bodyPr/>
                    <a:lstStyle/>
                    <a:p>
                      <a:pPr algn="r"/>
                      <a:r>
                        <a:rPr lang="sv-SE" sz="1200" dirty="0" smtClean="0"/>
                        <a:t>55</a:t>
                      </a:r>
                      <a:endParaRPr lang="sv-SE" sz="1200" dirty="0"/>
                    </a:p>
                  </a:txBody>
                  <a:tcPr/>
                </a:tc>
                <a:tc>
                  <a:txBody>
                    <a:bodyPr/>
                    <a:lstStyle/>
                    <a:p>
                      <a:pPr algn="r"/>
                      <a:r>
                        <a:rPr lang="sv-SE" sz="1200" dirty="0" smtClean="0"/>
                        <a:t>61</a:t>
                      </a:r>
                      <a:endParaRPr lang="sv-SE" sz="1200" dirty="0"/>
                    </a:p>
                  </a:txBody>
                  <a:tcPr/>
                </a:tc>
                <a:tc>
                  <a:txBody>
                    <a:bodyPr/>
                    <a:lstStyle/>
                    <a:p>
                      <a:pPr algn="r"/>
                      <a:r>
                        <a:rPr lang="sv-SE" sz="1200" dirty="0" smtClean="0"/>
                        <a:t>67</a:t>
                      </a:r>
                      <a:endParaRPr lang="sv-SE" sz="1200" dirty="0"/>
                    </a:p>
                  </a:txBody>
                  <a:tcPr/>
                </a:tc>
                <a:tc>
                  <a:txBody>
                    <a:bodyPr/>
                    <a:lstStyle/>
                    <a:p>
                      <a:pPr algn="r"/>
                      <a:r>
                        <a:rPr lang="sv-SE" sz="1200" dirty="0" smtClean="0"/>
                        <a:t>73</a:t>
                      </a:r>
                      <a:endParaRPr lang="sv-SE" sz="1200" dirty="0"/>
                    </a:p>
                  </a:txBody>
                  <a:tcPr/>
                </a:tc>
                <a:tc>
                  <a:txBody>
                    <a:bodyPr/>
                    <a:lstStyle/>
                    <a:p>
                      <a:pPr algn="r"/>
                      <a:r>
                        <a:rPr lang="sv-SE" sz="1200" dirty="0" smtClean="0"/>
                        <a:t>6000</a:t>
                      </a:r>
                      <a:endParaRPr lang="sv-SE" sz="1200" dirty="0"/>
                    </a:p>
                  </a:txBody>
                  <a:tcPr/>
                </a:tc>
                <a:tc>
                  <a:txBody>
                    <a:bodyPr/>
                    <a:lstStyle/>
                    <a:p>
                      <a:pPr algn="r"/>
                      <a:r>
                        <a:rPr lang="sv-SE" sz="1200" dirty="0" smtClean="0"/>
                        <a:t>8760</a:t>
                      </a:r>
                      <a:endParaRPr lang="sv-SE" sz="1200" dirty="0"/>
                    </a:p>
                  </a:txBody>
                  <a:tcPr/>
                </a:tc>
              </a:tr>
              <a:tr h="0">
                <a:tc>
                  <a:txBody>
                    <a:bodyPr/>
                    <a:lstStyle/>
                    <a:p>
                      <a:r>
                        <a:rPr lang="sv-SE" sz="1200" dirty="0" smtClean="0"/>
                        <a:t>Aktivitet</a:t>
                      </a:r>
                      <a:endParaRPr lang="sv-SE" sz="1200" dirty="0"/>
                    </a:p>
                  </a:txBody>
                  <a:tcPr/>
                </a:tc>
                <a:tc>
                  <a:txBody>
                    <a:bodyPr/>
                    <a:lstStyle/>
                    <a:p>
                      <a:pPr algn="r"/>
                      <a:r>
                        <a:rPr lang="sv-SE" sz="1200" dirty="0" smtClean="0"/>
                        <a:t>29</a:t>
                      </a:r>
                      <a:endParaRPr lang="sv-SE" sz="1200" dirty="0"/>
                    </a:p>
                  </a:txBody>
                  <a:tcPr/>
                </a:tc>
                <a:tc>
                  <a:txBody>
                    <a:bodyPr/>
                    <a:lstStyle/>
                    <a:p>
                      <a:pPr algn="r"/>
                      <a:r>
                        <a:rPr lang="sv-SE" sz="1200" dirty="0" smtClean="0"/>
                        <a:t>10</a:t>
                      </a:r>
                      <a:endParaRPr lang="sv-SE" sz="1200" dirty="0"/>
                    </a:p>
                  </a:txBody>
                  <a:tcPr/>
                </a:tc>
                <a:tc>
                  <a:txBody>
                    <a:bodyPr/>
                    <a:lstStyle/>
                    <a:p>
                      <a:pPr algn="r"/>
                      <a:r>
                        <a:rPr lang="sv-SE" sz="1200" dirty="0" smtClean="0"/>
                        <a:t>10</a:t>
                      </a:r>
                      <a:endParaRPr lang="sv-SE" sz="1200" dirty="0"/>
                    </a:p>
                  </a:txBody>
                  <a:tcPr/>
                </a:tc>
                <a:tc>
                  <a:txBody>
                    <a:bodyPr/>
                    <a:lstStyle/>
                    <a:p>
                      <a:pPr algn="r"/>
                      <a:r>
                        <a:rPr lang="sv-SE" sz="1200" dirty="0" smtClean="0"/>
                        <a:t>10</a:t>
                      </a:r>
                      <a:endParaRPr lang="sv-SE" sz="1200" dirty="0"/>
                    </a:p>
                  </a:txBody>
                  <a:tcPr/>
                </a:tc>
                <a:tc>
                  <a:txBody>
                    <a:bodyPr/>
                    <a:lstStyle/>
                    <a:p>
                      <a:pPr algn="r"/>
                      <a:r>
                        <a:rPr lang="sv-SE" sz="1200" dirty="0" smtClean="0"/>
                        <a:t>10</a:t>
                      </a:r>
                      <a:endParaRPr lang="sv-SE" sz="1200" dirty="0"/>
                    </a:p>
                  </a:txBody>
                  <a:tcPr/>
                </a:tc>
                <a:tc>
                  <a:txBody>
                    <a:bodyPr/>
                    <a:lstStyle/>
                    <a:p>
                      <a:pPr algn="r"/>
                      <a:r>
                        <a:rPr lang="sv-SE" sz="1200" dirty="0" smtClean="0"/>
                        <a:t>10</a:t>
                      </a:r>
                      <a:endParaRPr lang="sv-SE" sz="1200" dirty="0"/>
                    </a:p>
                  </a:txBody>
                  <a:tcPr/>
                </a:tc>
                <a:tc>
                  <a:txBody>
                    <a:bodyPr/>
                    <a:lstStyle/>
                    <a:p>
                      <a:pPr algn="r"/>
                      <a:r>
                        <a:rPr lang="sv-SE" sz="1200" dirty="0" smtClean="0"/>
                        <a:t>290</a:t>
                      </a:r>
                      <a:endParaRPr lang="sv-SE" sz="1200" dirty="0"/>
                    </a:p>
                  </a:txBody>
                  <a:tcPr/>
                </a:tc>
                <a:tc>
                  <a:txBody>
                    <a:bodyPr/>
                    <a:lstStyle/>
                    <a:p>
                      <a:pPr algn="r"/>
                      <a:r>
                        <a:rPr lang="sv-SE" sz="1200" dirty="0" smtClean="0"/>
                        <a:t>290</a:t>
                      </a:r>
                      <a:endParaRPr lang="sv-SE" sz="1200" dirty="0"/>
                    </a:p>
                  </a:txBody>
                  <a:tcPr/>
                </a:tc>
              </a:tr>
              <a:tr h="151903">
                <a:tc>
                  <a:txBody>
                    <a:bodyPr/>
                    <a:lstStyle/>
                    <a:p>
                      <a:r>
                        <a:rPr lang="sv-SE" sz="1200" dirty="0" smtClean="0"/>
                        <a:t>Medlemsaktivitet</a:t>
                      </a:r>
                      <a:endParaRPr lang="sv-SE" sz="1200" dirty="0"/>
                    </a:p>
                  </a:txBody>
                  <a:tcPr/>
                </a:tc>
                <a:tc>
                  <a:txBody>
                    <a:bodyPr/>
                    <a:lstStyle/>
                    <a:p>
                      <a:pPr algn="r"/>
                      <a:r>
                        <a:rPr lang="sv-SE" sz="1200" dirty="0" smtClean="0"/>
                        <a:t>25</a:t>
                      </a:r>
                      <a:endParaRPr lang="sv-SE" sz="1200" dirty="0"/>
                    </a:p>
                  </a:txBody>
                  <a:tcPr/>
                </a:tc>
                <a:tc>
                  <a:txBody>
                    <a:bodyPr/>
                    <a:lstStyle/>
                    <a:p>
                      <a:pPr algn="r"/>
                      <a:r>
                        <a:rPr lang="sv-SE" sz="1200" dirty="0" smtClean="0"/>
                        <a:t>100</a:t>
                      </a:r>
                      <a:endParaRPr lang="sv-SE" sz="1200" dirty="0"/>
                    </a:p>
                  </a:txBody>
                  <a:tcPr/>
                </a:tc>
                <a:tc>
                  <a:txBody>
                    <a:bodyPr/>
                    <a:lstStyle/>
                    <a:p>
                      <a:pPr algn="r"/>
                      <a:r>
                        <a:rPr lang="sv-SE" sz="1200" dirty="0" smtClean="0"/>
                        <a:t>110</a:t>
                      </a:r>
                      <a:endParaRPr lang="sv-SE" sz="1200" dirty="0"/>
                    </a:p>
                  </a:txBody>
                  <a:tcPr/>
                </a:tc>
                <a:tc>
                  <a:txBody>
                    <a:bodyPr/>
                    <a:lstStyle/>
                    <a:p>
                      <a:pPr algn="r"/>
                      <a:r>
                        <a:rPr lang="sv-SE" sz="1200" dirty="0" smtClean="0"/>
                        <a:t>121</a:t>
                      </a:r>
                      <a:endParaRPr lang="sv-SE" sz="1200" dirty="0"/>
                    </a:p>
                  </a:txBody>
                  <a:tcPr/>
                </a:tc>
                <a:tc>
                  <a:txBody>
                    <a:bodyPr/>
                    <a:lstStyle/>
                    <a:p>
                      <a:pPr algn="r"/>
                      <a:r>
                        <a:rPr lang="sv-SE" sz="1200" dirty="0" smtClean="0"/>
                        <a:t>131</a:t>
                      </a:r>
                      <a:endParaRPr lang="sv-SE" sz="1200" dirty="0"/>
                    </a:p>
                  </a:txBody>
                  <a:tcPr/>
                </a:tc>
                <a:tc>
                  <a:txBody>
                    <a:bodyPr/>
                    <a:lstStyle/>
                    <a:p>
                      <a:pPr algn="r"/>
                      <a:r>
                        <a:rPr lang="sv-SE" sz="1200" dirty="0" smtClean="0"/>
                        <a:t>144</a:t>
                      </a:r>
                      <a:endParaRPr lang="sv-SE" sz="1200" dirty="0"/>
                    </a:p>
                  </a:txBody>
                  <a:tcPr/>
                </a:tc>
                <a:tc>
                  <a:txBody>
                    <a:bodyPr/>
                    <a:lstStyle/>
                    <a:p>
                      <a:pPr algn="r"/>
                      <a:r>
                        <a:rPr lang="sv-SE" sz="1200" dirty="0" smtClean="0"/>
                        <a:t>2500</a:t>
                      </a:r>
                      <a:endParaRPr lang="sv-SE" sz="1200" dirty="0"/>
                    </a:p>
                  </a:txBody>
                  <a:tcPr/>
                </a:tc>
                <a:tc>
                  <a:txBody>
                    <a:bodyPr/>
                    <a:lstStyle/>
                    <a:p>
                      <a:pPr algn="r"/>
                      <a:r>
                        <a:rPr lang="sv-SE" sz="1200" dirty="0" smtClean="0"/>
                        <a:t>3600</a:t>
                      </a:r>
                      <a:endParaRPr lang="sv-SE" sz="1200" dirty="0"/>
                    </a:p>
                  </a:txBody>
                  <a:tcPr/>
                </a:tc>
              </a:tr>
              <a:tr h="141103">
                <a:tc>
                  <a:txBody>
                    <a:bodyPr/>
                    <a:lstStyle/>
                    <a:p>
                      <a:r>
                        <a:rPr lang="sv-SE" sz="1200" dirty="0" smtClean="0"/>
                        <a:t>Resa</a:t>
                      </a:r>
                      <a:endParaRPr lang="sv-SE" sz="1200" dirty="0"/>
                    </a:p>
                  </a:txBody>
                  <a:tcPr/>
                </a:tc>
                <a:tc>
                  <a:txBody>
                    <a:bodyPr/>
                    <a:lstStyle/>
                    <a:p>
                      <a:pPr algn="r"/>
                      <a:r>
                        <a:rPr lang="sv-SE" sz="1200" dirty="0" smtClean="0"/>
                        <a:t>50</a:t>
                      </a:r>
                      <a:endParaRPr lang="sv-SE" sz="1200" dirty="0"/>
                    </a:p>
                  </a:txBody>
                  <a:tcPr/>
                </a:tc>
                <a:tc>
                  <a:txBody>
                    <a:bodyPr/>
                    <a:lstStyle/>
                    <a:p>
                      <a:pPr algn="r"/>
                      <a:r>
                        <a:rPr lang="sv-SE" sz="1200" dirty="0" smtClean="0"/>
                        <a:t>10</a:t>
                      </a:r>
                      <a:endParaRPr lang="sv-SE" sz="1200" dirty="0"/>
                    </a:p>
                  </a:txBody>
                  <a:tcPr/>
                </a:tc>
                <a:tc>
                  <a:txBody>
                    <a:bodyPr/>
                    <a:lstStyle/>
                    <a:p>
                      <a:pPr algn="r"/>
                      <a:r>
                        <a:rPr lang="sv-SE" sz="1200" dirty="0" smtClean="0"/>
                        <a:t>20</a:t>
                      </a:r>
                      <a:endParaRPr lang="sv-SE" sz="1200" dirty="0"/>
                    </a:p>
                  </a:txBody>
                  <a:tcPr/>
                </a:tc>
                <a:tc>
                  <a:txBody>
                    <a:bodyPr/>
                    <a:lstStyle/>
                    <a:p>
                      <a:pPr algn="r"/>
                      <a:r>
                        <a:rPr lang="sv-SE" sz="1200" dirty="0" smtClean="0"/>
                        <a:t>30</a:t>
                      </a:r>
                      <a:endParaRPr lang="sv-SE" sz="1200" dirty="0"/>
                    </a:p>
                  </a:txBody>
                  <a:tcPr/>
                </a:tc>
                <a:tc>
                  <a:txBody>
                    <a:bodyPr/>
                    <a:lstStyle/>
                    <a:p>
                      <a:pPr algn="r"/>
                      <a:r>
                        <a:rPr lang="sv-SE" sz="1200" dirty="0" smtClean="0"/>
                        <a:t>40</a:t>
                      </a:r>
                      <a:endParaRPr lang="sv-SE" sz="1200" dirty="0"/>
                    </a:p>
                  </a:txBody>
                  <a:tcPr/>
                </a:tc>
                <a:tc>
                  <a:txBody>
                    <a:bodyPr/>
                    <a:lstStyle/>
                    <a:p>
                      <a:pPr algn="r"/>
                      <a:r>
                        <a:rPr lang="sv-SE" sz="1200" dirty="0" smtClean="0"/>
                        <a:t>50</a:t>
                      </a:r>
                      <a:endParaRPr lang="sv-SE" sz="1200" dirty="0"/>
                    </a:p>
                  </a:txBody>
                  <a:tcPr/>
                </a:tc>
                <a:tc>
                  <a:txBody>
                    <a:bodyPr/>
                    <a:lstStyle/>
                    <a:p>
                      <a:pPr algn="r"/>
                      <a:r>
                        <a:rPr lang="sv-SE" sz="1200" dirty="0" smtClean="0"/>
                        <a:t>500</a:t>
                      </a:r>
                      <a:endParaRPr lang="sv-SE" sz="1200" dirty="0"/>
                    </a:p>
                  </a:txBody>
                  <a:tcPr/>
                </a:tc>
                <a:tc>
                  <a:txBody>
                    <a:bodyPr/>
                    <a:lstStyle/>
                    <a:p>
                      <a:pPr algn="r"/>
                      <a:r>
                        <a:rPr lang="sv-SE" sz="1200" dirty="0" smtClean="0"/>
                        <a:t>2500</a:t>
                      </a:r>
                      <a:endParaRPr lang="sv-SE" sz="1200" dirty="0"/>
                    </a:p>
                  </a:txBody>
                  <a:tcPr/>
                </a:tc>
              </a:tr>
              <a:tr h="201632">
                <a:tc>
                  <a:txBody>
                    <a:bodyPr/>
                    <a:lstStyle/>
                    <a:p>
                      <a:r>
                        <a:rPr lang="sv-SE" sz="1200" dirty="0" smtClean="0"/>
                        <a:t>Medlemsresa</a:t>
                      </a:r>
                      <a:endParaRPr lang="sv-SE" sz="1200" dirty="0"/>
                    </a:p>
                  </a:txBody>
                  <a:tcPr/>
                </a:tc>
                <a:tc>
                  <a:txBody>
                    <a:bodyPr/>
                    <a:lstStyle/>
                    <a:p>
                      <a:pPr algn="r"/>
                      <a:r>
                        <a:rPr lang="sv-SE" sz="1200" dirty="0" smtClean="0"/>
                        <a:t>18</a:t>
                      </a:r>
                      <a:endParaRPr lang="sv-SE" sz="1200" dirty="0"/>
                    </a:p>
                  </a:txBody>
                  <a:tcPr/>
                </a:tc>
                <a:tc>
                  <a:txBody>
                    <a:bodyPr/>
                    <a:lstStyle/>
                    <a:p>
                      <a:pPr algn="r"/>
                      <a:r>
                        <a:rPr lang="sv-SE" sz="1200" dirty="0" smtClean="0"/>
                        <a:t>100</a:t>
                      </a:r>
                      <a:endParaRPr lang="sv-SE" sz="1200" dirty="0"/>
                    </a:p>
                  </a:txBody>
                  <a:tcPr/>
                </a:tc>
                <a:tc>
                  <a:txBody>
                    <a:bodyPr/>
                    <a:lstStyle/>
                    <a:p>
                      <a:pPr algn="r"/>
                      <a:r>
                        <a:rPr lang="sv-SE" sz="1200" dirty="0" smtClean="0"/>
                        <a:t>200</a:t>
                      </a:r>
                      <a:endParaRPr lang="sv-SE" sz="1200" dirty="0"/>
                    </a:p>
                  </a:txBody>
                  <a:tcPr/>
                </a:tc>
                <a:tc>
                  <a:txBody>
                    <a:bodyPr/>
                    <a:lstStyle/>
                    <a:p>
                      <a:pPr algn="r"/>
                      <a:r>
                        <a:rPr lang="sv-SE" sz="1200" dirty="0" smtClean="0"/>
                        <a:t>300</a:t>
                      </a:r>
                      <a:endParaRPr lang="sv-SE" sz="1200" dirty="0"/>
                    </a:p>
                  </a:txBody>
                  <a:tcPr/>
                </a:tc>
                <a:tc>
                  <a:txBody>
                    <a:bodyPr/>
                    <a:lstStyle/>
                    <a:p>
                      <a:pPr algn="r"/>
                      <a:r>
                        <a:rPr lang="sv-SE" sz="1200" dirty="0" smtClean="0"/>
                        <a:t>400</a:t>
                      </a:r>
                      <a:endParaRPr lang="sv-SE" sz="1200" dirty="0"/>
                    </a:p>
                  </a:txBody>
                  <a:tcPr/>
                </a:tc>
                <a:tc>
                  <a:txBody>
                    <a:bodyPr/>
                    <a:lstStyle/>
                    <a:p>
                      <a:pPr algn="r"/>
                      <a:r>
                        <a:rPr lang="sv-SE" sz="1200" dirty="0" smtClean="0"/>
                        <a:t>500</a:t>
                      </a:r>
                      <a:endParaRPr lang="sv-SE" sz="1200" dirty="0"/>
                    </a:p>
                  </a:txBody>
                  <a:tcPr/>
                </a:tc>
                <a:tc>
                  <a:txBody>
                    <a:bodyPr/>
                    <a:lstStyle/>
                    <a:p>
                      <a:pPr algn="r"/>
                      <a:r>
                        <a:rPr lang="sv-SE" sz="1200" dirty="0" smtClean="0"/>
                        <a:t>1800</a:t>
                      </a:r>
                      <a:endParaRPr lang="sv-SE" sz="1200" dirty="0"/>
                    </a:p>
                  </a:txBody>
                  <a:tcPr/>
                </a:tc>
                <a:tc>
                  <a:txBody>
                    <a:bodyPr/>
                    <a:lstStyle/>
                    <a:p>
                      <a:pPr algn="r"/>
                      <a:r>
                        <a:rPr lang="sv-SE" sz="1200" dirty="0" smtClean="0"/>
                        <a:t>9000</a:t>
                      </a:r>
                      <a:endParaRPr lang="sv-SE" sz="1200" dirty="0"/>
                    </a:p>
                  </a:txBody>
                  <a:tcPr/>
                </a:tc>
              </a:tr>
            </a:tbl>
          </a:graphicData>
        </a:graphic>
      </p:graphicFrame>
      <p:sp>
        <p:nvSpPr>
          <p:cNvPr id="32" name="TextBox 31"/>
          <p:cNvSpPr txBox="1"/>
          <p:nvPr/>
        </p:nvSpPr>
        <p:spPr>
          <a:xfrm>
            <a:off x="1452729" y="1390746"/>
            <a:ext cx="792088" cy="338554"/>
          </a:xfrm>
          <a:prstGeom prst="rect">
            <a:avLst/>
          </a:prstGeom>
          <a:noFill/>
        </p:spPr>
        <p:txBody>
          <a:bodyPr wrap="square" rtlCol="0">
            <a:spAutoFit/>
          </a:bodyPr>
          <a:lstStyle/>
          <a:p>
            <a:r>
              <a:rPr lang="sv-SE" sz="1600" dirty="0" smtClean="0">
                <a:solidFill>
                  <a:srgbClr val="FF0000"/>
                </a:solidFill>
              </a:rPr>
              <a:t>0/2/5</a:t>
            </a:r>
          </a:p>
        </p:txBody>
      </p:sp>
      <p:cxnSp>
        <p:nvCxnSpPr>
          <p:cNvPr id="34" name="Straight Arrow Connector 33"/>
          <p:cNvCxnSpPr/>
          <p:nvPr/>
        </p:nvCxnSpPr>
        <p:spPr>
          <a:xfrm flipH="1">
            <a:off x="1547664" y="1774019"/>
            <a:ext cx="5760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690315" y="1334939"/>
            <a:ext cx="902013" cy="338554"/>
          </a:xfrm>
          <a:prstGeom prst="rect">
            <a:avLst/>
          </a:prstGeom>
          <a:noFill/>
        </p:spPr>
        <p:txBody>
          <a:bodyPr wrap="square" rtlCol="0">
            <a:spAutoFit/>
          </a:bodyPr>
          <a:lstStyle/>
          <a:p>
            <a:r>
              <a:rPr lang="sv-SE" sz="1600" dirty="0" smtClean="0">
                <a:solidFill>
                  <a:srgbClr val="FF0000"/>
                </a:solidFill>
              </a:rPr>
              <a:t>0/2/10</a:t>
            </a:r>
          </a:p>
        </p:txBody>
      </p:sp>
      <p:cxnSp>
        <p:nvCxnSpPr>
          <p:cNvPr id="36" name="Straight Arrow Connector 35"/>
          <p:cNvCxnSpPr/>
          <p:nvPr/>
        </p:nvCxnSpPr>
        <p:spPr>
          <a:xfrm>
            <a:off x="3751897" y="1729300"/>
            <a:ext cx="56829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342804" y="2249828"/>
            <a:ext cx="902013" cy="338554"/>
          </a:xfrm>
          <a:prstGeom prst="rect">
            <a:avLst/>
          </a:prstGeom>
          <a:noFill/>
        </p:spPr>
        <p:txBody>
          <a:bodyPr wrap="square" rtlCol="0">
            <a:spAutoFit/>
          </a:bodyPr>
          <a:lstStyle/>
          <a:p>
            <a:r>
              <a:rPr lang="sv-SE" sz="1600" dirty="0" smtClean="0">
                <a:solidFill>
                  <a:srgbClr val="FF0000"/>
                </a:solidFill>
              </a:rPr>
              <a:t>0/2/50</a:t>
            </a:r>
          </a:p>
        </p:txBody>
      </p:sp>
      <p:cxnSp>
        <p:nvCxnSpPr>
          <p:cNvPr id="41" name="Straight Arrow Connector 40"/>
          <p:cNvCxnSpPr/>
          <p:nvPr/>
        </p:nvCxnSpPr>
        <p:spPr>
          <a:xfrm>
            <a:off x="2150882" y="2185979"/>
            <a:ext cx="0" cy="6574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78210" y="2169102"/>
            <a:ext cx="1015248" cy="338554"/>
          </a:xfrm>
          <a:prstGeom prst="rect">
            <a:avLst/>
          </a:prstGeom>
          <a:noFill/>
        </p:spPr>
        <p:txBody>
          <a:bodyPr wrap="square" rtlCol="0">
            <a:spAutoFit/>
          </a:bodyPr>
          <a:lstStyle/>
          <a:p>
            <a:r>
              <a:rPr lang="sv-SE" sz="1600" dirty="0" smtClean="0">
                <a:solidFill>
                  <a:srgbClr val="FF0000"/>
                </a:solidFill>
              </a:rPr>
              <a:t>1/10/50</a:t>
            </a:r>
          </a:p>
        </p:txBody>
      </p:sp>
      <p:cxnSp>
        <p:nvCxnSpPr>
          <p:cNvPr id="46" name="Straight Arrow Connector 45"/>
          <p:cNvCxnSpPr/>
          <p:nvPr/>
        </p:nvCxnSpPr>
        <p:spPr>
          <a:xfrm flipH="1">
            <a:off x="3585039" y="2518097"/>
            <a:ext cx="45100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1072055670"/>
              </p:ext>
            </p:extLst>
          </p:nvPr>
        </p:nvGraphicFramePr>
        <p:xfrm>
          <a:off x="2627784" y="3429000"/>
          <a:ext cx="3783959" cy="288032"/>
        </p:xfrm>
        <a:graphic>
          <a:graphicData uri="http://schemas.openxmlformats.org/drawingml/2006/table">
            <a:tbl>
              <a:tblPr firstRow="1" bandRow="1">
                <a:tableStyleId>{5C22544A-7EE6-4342-B048-85BDC9FD1C3A}</a:tableStyleId>
              </a:tblPr>
              <a:tblGrid>
                <a:gridCol w="2376264"/>
                <a:gridCol w="1407695"/>
              </a:tblGrid>
              <a:tr h="288032">
                <a:tc>
                  <a:txBody>
                    <a:bodyPr/>
                    <a:lstStyle/>
                    <a:p>
                      <a:r>
                        <a:rPr lang="sv-SE" sz="1200" dirty="0" smtClean="0"/>
                        <a:t>------------</a:t>
                      </a:r>
                      <a:r>
                        <a:rPr lang="sv-SE" sz="1200" baseline="0" dirty="0" smtClean="0"/>
                        <a:t>-</a:t>
                      </a:r>
                      <a:r>
                        <a:rPr lang="sv-SE" sz="1200" dirty="0" smtClean="0"/>
                        <a:t>Antal poster  ----------------</a:t>
                      </a:r>
                      <a:endParaRPr lang="sv-SE" sz="1200" dirty="0"/>
                    </a:p>
                  </a:txBody>
                  <a:tcPr/>
                </a:tc>
                <a:tc>
                  <a:txBody>
                    <a:bodyPr/>
                    <a:lstStyle/>
                    <a:p>
                      <a:pPr algn="ctr"/>
                      <a:r>
                        <a:rPr lang="sv-SE" sz="1200" dirty="0" smtClean="0"/>
                        <a:t>-Diskbehov-</a:t>
                      </a:r>
                      <a:endParaRPr lang="sv-SE" sz="120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43471169"/>
              </p:ext>
            </p:extLst>
          </p:nvPr>
        </p:nvGraphicFramePr>
        <p:xfrm>
          <a:off x="4830119" y="6453336"/>
          <a:ext cx="1656183" cy="365760"/>
        </p:xfrm>
        <a:graphic>
          <a:graphicData uri="http://schemas.openxmlformats.org/drawingml/2006/table">
            <a:tbl>
              <a:tblPr firstRow="1" bandRow="1">
                <a:tableStyleId>{5C22544A-7EE6-4342-B048-85BDC9FD1C3A}</a:tableStyleId>
              </a:tblPr>
              <a:tblGrid>
                <a:gridCol w="853447"/>
                <a:gridCol w="802736"/>
              </a:tblGrid>
              <a:tr h="365760">
                <a:tc>
                  <a:txBody>
                    <a:bodyPr/>
                    <a:lstStyle/>
                    <a:p>
                      <a:pPr algn="r"/>
                      <a:r>
                        <a:rPr lang="sv-SE" sz="1400" dirty="0" smtClean="0"/>
                        <a:t>14955</a:t>
                      </a:r>
                      <a:endParaRPr lang="sv-SE" sz="1400" dirty="0"/>
                    </a:p>
                  </a:txBody>
                  <a:tcPr/>
                </a:tc>
                <a:tc>
                  <a:txBody>
                    <a:bodyPr/>
                    <a:lstStyle/>
                    <a:p>
                      <a:pPr algn="r"/>
                      <a:r>
                        <a:rPr lang="sv-SE" sz="1400" dirty="0" smtClean="0"/>
                        <a:t>29643</a:t>
                      </a:r>
                      <a:endParaRPr lang="sv-SE" sz="1400" dirty="0"/>
                    </a:p>
                  </a:txBody>
                  <a:tcPr/>
                </a:tc>
              </a:tr>
            </a:tbl>
          </a:graphicData>
        </a:graphic>
      </p:graphicFrame>
      <p:sp>
        <p:nvSpPr>
          <p:cNvPr id="53" name="TextBox 52"/>
          <p:cNvSpPr txBox="1"/>
          <p:nvPr/>
        </p:nvSpPr>
        <p:spPr>
          <a:xfrm>
            <a:off x="17755" y="116632"/>
            <a:ext cx="6480720" cy="369332"/>
          </a:xfrm>
          <a:prstGeom prst="rect">
            <a:avLst/>
          </a:prstGeom>
          <a:noFill/>
        </p:spPr>
        <p:txBody>
          <a:bodyPr wrap="square" rtlCol="0">
            <a:spAutoFit/>
          </a:bodyPr>
          <a:lstStyle/>
          <a:p>
            <a:r>
              <a:rPr lang="sv-SE" b="1" dirty="0" smtClean="0"/>
              <a:t>11. Volymberäkning</a:t>
            </a:r>
            <a:endParaRPr lang="sv-SE" b="1" dirty="0"/>
          </a:p>
        </p:txBody>
      </p:sp>
    </p:spTree>
    <p:extLst>
      <p:ext uri="{BB962C8B-B14F-4D97-AF65-F5344CB8AC3E}">
        <p14:creationId xmlns:p14="http://schemas.microsoft.com/office/powerpoint/2010/main" val="140056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 y="116632"/>
            <a:ext cx="6480720" cy="369332"/>
          </a:xfrm>
          <a:prstGeom prst="rect">
            <a:avLst/>
          </a:prstGeom>
          <a:noFill/>
        </p:spPr>
        <p:txBody>
          <a:bodyPr wrap="square" rtlCol="0">
            <a:spAutoFit/>
          </a:bodyPr>
          <a:lstStyle/>
          <a:p>
            <a:r>
              <a:rPr lang="sv-SE" b="1" dirty="0" smtClean="0"/>
              <a:t>12. Historik</a:t>
            </a:r>
            <a:endParaRPr lang="sv-SE" b="1" dirty="0"/>
          </a:p>
        </p:txBody>
      </p:sp>
      <p:grpSp>
        <p:nvGrpSpPr>
          <p:cNvPr id="3" name="Grupp 7"/>
          <p:cNvGrpSpPr>
            <a:grpSpLocks/>
          </p:cNvGrpSpPr>
          <p:nvPr/>
        </p:nvGrpSpPr>
        <p:grpSpPr bwMode="auto">
          <a:xfrm rot="5400000">
            <a:off x="2550083" y="1070063"/>
            <a:ext cx="382649" cy="288925"/>
            <a:chOff x="3072429" y="692696"/>
            <a:chExt cx="419451" cy="288032"/>
          </a:xfrm>
        </p:grpSpPr>
        <p:cxnSp>
          <p:nvCxnSpPr>
            <p:cNvPr id="4" name="Rak 5"/>
            <p:cNvCxnSpPr/>
            <p:nvPr/>
          </p:nvCxnSpPr>
          <p:spPr>
            <a:xfrm rot="16200000">
              <a:off x="3282154" y="626987"/>
              <a:ext cx="0" cy="4194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6" name="Grupp 7"/>
          <p:cNvGrpSpPr>
            <a:grpSpLocks/>
          </p:cNvGrpSpPr>
          <p:nvPr/>
        </p:nvGrpSpPr>
        <p:grpSpPr bwMode="auto">
          <a:xfrm rot="5400000">
            <a:off x="807758" y="1055654"/>
            <a:ext cx="426984" cy="288925"/>
            <a:chOff x="3023830" y="692696"/>
            <a:chExt cx="468050" cy="288032"/>
          </a:xfrm>
        </p:grpSpPr>
        <p:cxnSp>
          <p:nvCxnSpPr>
            <p:cNvPr id="7" name="Rak 5"/>
            <p:cNvCxnSpPr/>
            <p:nvPr/>
          </p:nvCxnSpPr>
          <p:spPr>
            <a:xfrm rot="16200000">
              <a:off x="3257855" y="602687"/>
              <a:ext cx="0" cy="4680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9" name="Grupp 7"/>
          <p:cNvGrpSpPr>
            <a:grpSpLocks/>
          </p:cNvGrpSpPr>
          <p:nvPr/>
        </p:nvGrpSpPr>
        <p:grpSpPr bwMode="auto">
          <a:xfrm rot="10800000">
            <a:off x="1663318" y="1560160"/>
            <a:ext cx="853971" cy="288925"/>
            <a:chOff x="2555776" y="692696"/>
            <a:chExt cx="936104" cy="288032"/>
          </a:xfrm>
        </p:grpSpPr>
        <p:cxnSp>
          <p:nvCxnSpPr>
            <p:cNvPr id="10"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12" name="Grupp 7"/>
          <p:cNvGrpSpPr>
            <a:grpSpLocks/>
          </p:cNvGrpSpPr>
          <p:nvPr/>
        </p:nvGrpSpPr>
        <p:grpSpPr bwMode="auto">
          <a:xfrm>
            <a:off x="3803590" y="1780330"/>
            <a:ext cx="853971" cy="288925"/>
            <a:chOff x="2555776" y="692696"/>
            <a:chExt cx="936104" cy="288032"/>
          </a:xfrm>
        </p:grpSpPr>
        <p:cxnSp>
          <p:nvCxnSpPr>
            <p:cNvPr id="13"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15" name="Grupp 7"/>
          <p:cNvGrpSpPr>
            <a:grpSpLocks/>
          </p:cNvGrpSpPr>
          <p:nvPr/>
        </p:nvGrpSpPr>
        <p:grpSpPr bwMode="auto">
          <a:xfrm rot="10800000">
            <a:off x="5931556" y="1796925"/>
            <a:ext cx="853971" cy="288925"/>
            <a:chOff x="2555776" y="692696"/>
            <a:chExt cx="936104" cy="288032"/>
          </a:xfrm>
        </p:grpSpPr>
        <p:cxnSp>
          <p:nvCxnSpPr>
            <p:cNvPr id="16"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18" name="Rectangle 17"/>
          <p:cNvSpPr/>
          <p:nvPr/>
        </p:nvSpPr>
        <p:spPr>
          <a:xfrm>
            <a:off x="6762802" y="1670739"/>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Aktivitet</a:t>
            </a:r>
            <a:endParaRPr lang="sv-SE" sz="1600" dirty="0"/>
          </a:p>
        </p:txBody>
      </p:sp>
      <p:sp>
        <p:nvSpPr>
          <p:cNvPr id="19" name="Rectangle 18"/>
          <p:cNvSpPr/>
          <p:nvPr/>
        </p:nvSpPr>
        <p:spPr>
          <a:xfrm>
            <a:off x="379182" y="1421743"/>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Kontakt</a:t>
            </a:r>
            <a:endParaRPr lang="sv-SE" sz="1600" dirty="0"/>
          </a:p>
        </p:txBody>
      </p:sp>
      <p:sp>
        <p:nvSpPr>
          <p:cNvPr id="20" name="Rectangle 19"/>
          <p:cNvSpPr/>
          <p:nvPr/>
        </p:nvSpPr>
        <p:spPr>
          <a:xfrm>
            <a:off x="379183" y="548680"/>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Kontakttyp</a:t>
            </a:r>
            <a:endParaRPr lang="sv-SE" sz="1600" dirty="0"/>
          </a:p>
        </p:txBody>
      </p:sp>
      <p:sp>
        <p:nvSpPr>
          <p:cNvPr id="21" name="Rectangle 20"/>
          <p:cNvSpPr/>
          <p:nvPr/>
        </p:nvSpPr>
        <p:spPr>
          <a:xfrm>
            <a:off x="2140229" y="541495"/>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Befattning</a:t>
            </a:r>
            <a:endParaRPr lang="sv-SE" sz="1600" dirty="0"/>
          </a:p>
        </p:txBody>
      </p:sp>
      <p:grpSp>
        <p:nvGrpSpPr>
          <p:cNvPr id="22" name="Grupp 7"/>
          <p:cNvGrpSpPr>
            <a:grpSpLocks/>
          </p:cNvGrpSpPr>
          <p:nvPr/>
        </p:nvGrpSpPr>
        <p:grpSpPr bwMode="auto">
          <a:xfrm rot="5400000">
            <a:off x="1919197" y="2820017"/>
            <a:ext cx="1933345" cy="288925"/>
            <a:chOff x="1227908" y="692696"/>
            <a:chExt cx="2263972" cy="288032"/>
          </a:xfrm>
        </p:grpSpPr>
        <p:cxnSp>
          <p:nvCxnSpPr>
            <p:cNvPr id="23" name="Rak 5"/>
            <p:cNvCxnSpPr/>
            <p:nvPr/>
          </p:nvCxnSpPr>
          <p:spPr>
            <a:xfrm rot="16200000">
              <a:off x="2355114" y="-300677"/>
              <a:ext cx="0" cy="225441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25" name="Grupp 7"/>
          <p:cNvGrpSpPr>
            <a:grpSpLocks/>
          </p:cNvGrpSpPr>
          <p:nvPr/>
        </p:nvGrpSpPr>
        <p:grpSpPr bwMode="auto">
          <a:xfrm rot="10800000">
            <a:off x="3503695" y="4066557"/>
            <a:ext cx="853971" cy="288925"/>
            <a:chOff x="2555776" y="692696"/>
            <a:chExt cx="936104" cy="288032"/>
          </a:xfrm>
        </p:grpSpPr>
        <p:cxnSp>
          <p:nvCxnSpPr>
            <p:cNvPr id="26"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28" name="Rectangle 27"/>
          <p:cNvSpPr/>
          <p:nvPr/>
        </p:nvSpPr>
        <p:spPr>
          <a:xfrm>
            <a:off x="2543725" y="1416012"/>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a:t>
            </a:r>
            <a:endParaRPr lang="sv-SE" sz="1600" dirty="0"/>
          </a:p>
        </p:txBody>
      </p:sp>
      <p:sp>
        <p:nvSpPr>
          <p:cNvPr id="29" name="Rectangle 28"/>
          <p:cNvSpPr/>
          <p:nvPr/>
        </p:nvSpPr>
        <p:spPr>
          <a:xfrm>
            <a:off x="4187036" y="3905844"/>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Resa</a:t>
            </a:r>
            <a:endParaRPr lang="sv-SE" sz="1600" dirty="0"/>
          </a:p>
        </p:txBody>
      </p:sp>
      <p:sp>
        <p:nvSpPr>
          <p:cNvPr id="30" name="Rectangle 29"/>
          <p:cNvSpPr/>
          <p:nvPr/>
        </p:nvSpPr>
        <p:spPr>
          <a:xfrm>
            <a:off x="4647420" y="1678495"/>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Medlemsak-tivitet</a:t>
            </a:r>
            <a:endParaRPr lang="sv-SE" sz="1600" dirty="0"/>
          </a:p>
        </p:txBody>
      </p:sp>
      <p:sp>
        <p:nvSpPr>
          <p:cNvPr id="31" name="Rectangle 30"/>
          <p:cNvSpPr/>
          <p:nvPr/>
        </p:nvSpPr>
        <p:spPr>
          <a:xfrm>
            <a:off x="2243802" y="3922988"/>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Medlemsre-sa</a:t>
            </a:r>
            <a:endParaRPr lang="sv-SE" sz="1600" dirty="0"/>
          </a:p>
        </p:txBody>
      </p:sp>
      <p:grpSp>
        <p:nvGrpSpPr>
          <p:cNvPr id="32" name="Grupp 7"/>
          <p:cNvGrpSpPr>
            <a:grpSpLocks/>
          </p:cNvGrpSpPr>
          <p:nvPr/>
        </p:nvGrpSpPr>
        <p:grpSpPr bwMode="auto">
          <a:xfrm>
            <a:off x="3554999" y="626037"/>
            <a:ext cx="1088460" cy="288925"/>
            <a:chOff x="2298734" y="692696"/>
            <a:chExt cx="1193146" cy="288032"/>
          </a:xfrm>
        </p:grpSpPr>
        <p:cxnSp>
          <p:nvCxnSpPr>
            <p:cNvPr id="33" name="Rak 5"/>
            <p:cNvCxnSpPr/>
            <p:nvPr/>
          </p:nvCxnSpPr>
          <p:spPr>
            <a:xfrm>
              <a:off x="2298734" y="836712"/>
              <a:ext cx="1193146"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35" name="Grupp 7"/>
          <p:cNvGrpSpPr>
            <a:grpSpLocks/>
          </p:cNvGrpSpPr>
          <p:nvPr/>
        </p:nvGrpSpPr>
        <p:grpSpPr bwMode="auto">
          <a:xfrm rot="10800000">
            <a:off x="5917455" y="642632"/>
            <a:ext cx="1487415" cy="288925"/>
            <a:chOff x="1861409" y="692696"/>
            <a:chExt cx="1630471" cy="288032"/>
          </a:xfrm>
        </p:grpSpPr>
        <p:cxnSp>
          <p:nvCxnSpPr>
            <p:cNvPr id="36" name="Rak 5"/>
            <p:cNvCxnSpPr/>
            <p:nvPr/>
          </p:nvCxnSpPr>
          <p:spPr>
            <a:xfrm rot="10800000" flipH="1">
              <a:off x="1861409" y="836712"/>
              <a:ext cx="1630470"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39" name="Rectangle 38"/>
          <p:cNvSpPr/>
          <p:nvPr/>
        </p:nvSpPr>
        <p:spPr>
          <a:xfrm>
            <a:off x="4633319" y="524202"/>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t>Medlemsak-tivitetH</a:t>
            </a:r>
            <a:endParaRPr lang="sv-SE" sz="1600" dirty="0"/>
          </a:p>
        </p:txBody>
      </p:sp>
      <p:cxnSp>
        <p:nvCxnSpPr>
          <p:cNvPr id="40" name="Rak 5"/>
          <p:cNvCxnSpPr/>
          <p:nvPr/>
        </p:nvCxnSpPr>
        <p:spPr bwMode="auto">
          <a:xfrm flipV="1">
            <a:off x="3555000" y="778257"/>
            <a:ext cx="0" cy="6353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Rak 5"/>
          <p:cNvCxnSpPr/>
          <p:nvPr/>
        </p:nvCxnSpPr>
        <p:spPr bwMode="auto">
          <a:xfrm flipH="1" flipV="1">
            <a:off x="7404870" y="787094"/>
            <a:ext cx="214" cy="87130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upp 7"/>
          <p:cNvGrpSpPr>
            <a:grpSpLocks/>
          </p:cNvGrpSpPr>
          <p:nvPr/>
        </p:nvGrpSpPr>
        <p:grpSpPr bwMode="auto">
          <a:xfrm rot="16200000">
            <a:off x="4533994" y="3461093"/>
            <a:ext cx="590219" cy="288925"/>
            <a:chOff x="2555776" y="692696"/>
            <a:chExt cx="936104" cy="288032"/>
          </a:xfrm>
        </p:grpSpPr>
        <p:cxnSp>
          <p:nvCxnSpPr>
            <p:cNvPr id="60"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62" name="Rectangle 61"/>
          <p:cNvSpPr/>
          <p:nvPr/>
        </p:nvSpPr>
        <p:spPr>
          <a:xfrm>
            <a:off x="4202957" y="2740968"/>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err="1" smtClean="0"/>
              <a:t>Medlemsre-saH</a:t>
            </a:r>
            <a:endParaRPr lang="sv-SE" sz="1600" dirty="0"/>
          </a:p>
        </p:txBody>
      </p:sp>
      <p:grpSp>
        <p:nvGrpSpPr>
          <p:cNvPr id="63" name="Grupp 7"/>
          <p:cNvGrpSpPr>
            <a:grpSpLocks/>
          </p:cNvGrpSpPr>
          <p:nvPr/>
        </p:nvGrpSpPr>
        <p:grpSpPr bwMode="auto">
          <a:xfrm>
            <a:off x="3333065" y="2884537"/>
            <a:ext cx="853971" cy="288925"/>
            <a:chOff x="2555776" y="692696"/>
            <a:chExt cx="936104" cy="288032"/>
          </a:xfrm>
        </p:grpSpPr>
        <p:cxnSp>
          <p:nvCxnSpPr>
            <p:cNvPr id="64"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cxnSp>
        <p:nvCxnSpPr>
          <p:cNvPr id="66" name="Rak 5"/>
          <p:cNvCxnSpPr/>
          <p:nvPr/>
        </p:nvCxnSpPr>
        <p:spPr bwMode="auto">
          <a:xfrm>
            <a:off x="3333065" y="1997807"/>
            <a:ext cx="0" cy="10311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94029" y="4653136"/>
            <a:ext cx="7920880" cy="1200329"/>
          </a:xfrm>
          <a:prstGeom prst="rect">
            <a:avLst/>
          </a:prstGeom>
          <a:noFill/>
        </p:spPr>
        <p:txBody>
          <a:bodyPr wrap="square" rtlCol="0">
            <a:spAutoFit/>
          </a:bodyPr>
          <a:lstStyle/>
          <a:p>
            <a:r>
              <a:rPr lang="sv-SE" dirty="0" smtClean="0"/>
              <a:t>Det är tänkt att man rensar data från medlemsresor &amp; medlemsaktivitet med 5 års mellanrum då dessa två tabeller utgör två av de fyra största när det gäller diskutrymme.  För detta </a:t>
            </a:r>
            <a:r>
              <a:rPr lang="sv-SE" dirty="0" err="1" smtClean="0"/>
              <a:t>endamål</a:t>
            </a:r>
            <a:r>
              <a:rPr lang="sv-SE" dirty="0" smtClean="0"/>
              <a:t> kommer två ytterligare tabeller att skapas där man lagrar de gamla data som finns.</a:t>
            </a:r>
            <a:endParaRPr lang="sv-SE" dirty="0"/>
          </a:p>
        </p:txBody>
      </p:sp>
    </p:spTree>
    <p:extLst>
      <p:ext uri="{BB962C8B-B14F-4D97-AF65-F5344CB8AC3E}">
        <p14:creationId xmlns:p14="http://schemas.microsoft.com/office/powerpoint/2010/main" val="373508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 y="116632"/>
            <a:ext cx="6480720" cy="5539978"/>
          </a:xfrm>
          <a:prstGeom prst="rect">
            <a:avLst/>
          </a:prstGeom>
          <a:noFill/>
        </p:spPr>
        <p:txBody>
          <a:bodyPr wrap="square" rtlCol="0">
            <a:spAutoFit/>
          </a:bodyPr>
          <a:lstStyle/>
          <a:p>
            <a:r>
              <a:rPr lang="sv-SE" b="1" dirty="0" smtClean="0"/>
              <a:t>13. Prestanda</a:t>
            </a:r>
          </a:p>
          <a:p>
            <a:r>
              <a:rPr lang="sv-SE" sz="1600" dirty="0" smtClean="0"/>
              <a:t>Databasens volym beräknas att inte ställa till med prestandaproblem. De tabeller som tar mest plats, utöver Medlem &amp; Kontakt är Medlemsaktivitet. För dessa kan man tänkas att man har en borttagsregel som lägger över gammalt data i en varsin separat tabell för att avlasta databasen.</a:t>
            </a:r>
          </a:p>
          <a:p>
            <a:endParaRPr lang="sv-SE" dirty="0"/>
          </a:p>
          <a:p>
            <a:r>
              <a:rPr lang="sv-SE" b="1" dirty="0" smtClean="0"/>
              <a:t>14. Miljökrav (</a:t>
            </a:r>
            <a:r>
              <a:rPr lang="sv-SE" b="1" dirty="0" err="1" smtClean="0"/>
              <a:t>IT-Miljö</a:t>
            </a:r>
            <a:r>
              <a:rPr lang="sv-SE" b="1" dirty="0" smtClean="0"/>
              <a:t>)</a:t>
            </a:r>
          </a:p>
          <a:p>
            <a:r>
              <a:rPr lang="sv-SE" sz="1600" dirty="0"/>
              <a:t>Databasen är utvecklad i MS SQL Server 2008, applikationen är utförd med ASP.NET.</a:t>
            </a:r>
            <a:endParaRPr lang="sv-SE" sz="1600" dirty="0" smtClean="0"/>
          </a:p>
          <a:p>
            <a:endParaRPr lang="sv-SE" dirty="0"/>
          </a:p>
          <a:p>
            <a:r>
              <a:rPr lang="sv-SE" b="1" dirty="0" smtClean="0"/>
              <a:t>15. Installation</a:t>
            </a:r>
          </a:p>
          <a:p>
            <a:r>
              <a:rPr lang="sv-SE" sz="1600" dirty="0"/>
              <a:t>Applikation </a:t>
            </a:r>
            <a:r>
              <a:rPr lang="sv-SE" sz="1600" dirty="0" smtClean="0"/>
              <a:t>laddas hem via internet och </a:t>
            </a:r>
            <a:r>
              <a:rPr lang="sv-SE" sz="1600" dirty="0"/>
              <a:t>installeras med installationsprogram. Krav är att MS SQL </a:t>
            </a:r>
            <a:r>
              <a:rPr lang="sv-SE" sz="1600" dirty="0" smtClean="0"/>
              <a:t>2005 </a:t>
            </a:r>
            <a:endParaRPr lang="sv-SE" sz="1600" dirty="0"/>
          </a:p>
          <a:p>
            <a:r>
              <a:rPr lang="sv-SE" sz="1600" dirty="0"/>
              <a:t>Server och IIS är förinstallerat. </a:t>
            </a:r>
            <a:endParaRPr lang="sv-SE" sz="1600" dirty="0" smtClean="0"/>
          </a:p>
          <a:p>
            <a:endParaRPr lang="sv-SE" dirty="0"/>
          </a:p>
          <a:p>
            <a:r>
              <a:rPr lang="sv-SE" b="1" dirty="0" smtClean="0"/>
              <a:t>16. </a:t>
            </a:r>
            <a:r>
              <a:rPr lang="sv-SE" b="1" dirty="0" smtClean="0"/>
              <a:t>Manualer</a:t>
            </a:r>
          </a:p>
          <a:p>
            <a:r>
              <a:rPr lang="sv-SE" sz="1600" dirty="0" smtClean="0"/>
              <a:t>En användarmanual finns att tillgå via applikationsutgivarens webbplats.</a:t>
            </a:r>
            <a:endParaRPr lang="sv-SE" sz="1600" dirty="0" smtClean="0"/>
          </a:p>
          <a:p>
            <a:endParaRPr lang="sv-SE" dirty="0"/>
          </a:p>
          <a:p>
            <a:r>
              <a:rPr lang="sv-SE" b="1" dirty="0" smtClean="0"/>
              <a:t>17. Rättigheter</a:t>
            </a:r>
          </a:p>
          <a:p>
            <a:r>
              <a:rPr lang="sv-SE" sz="1600" dirty="0" smtClean="0"/>
              <a:t>Kalmar Äventyrare har fullständiga rättigheter att installera applikationen på samtliga datorer inom företaget.</a:t>
            </a:r>
            <a:endParaRPr lang="sv-SE" sz="1600" dirty="0"/>
          </a:p>
        </p:txBody>
      </p:sp>
    </p:spTree>
    <p:extLst>
      <p:ext uri="{BB962C8B-B14F-4D97-AF65-F5344CB8AC3E}">
        <p14:creationId xmlns:p14="http://schemas.microsoft.com/office/powerpoint/2010/main" val="302551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116632"/>
            <a:ext cx="6480720" cy="2862322"/>
          </a:xfrm>
          <a:prstGeom prst="rect">
            <a:avLst/>
          </a:prstGeom>
          <a:noFill/>
        </p:spPr>
        <p:txBody>
          <a:bodyPr wrap="square" rtlCol="0">
            <a:spAutoFit/>
          </a:bodyPr>
          <a:lstStyle/>
          <a:p>
            <a:r>
              <a:rPr lang="sv-SE" b="1" dirty="0" smtClean="0"/>
              <a:t>18. Sammanfattning</a:t>
            </a:r>
          </a:p>
          <a:p>
            <a:endParaRPr lang="sv-SE" b="1" dirty="0"/>
          </a:p>
          <a:p>
            <a:r>
              <a:rPr lang="sv-SE" dirty="0" smtClean="0"/>
              <a:t>Under projektet har det gått hyfsat enkelt och smidigt att arbeta med databasen. Mina tabeller var ganska lättarbetade och enkla att bestämma både RI och vettigt innehåll. Det svåraste med arbetet var att få tidsplaneringen att stämma då vissa moment i ASP.NET Web Forms kursen tog längre tid än väntat.</a:t>
            </a:r>
          </a:p>
          <a:p>
            <a:r>
              <a:rPr lang="sv-SE" dirty="0" smtClean="0"/>
              <a:t>Något som också var lite knepigt var hur man skulle utforma vissa utav sina lagrade procedurer och arbeta med dem gentemot applikationen.</a:t>
            </a:r>
            <a:endParaRPr lang="sv-SE" dirty="0"/>
          </a:p>
        </p:txBody>
      </p:sp>
    </p:spTree>
    <p:extLst>
      <p:ext uri="{BB962C8B-B14F-4D97-AF65-F5344CB8AC3E}">
        <p14:creationId xmlns:p14="http://schemas.microsoft.com/office/powerpoint/2010/main" val="366662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7704856" cy="2092881"/>
          </a:xfrm>
          <a:prstGeom prst="rect">
            <a:avLst/>
          </a:prstGeom>
          <a:noFill/>
        </p:spPr>
        <p:txBody>
          <a:bodyPr wrap="square" rtlCol="0">
            <a:spAutoFit/>
          </a:bodyPr>
          <a:lstStyle/>
          <a:p>
            <a:r>
              <a:rPr lang="sv-SE" b="1" dirty="0" smtClean="0"/>
              <a:t>1. Kravspecifikation</a:t>
            </a:r>
          </a:p>
          <a:p>
            <a:endParaRPr lang="sv-SE" sz="1400" dirty="0"/>
          </a:p>
          <a:p>
            <a:r>
              <a:rPr lang="sv-SE" sz="1400" b="1" dirty="0" smtClean="0"/>
              <a:t>Problembeskrivning:</a:t>
            </a:r>
          </a:p>
          <a:p>
            <a:r>
              <a:rPr lang="sv-SE" sz="1400" dirty="0" smtClean="0"/>
              <a:t>Jag skall skapa en databas i form av ett medlemsregister för den fiktiva klubben KALMAR ÄVENTYRARE.</a:t>
            </a:r>
          </a:p>
          <a:p>
            <a:pPr marL="285750" indent="-285750">
              <a:buFont typeface="Arial" pitchFamily="34" charset="0"/>
              <a:buChar char="•"/>
            </a:pPr>
            <a:r>
              <a:rPr lang="sv-SE" sz="1400" dirty="0" smtClean="0"/>
              <a:t>I applikationen skall man kunna registrera/ta bort/uppdatera medlemmar, vilka aktiviteter de utövar, när de gick med/slutade i klubben, kontaktinformation, medlemsavgift m.m.</a:t>
            </a:r>
          </a:p>
          <a:p>
            <a:pPr marL="285750" indent="-285750">
              <a:buFont typeface="Arial" pitchFamily="34" charset="0"/>
              <a:buChar char="•"/>
            </a:pPr>
            <a:r>
              <a:rPr lang="sv-SE" sz="1400" dirty="0" smtClean="0"/>
              <a:t>Klubben bokar och åker ofta iväg på resor/träningsläger och måste därför kunna föra en logg på vilka som följt med på dessa samt hur länge de är borta.</a:t>
            </a:r>
          </a:p>
          <a:p>
            <a:pPr marL="285750" indent="-285750">
              <a:buFont typeface="Arial" pitchFamily="34" charset="0"/>
              <a:buChar char="•"/>
            </a:pPr>
            <a:r>
              <a:rPr lang="sv-SE" sz="1400" dirty="0" smtClean="0"/>
              <a:t>Inom klubben så skall det även finnas olika befattningar så som ordförande, instruktörer, elever etc.</a:t>
            </a:r>
            <a:endParaRPr lang="sv-SE" sz="1400" dirty="0"/>
          </a:p>
        </p:txBody>
      </p:sp>
      <p:graphicFrame>
        <p:nvGraphicFramePr>
          <p:cNvPr id="5" name="Table 4"/>
          <p:cNvGraphicFramePr>
            <a:graphicFrameLocks noGrp="1"/>
          </p:cNvGraphicFramePr>
          <p:nvPr>
            <p:extLst>
              <p:ext uri="{D42A27DB-BD31-4B8C-83A1-F6EECF244321}">
                <p14:modId xmlns:p14="http://schemas.microsoft.com/office/powerpoint/2010/main" val="3087044464"/>
              </p:ext>
            </p:extLst>
          </p:nvPr>
        </p:nvGraphicFramePr>
        <p:xfrm>
          <a:off x="178396" y="4005064"/>
          <a:ext cx="8289103" cy="2743200"/>
        </p:xfrm>
        <a:graphic>
          <a:graphicData uri="http://schemas.openxmlformats.org/drawingml/2006/table">
            <a:tbl>
              <a:tblPr firstRow="1" bandRow="1">
                <a:tableStyleId>{5C22544A-7EE6-4342-B048-85BDC9FD1C3A}</a:tableStyleId>
              </a:tblPr>
              <a:tblGrid>
                <a:gridCol w="1962595"/>
                <a:gridCol w="1054418"/>
                <a:gridCol w="1054418"/>
                <a:gridCol w="1054418"/>
                <a:gridCol w="1054418"/>
                <a:gridCol w="1054418"/>
                <a:gridCol w="1054418"/>
              </a:tblGrid>
              <a:tr h="370840">
                <a:tc>
                  <a:txBody>
                    <a:bodyPr/>
                    <a:lstStyle/>
                    <a:p>
                      <a:endParaRPr lang="sv-SE" sz="1400" dirty="0"/>
                    </a:p>
                  </a:txBody>
                  <a:tcPr>
                    <a:solidFill>
                      <a:schemeClr val="bg1">
                        <a:lumMod val="95000"/>
                      </a:schemeClr>
                    </a:solidFill>
                  </a:tcPr>
                </a:tc>
                <a:tc>
                  <a:txBody>
                    <a:bodyPr/>
                    <a:lstStyle/>
                    <a:p>
                      <a:r>
                        <a:rPr lang="sv-SE" sz="1400" dirty="0" smtClean="0"/>
                        <a:t>2014-02-17</a:t>
                      </a:r>
                      <a:endParaRPr lang="sv-SE" sz="1400" dirty="0"/>
                    </a:p>
                  </a:txBody>
                  <a:tcPr/>
                </a:tc>
                <a:tc>
                  <a:txBody>
                    <a:bodyPr/>
                    <a:lstStyle/>
                    <a:p>
                      <a:r>
                        <a:rPr lang="sv-SE" sz="1400" dirty="0" smtClean="0"/>
                        <a:t>2014-02-25</a:t>
                      </a:r>
                      <a:endParaRPr lang="sv-S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2014-03-19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400" dirty="0" smtClean="0"/>
                        <a:t>2014-03-27</a:t>
                      </a:r>
                    </a:p>
                  </a:txBody>
                  <a:tcPr/>
                </a:tc>
              </a:tr>
              <a:tr h="370840">
                <a:tc>
                  <a:txBody>
                    <a:bodyPr/>
                    <a:lstStyle/>
                    <a:p>
                      <a:r>
                        <a:rPr lang="sv-SE" sz="1400" dirty="0" smtClean="0"/>
                        <a:t>Problembeskrivning</a:t>
                      </a:r>
                      <a:endParaRPr lang="sv-SE" sz="1400" dirty="0"/>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smtClean="0">
                          <a:solidFill>
                            <a:schemeClr val="bg1"/>
                          </a:solidFill>
                        </a:rPr>
                        <a:t>−−−−−−−→</a:t>
                      </a:r>
                    </a:p>
                  </a:txBody>
                  <a:tcPr>
                    <a:solidFill>
                      <a:srgbClr val="92D050"/>
                    </a:solidFill>
                  </a:tcPr>
                </a:tc>
                <a:tc>
                  <a:txBody>
                    <a:bodyPr/>
                    <a:lstStyle/>
                    <a:p>
                      <a:endParaRPr lang="sv-SE" sz="1400" dirty="0"/>
                    </a:p>
                  </a:txBody>
                  <a:tcPr/>
                </a:tc>
                <a:tc>
                  <a:txBody>
                    <a:bodyPr/>
                    <a:lstStyle/>
                    <a:p>
                      <a:endParaRPr lang="sv-SE" sz="1400"/>
                    </a:p>
                  </a:txBody>
                  <a:tcPr/>
                </a:tc>
                <a:tc>
                  <a:txBody>
                    <a:bodyPr/>
                    <a:lstStyle/>
                    <a:p>
                      <a:endParaRPr lang="sv-SE" sz="1400"/>
                    </a:p>
                  </a:txBody>
                  <a:tcPr/>
                </a:tc>
                <a:tc>
                  <a:txBody>
                    <a:bodyPr/>
                    <a:lstStyle/>
                    <a:p>
                      <a:endParaRPr lang="sv-SE" sz="1400"/>
                    </a:p>
                  </a:txBody>
                  <a:tcPr/>
                </a:tc>
                <a:tc>
                  <a:txBody>
                    <a:bodyPr/>
                    <a:lstStyle/>
                    <a:p>
                      <a:endParaRPr lang="sv-SE" sz="1400" dirty="0"/>
                    </a:p>
                  </a:txBody>
                  <a:tcPr/>
                </a:tc>
              </a:tr>
              <a:tr h="370840">
                <a:tc>
                  <a:txBody>
                    <a:bodyPr/>
                    <a:lstStyle/>
                    <a:p>
                      <a:r>
                        <a:rPr lang="sv-SE" sz="1400" dirty="0" smtClean="0"/>
                        <a:t>AKS Steg 1</a:t>
                      </a:r>
                    </a:p>
                  </a:txBody>
                  <a:tcPr>
                    <a:solidFill>
                      <a:schemeClr val="accent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smtClean="0">
                          <a:solidFill>
                            <a:schemeClr val="bg1"/>
                          </a:solidFill>
                        </a:rPr>
                        <a:t>−−−−−−−−−−−−−−−−−−−→</a:t>
                      </a:r>
                    </a:p>
                  </a:txBody>
                  <a:tcPr>
                    <a:solidFill>
                      <a:schemeClr val="accent2">
                        <a:lumMod val="60000"/>
                        <a:lumOff val="40000"/>
                      </a:schemeClr>
                    </a:solidFill>
                  </a:tcPr>
                </a:tc>
                <a:tc hMerge="1">
                  <a:txBody>
                    <a:bodyPr/>
                    <a:lstStyle/>
                    <a:p>
                      <a:endParaRPr lang="sv-SE" sz="1400" dirty="0"/>
                    </a:p>
                  </a:txBody>
                  <a:tcPr/>
                </a:tc>
                <a:tc>
                  <a:txBody>
                    <a:bodyPr/>
                    <a:lstStyle/>
                    <a:p>
                      <a:endParaRPr lang="sv-SE" sz="1400" dirty="0"/>
                    </a:p>
                  </a:txBody>
                  <a:tcPr/>
                </a:tc>
                <a:tc>
                  <a:txBody>
                    <a:bodyPr/>
                    <a:lstStyle/>
                    <a:p>
                      <a:endParaRPr lang="sv-SE" sz="1400"/>
                    </a:p>
                  </a:txBody>
                  <a:tcPr/>
                </a:tc>
                <a:tc>
                  <a:txBody>
                    <a:bodyPr/>
                    <a:lstStyle/>
                    <a:p>
                      <a:endParaRPr lang="sv-SE" sz="1400"/>
                    </a:p>
                  </a:txBody>
                  <a:tcPr/>
                </a:tc>
                <a:tc>
                  <a:txBody>
                    <a:bodyPr/>
                    <a:lstStyle/>
                    <a:p>
                      <a:endParaRPr lang="sv-SE" sz="1400" dirty="0"/>
                    </a:p>
                  </a:txBody>
                  <a:tcPr/>
                </a:tc>
              </a:tr>
              <a:tr h="370840">
                <a:tc>
                  <a:txBody>
                    <a:bodyPr/>
                    <a:lstStyle/>
                    <a:p>
                      <a:r>
                        <a:rPr lang="sv-SE" sz="1400" dirty="0" smtClean="0"/>
                        <a:t>Databas</a:t>
                      </a:r>
                      <a:r>
                        <a:rPr lang="sv-SE" sz="1400" baseline="0" dirty="0" smtClean="0"/>
                        <a:t> implementerad</a:t>
                      </a:r>
                      <a:endParaRPr lang="sv-SE" sz="1400" dirty="0" smtClean="0"/>
                    </a:p>
                  </a:txBody>
                  <a:tcPr>
                    <a:solidFill>
                      <a:schemeClr val="accent1"/>
                    </a:solidFill>
                  </a:tcPr>
                </a:tc>
                <a:tc>
                  <a:txBody>
                    <a:bodyPr/>
                    <a:lstStyle/>
                    <a:p>
                      <a:endParaRPr lang="sv-SE" sz="1400" dirty="0"/>
                    </a:p>
                  </a:txBody>
                  <a:tcPr/>
                </a:tc>
                <a:tc gridSpan="2">
                  <a:txBody>
                    <a:bodyPr/>
                    <a:lstStyle/>
                    <a:p>
                      <a:pPr algn="ctr"/>
                      <a:r>
                        <a:rPr lang="sv-SE" sz="1400" dirty="0" smtClean="0">
                          <a:solidFill>
                            <a:schemeClr val="bg1"/>
                          </a:solidFill>
                        </a:rPr>
                        <a:t>−−−−−−−−−−−−−−−−−−−→</a:t>
                      </a:r>
                      <a:endParaRPr lang="sv-SE" sz="1400" dirty="0"/>
                    </a:p>
                  </a:txBody>
                  <a:tcPr>
                    <a:solidFill>
                      <a:schemeClr val="bg2">
                        <a:lumMod val="75000"/>
                      </a:schemeClr>
                    </a:solidFill>
                  </a:tcPr>
                </a:tc>
                <a:tc hMerge="1">
                  <a:txBody>
                    <a:bodyPr/>
                    <a:lstStyle/>
                    <a:p>
                      <a:endParaRPr lang="sv-SE" sz="1400" dirty="0"/>
                    </a:p>
                  </a:txBody>
                  <a:tcPr/>
                </a:tc>
                <a:tc>
                  <a:txBody>
                    <a:bodyPr/>
                    <a:lstStyle/>
                    <a:p>
                      <a:endParaRPr lang="sv-SE" sz="1400"/>
                    </a:p>
                  </a:txBody>
                  <a:tcPr/>
                </a:tc>
                <a:tc>
                  <a:txBody>
                    <a:bodyPr/>
                    <a:lstStyle/>
                    <a:p>
                      <a:endParaRPr lang="sv-SE" sz="1400" dirty="0"/>
                    </a:p>
                  </a:txBody>
                  <a:tcPr/>
                </a:tc>
                <a:tc>
                  <a:txBody>
                    <a:bodyPr/>
                    <a:lstStyle/>
                    <a:p>
                      <a:endParaRPr lang="sv-SE" sz="1400" dirty="0"/>
                    </a:p>
                  </a:txBody>
                  <a:tcPr/>
                </a:tc>
              </a:tr>
              <a:tr h="370840">
                <a:tc>
                  <a:txBody>
                    <a:bodyPr/>
                    <a:lstStyle/>
                    <a:p>
                      <a:r>
                        <a:rPr lang="sv-SE" sz="1400" dirty="0" smtClean="0"/>
                        <a:t>Gränssnitt </a:t>
                      </a:r>
                      <a:r>
                        <a:rPr lang="sv-SE" sz="1400" baseline="0" dirty="0" smtClean="0"/>
                        <a:t> beta-version</a:t>
                      </a:r>
                      <a:endParaRPr lang="sv-SE" sz="1400" dirty="0" smtClean="0"/>
                    </a:p>
                  </a:txBody>
                  <a:tcPr>
                    <a:solidFill>
                      <a:schemeClr val="accent1"/>
                    </a:solidFill>
                  </a:tcPr>
                </a:tc>
                <a:tc>
                  <a:txBody>
                    <a:bodyPr/>
                    <a:lstStyle/>
                    <a:p>
                      <a:endParaRPr lang="sv-SE" sz="1400"/>
                    </a:p>
                  </a:txBody>
                  <a:tcPr/>
                </a:tc>
                <a:tc>
                  <a:txBody>
                    <a:bodyPr/>
                    <a:lstStyle/>
                    <a:p>
                      <a:endParaRPr lang="sv-SE" sz="1400"/>
                    </a:p>
                  </a:txBody>
                  <a:tcPr/>
                </a:tc>
                <a:tc gridSpan="2">
                  <a:txBody>
                    <a:bodyPr/>
                    <a:lstStyle/>
                    <a:p>
                      <a:pPr algn="ctr"/>
                      <a:r>
                        <a:rPr lang="sv-SE" sz="1400" dirty="0" smtClean="0">
                          <a:solidFill>
                            <a:schemeClr val="bg1"/>
                          </a:solidFill>
                        </a:rPr>
                        <a:t>−−−−−−−−−−−−−−−−−−−→</a:t>
                      </a:r>
                      <a:endParaRPr lang="sv-SE" sz="1400" dirty="0"/>
                    </a:p>
                  </a:txBody>
                  <a:tcPr>
                    <a:solidFill>
                      <a:schemeClr val="accent4">
                        <a:lumMod val="40000"/>
                        <a:lumOff val="60000"/>
                      </a:schemeClr>
                    </a:solidFill>
                  </a:tcPr>
                </a:tc>
                <a:tc hMerge="1">
                  <a:txBody>
                    <a:bodyPr/>
                    <a:lstStyle/>
                    <a:p>
                      <a:endParaRPr lang="sv-SE" sz="1400" dirty="0"/>
                    </a:p>
                  </a:txBody>
                  <a:tcPr/>
                </a:tc>
                <a:tc>
                  <a:txBody>
                    <a:bodyPr/>
                    <a:lstStyle/>
                    <a:p>
                      <a:endParaRPr lang="sv-SE" sz="1400"/>
                    </a:p>
                  </a:txBody>
                  <a:tcPr/>
                </a:tc>
                <a:tc>
                  <a:txBody>
                    <a:bodyPr/>
                    <a:lstStyle/>
                    <a:p>
                      <a:endParaRPr lang="sv-SE" sz="1400" dirty="0"/>
                    </a:p>
                  </a:txBody>
                  <a:tcPr/>
                </a:tc>
              </a:tr>
              <a:tr h="370840">
                <a:tc>
                  <a:txBody>
                    <a:bodyPr/>
                    <a:lstStyle/>
                    <a:p>
                      <a:r>
                        <a:rPr lang="sv-SE" sz="1400" dirty="0" smtClean="0"/>
                        <a:t>AKS Slutlig &amp; Applikation testad</a:t>
                      </a:r>
                    </a:p>
                  </a:txBody>
                  <a:tcPr>
                    <a:solidFill>
                      <a:schemeClr val="accent1"/>
                    </a:solidFill>
                  </a:tcPr>
                </a:tc>
                <a:tc>
                  <a:txBody>
                    <a:bodyPr/>
                    <a:lstStyle/>
                    <a:p>
                      <a:endParaRPr lang="sv-SE" sz="1400"/>
                    </a:p>
                  </a:txBody>
                  <a:tcPr/>
                </a:tc>
                <a:tc>
                  <a:txBody>
                    <a:bodyPr/>
                    <a:lstStyle/>
                    <a:p>
                      <a:endParaRPr lang="sv-SE" sz="1400"/>
                    </a:p>
                  </a:txBody>
                  <a:tcPr/>
                </a:tc>
                <a:tc>
                  <a:txBody>
                    <a:bodyPr/>
                    <a:lstStyle/>
                    <a:p>
                      <a:endParaRPr lang="sv-SE" sz="1400" dirty="0"/>
                    </a:p>
                  </a:txBody>
                  <a:tcPr/>
                </a:tc>
                <a:tc gridSpan="2">
                  <a:txBody>
                    <a:bodyPr/>
                    <a:lstStyle/>
                    <a:p>
                      <a:pPr algn="ctr"/>
                      <a:r>
                        <a:rPr lang="sv-SE" sz="1400" dirty="0" smtClean="0">
                          <a:solidFill>
                            <a:schemeClr val="bg1"/>
                          </a:solidFill>
                        </a:rPr>
                        <a:t>−−−−−−−−−−−−−−−−−−−→</a:t>
                      </a:r>
                      <a:endParaRPr lang="sv-SE" sz="1400" dirty="0"/>
                    </a:p>
                  </a:txBody>
                  <a:tcPr>
                    <a:solidFill>
                      <a:schemeClr val="accent5">
                        <a:lumMod val="60000"/>
                        <a:lumOff val="40000"/>
                      </a:schemeClr>
                    </a:solidFill>
                  </a:tcPr>
                </a:tc>
                <a:tc hMerge="1">
                  <a:txBody>
                    <a:bodyPr/>
                    <a:lstStyle/>
                    <a:p>
                      <a:endParaRPr lang="sv-SE" sz="1400" dirty="0"/>
                    </a:p>
                  </a:txBody>
                  <a:tcPr/>
                </a:tc>
                <a:tc>
                  <a:txBody>
                    <a:bodyPr/>
                    <a:lstStyle/>
                    <a:p>
                      <a:endParaRPr lang="sv-SE" sz="1400" dirty="0"/>
                    </a:p>
                  </a:txBody>
                  <a:tcPr/>
                </a:tc>
              </a:tr>
              <a:tr h="370840">
                <a:tc>
                  <a:txBody>
                    <a:bodyPr/>
                    <a:lstStyle/>
                    <a:p>
                      <a:r>
                        <a:rPr lang="sv-SE" sz="1400" dirty="0" smtClean="0"/>
                        <a:t>Klar för examination</a:t>
                      </a:r>
                    </a:p>
                  </a:txBody>
                  <a:tcPr>
                    <a:solidFill>
                      <a:schemeClr val="accent1"/>
                    </a:solidFill>
                  </a:tcPr>
                </a:tc>
                <a:tc>
                  <a:txBody>
                    <a:bodyPr/>
                    <a:lstStyle/>
                    <a:p>
                      <a:endParaRPr lang="sv-SE" sz="1400"/>
                    </a:p>
                  </a:txBody>
                  <a:tcPr/>
                </a:tc>
                <a:tc>
                  <a:txBody>
                    <a:bodyPr/>
                    <a:lstStyle/>
                    <a:p>
                      <a:endParaRPr lang="sv-SE" sz="1400"/>
                    </a:p>
                  </a:txBody>
                  <a:tcPr/>
                </a:tc>
                <a:tc>
                  <a:txBody>
                    <a:bodyPr/>
                    <a:lstStyle/>
                    <a:p>
                      <a:endParaRPr lang="sv-SE" sz="1400"/>
                    </a:p>
                  </a:txBody>
                  <a:tcPr/>
                </a:tc>
                <a:tc>
                  <a:txBody>
                    <a:bodyPr/>
                    <a:lstStyle/>
                    <a:p>
                      <a:endParaRPr lang="sv-SE" sz="140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1400" dirty="0" smtClean="0">
                          <a:solidFill>
                            <a:schemeClr val="bg1"/>
                          </a:solidFill>
                        </a:rPr>
                        <a:t>−−−−−−−−−−−−−−−−−−−→</a:t>
                      </a:r>
                    </a:p>
                  </a:txBody>
                  <a:tcPr>
                    <a:solidFill>
                      <a:schemeClr val="accent6"/>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sv-SE" sz="1400" dirty="0" smtClean="0">
                        <a:solidFill>
                          <a:schemeClr val="bg1"/>
                        </a:solidFill>
                      </a:endParaRPr>
                    </a:p>
                  </a:txBody>
                  <a:tcPr>
                    <a:solidFill>
                      <a:schemeClr val="accent6"/>
                    </a:solidFill>
                  </a:tcPr>
                </a:tc>
              </a:tr>
            </a:tbl>
          </a:graphicData>
        </a:graphic>
      </p:graphicFrame>
    </p:spTree>
    <p:extLst>
      <p:ext uri="{BB962C8B-B14F-4D97-AF65-F5344CB8AC3E}">
        <p14:creationId xmlns:p14="http://schemas.microsoft.com/office/powerpoint/2010/main" val="285286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60648"/>
            <a:ext cx="6480720" cy="369332"/>
          </a:xfrm>
          <a:prstGeom prst="rect">
            <a:avLst/>
          </a:prstGeom>
          <a:noFill/>
        </p:spPr>
        <p:txBody>
          <a:bodyPr wrap="square" rtlCol="0">
            <a:spAutoFit/>
          </a:bodyPr>
          <a:lstStyle/>
          <a:p>
            <a:r>
              <a:rPr lang="sv-SE" b="1" dirty="0" smtClean="0"/>
              <a:t>2. Konceptuell Datamodell m. tabellprecisering</a:t>
            </a:r>
            <a:endParaRPr lang="sv-SE" b="1" dirty="0"/>
          </a:p>
        </p:txBody>
      </p:sp>
      <p:grpSp>
        <p:nvGrpSpPr>
          <p:cNvPr id="13" name="Grupp 7"/>
          <p:cNvGrpSpPr>
            <a:grpSpLocks/>
          </p:cNvGrpSpPr>
          <p:nvPr/>
        </p:nvGrpSpPr>
        <p:grpSpPr bwMode="auto">
          <a:xfrm rot="5400000">
            <a:off x="2458571" y="1439999"/>
            <a:ext cx="853971" cy="288925"/>
            <a:chOff x="2555776" y="692696"/>
            <a:chExt cx="936104" cy="288032"/>
          </a:xfrm>
        </p:grpSpPr>
        <p:cxnSp>
          <p:nvCxnSpPr>
            <p:cNvPr id="14"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21" name="Grupp 7"/>
          <p:cNvGrpSpPr>
            <a:grpSpLocks/>
          </p:cNvGrpSpPr>
          <p:nvPr/>
        </p:nvGrpSpPr>
        <p:grpSpPr bwMode="auto">
          <a:xfrm rot="5400000">
            <a:off x="322586" y="1429617"/>
            <a:ext cx="853971" cy="288925"/>
            <a:chOff x="2555776" y="692696"/>
            <a:chExt cx="936104" cy="288032"/>
          </a:xfrm>
        </p:grpSpPr>
        <p:cxnSp>
          <p:nvCxnSpPr>
            <p:cNvPr id="22"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24" name="Grupp 7"/>
          <p:cNvGrpSpPr>
            <a:grpSpLocks/>
          </p:cNvGrpSpPr>
          <p:nvPr/>
        </p:nvGrpSpPr>
        <p:grpSpPr bwMode="auto">
          <a:xfrm rot="10800000">
            <a:off x="1391640" y="2147619"/>
            <a:ext cx="853971" cy="288925"/>
            <a:chOff x="2555776" y="692696"/>
            <a:chExt cx="936104" cy="288032"/>
          </a:xfrm>
        </p:grpSpPr>
        <p:cxnSp>
          <p:nvCxnSpPr>
            <p:cNvPr id="25"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27" name="Grupp 7"/>
          <p:cNvGrpSpPr>
            <a:grpSpLocks/>
          </p:cNvGrpSpPr>
          <p:nvPr/>
        </p:nvGrpSpPr>
        <p:grpSpPr bwMode="auto">
          <a:xfrm rot="10800000">
            <a:off x="3541533" y="2103578"/>
            <a:ext cx="853971" cy="288925"/>
            <a:chOff x="2555776" y="692696"/>
            <a:chExt cx="936104" cy="288032"/>
          </a:xfrm>
        </p:grpSpPr>
        <p:cxnSp>
          <p:nvCxnSpPr>
            <p:cNvPr id="28"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30" name="Grupp 7"/>
          <p:cNvGrpSpPr>
            <a:grpSpLocks/>
          </p:cNvGrpSpPr>
          <p:nvPr/>
        </p:nvGrpSpPr>
        <p:grpSpPr bwMode="auto">
          <a:xfrm>
            <a:off x="4395504" y="2103578"/>
            <a:ext cx="853971" cy="288925"/>
            <a:chOff x="2555776" y="692696"/>
            <a:chExt cx="936104" cy="288032"/>
          </a:xfrm>
        </p:grpSpPr>
        <p:cxnSp>
          <p:nvCxnSpPr>
            <p:cNvPr id="31"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35" name="Flowchart: Connector 34"/>
          <p:cNvSpPr/>
          <p:nvPr/>
        </p:nvSpPr>
        <p:spPr>
          <a:xfrm rot="16200000">
            <a:off x="4323273" y="2184473"/>
            <a:ext cx="144463" cy="13947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600"/>
          </a:p>
        </p:txBody>
      </p:sp>
      <p:sp>
        <p:nvSpPr>
          <p:cNvPr id="36" name="Rectangle 35"/>
          <p:cNvSpPr/>
          <p:nvPr/>
        </p:nvSpPr>
        <p:spPr>
          <a:xfrm>
            <a:off x="5249475" y="1993050"/>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Aktivitet</a:t>
            </a:r>
            <a:endParaRPr lang="sv-SE" sz="1600" dirty="0"/>
          </a:p>
        </p:txBody>
      </p:sp>
      <p:sp>
        <p:nvSpPr>
          <p:cNvPr id="37" name="TextBox 36"/>
          <p:cNvSpPr txBox="1"/>
          <p:nvPr/>
        </p:nvSpPr>
        <p:spPr>
          <a:xfrm>
            <a:off x="3628516" y="1676432"/>
            <a:ext cx="1857072" cy="338554"/>
          </a:xfrm>
          <a:prstGeom prst="rect">
            <a:avLst/>
          </a:prstGeom>
          <a:noFill/>
        </p:spPr>
        <p:txBody>
          <a:bodyPr wrap="square" rtlCol="0">
            <a:spAutoFit/>
          </a:bodyPr>
          <a:lstStyle/>
          <a:p>
            <a:r>
              <a:rPr lang="sv-SE" sz="1600" dirty="0" smtClean="0"/>
              <a:t>Medlemsaktivitet</a:t>
            </a:r>
            <a:endParaRPr lang="sv-SE" sz="1600" dirty="0"/>
          </a:p>
        </p:txBody>
      </p:sp>
      <p:sp>
        <p:nvSpPr>
          <p:cNvPr id="39" name="Rectangle 38"/>
          <p:cNvSpPr/>
          <p:nvPr/>
        </p:nvSpPr>
        <p:spPr>
          <a:xfrm>
            <a:off x="107504" y="2009202"/>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Kontakt</a:t>
            </a:r>
            <a:endParaRPr lang="sv-SE" sz="1600" dirty="0"/>
          </a:p>
        </p:txBody>
      </p:sp>
      <p:sp>
        <p:nvSpPr>
          <p:cNvPr id="40" name="Rectangle 39"/>
          <p:cNvSpPr/>
          <p:nvPr/>
        </p:nvSpPr>
        <p:spPr>
          <a:xfrm>
            <a:off x="107503" y="653174"/>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Kontakttyp</a:t>
            </a:r>
            <a:endParaRPr lang="sv-SE" sz="1600" dirty="0"/>
          </a:p>
        </p:txBody>
      </p:sp>
      <p:sp>
        <p:nvSpPr>
          <p:cNvPr id="41" name="Rectangle 40"/>
          <p:cNvSpPr/>
          <p:nvPr/>
        </p:nvSpPr>
        <p:spPr>
          <a:xfrm>
            <a:off x="2272047" y="661584"/>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Befattning</a:t>
            </a:r>
            <a:endParaRPr lang="sv-SE" sz="1600" dirty="0"/>
          </a:p>
        </p:txBody>
      </p:sp>
      <p:grpSp>
        <p:nvGrpSpPr>
          <p:cNvPr id="42" name="Grupp 7"/>
          <p:cNvGrpSpPr>
            <a:grpSpLocks/>
          </p:cNvGrpSpPr>
          <p:nvPr/>
        </p:nvGrpSpPr>
        <p:grpSpPr bwMode="auto">
          <a:xfrm rot="5400000">
            <a:off x="2472479" y="2497996"/>
            <a:ext cx="853971" cy="288925"/>
            <a:chOff x="2555776" y="692696"/>
            <a:chExt cx="936104" cy="288032"/>
          </a:xfrm>
        </p:grpSpPr>
        <p:cxnSp>
          <p:nvCxnSpPr>
            <p:cNvPr id="43"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47" name="Grupp 7"/>
          <p:cNvGrpSpPr>
            <a:grpSpLocks/>
          </p:cNvGrpSpPr>
          <p:nvPr/>
        </p:nvGrpSpPr>
        <p:grpSpPr bwMode="auto">
          <a:xfrm rot="16200000">
            <a:off x="2469072" y="2862059"/>
            <a:ext cx="853971" cy="288925"/>
            <a:chOff x="2555776" y="692696"/>
            <a:chExt cx="936104" cy="288032"/>
          </a:xfrm>
        </p:grpSpPr>
        <p:cxnSp>
          <p:nvCxnSpPr>
            <p:cNvPr id="48"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50" name="Flowchart: Connector 49"/>
          <p:cNvSpPr/>
          <p:nvPr/>
        </p:nvSpPr>
        <p:spPr>
          <a:xfrm rot="16200000">
            <a:off x="2827234" y="2752146"/>
            <a:ext cx="144463" cy="13947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600"/>
          </a:p>
        </p:txBody>
      </p:sp>
      <p:sp>
        <p:nvSpPr>
          <p:cNvPr id="51" name="TextBox 50"/>
          <p:cNvSpPr txBox="1"/>
          <p:nvPr/>
        </p:nvSpPr>
        <p:spPr>
          <a:xfrm>
            <a:off x="1507767" y="2652608"/>
            <a:ext cx="1545495" cy="338554"/>
          </a:xfrm>
          <a:prstGeom prst="rect">
            <a:avLst/>
          </a:prstGeom>
          <a:noFill/>
        </p:spPr>
        <p:txBody>
          <a:bodyPr wrap="square" rtlCol="0">
            <a:spAutoFit/>
          </a:bodyPr>
          <a:lstStyle/>
          <a:p>
            <a:r>
              <a:rPr lang="sv-SE" sz="1600" dirty="0" smtClean="0"/>
              <a:t>Medlemsresa</a:t>
            </a:r>
            <a:endParaRPr lang="sv-SE" sz="1600" dirty="0"/>
          </a:p>
        </p:txBody>
      </p:sp>
      <p:sp>
        <p:nvSpPr>
          <p:cNvPr id="52" name="TextBox 51"/>
          <p:cNvSpPr txBox="1"/>
          <p:nvPr/>
        </p:nvSpPr>
        <p:spPr>
          <a:xfrm>
            <a:off x="95528" y="3672643"/>
            <a:ext cx="2800529" cy="1169551"/>
          </a:xfrm>
          <a:prstGeom prst="rect">
            <a:avLst/>
          </a:prstGeom>
          <a:noFill/>
        </p:spPr>
        <p:txBody>
          <a:bodyPr wrap="square" rtlCol="0">
            <a:spAutoFit/>
          </a:bodyPr>
          <a:lstStyle/>
          <a:p>
            <a:r>
              <a:rPr lang="sv-SE" sz="1400" b="1" dirty="0" smtClean="0"/>
              <a:t>Kontakt</a:t>
            </a:r>
          </a:p>
          <a:p>
            <a:r>
              <a:rPr lang="sv-SE" sz="1400" dirty="0" smtClean="0"/>
              <a:t>KonID Pk, Int</a:t>
            </a:r>
            <a:endParaRPr lang="sv-SE" sz="1400" dirty="0"/>
          </a:p>
          <a:p>
            <a:r>
              <a:rPr lang="sv-SE" sz="1400" dirty="0" smtClean="0"/>
              <a:t>MedID Fk, Int</a:t>
            </a:r>
          </a:p>
          <a:p>
            <a:r>
              <a:rPr lang="sv-SE" sz="1400" dirty="0" smtClean="0"/>
              <a:t>KontypID Fk, Int</a:t>
            </a:r>
            <a:endParaRPr lang="sv-SE" sz="1400" dirty="0"/>
          </a:p>
          <a:p>
            <a:r>
              <a:rPr lang="sv-SE" sz="1400" dirty="0" smtClean="0"/>
              <a:t>Tel.nr, VC(12)</a:t>
            </a:r>
          </a:p>
        </p:txBody>
      </p:sp>
      <p:sp>
        <p:nvSpPr>
          <p:cNvPr id="53" name="TextBox 52"/>
          <p:cNvSpPr txBox="1"/>
          <p:nvPr/>
        </p:nvSpPr>
        <p:spPr>
          <a:xfrm>
            <a:off x="121320" y="5245947"/>
            <a:ext cx="2484342" cy="738664"/>
          </a:xfrm>
          <a:prstGeom prst="rect">
            <a:avLst/>
          </a:prstGeom>
          <a:noFill/>
        </p:spPr>
        <p:txBody>
          <a:bodyPr wrap="square" rtlCol="0">
            <a:spAutoFit/>
          </a:bodyPr>
          <a:lstStyle/>
          <a:p>
            <a:r>
              <a:rPr lang="sv-SE" sz="1400" b="1" dirty="0" smtClean="0"/>
              <a:t>Kontakttyp</a:t>
            </a:r>
          </a:p>
          <a:p>
            <a:r>
              <a:rPr lang="sv-SE" sz="1400" dirty="0" smtClean="0"/>
              <a:t>KontypID </a:t>
            </a:r>
            <a:r>
              <a:rPr lang="sv-SE" sz="1400" dirty="0"/>
              <a:t>P</a:t>
            </a:r>
            <a:r>
              <a:rPr lang="sv-SE" sz="1400" dirty="0" smtClean="0"/>
              <a:t>k, Int</a:t>
            </a:r>
          </a:p>
          <a:p>
            <a:r>
              <a:rPr lang="sv-SE" sz="1400" dirty="0" smtClean="0"/>
              <a:t>Kontyp, VC(10)</a:t>
            </a:r>
            <a:endParaRPr lang="sv-SE" sz="1400" dirty="0"/>
          </a:p>
        </p:txBody>
      </p:sp>
      <p:sp>
        <p:nvSpPr>
          <p:cNvPr id="54" name="TextBox 53"/>
          <p:cNvSpPr txBox="1"/>
          <p:nvPr/>
        </p:nvSpPr>
        <p:spPr>
          <a:xfrm>
            <a:off x="2019689" y="3645509"/>
            <a:ext cx="2484342" cy="1384995"/>
          </a:xfrm>
          <a:prstGeom prst="rect">
            <a:avLst/>
          </a:prstGeom>
          <a:noFill/>
        </p:spPr>
        <p:txBody>
          <a:bodyPr wrap="square" rtlCol="0">
            <a:spAutoFit/>
          </a:bodyPr>
          <a:lstStyle/>
          <a:p>
            <a:r>
              <a:rPr lang="sv-SE" sz="1400" b="1" dirty="0" smtClean="0"/>
              <a:t>Medlem</a:t>
            </a:r>
          </a:p>
          <a:p>
            <a:r>
              <a:rPr lang="sv-SE" sz="1400" dirty="0" smtClean="0"/>
              <a:t>MedID Pk, Int </a:t>
            </a:r>
          </a:p>
          <a:p>
            <a:r>
              <a:rPr lang="sv-SE" sz="1400" dirty="0" smtClean="0"/>
              <a:t>Namn, VC(40)</a:t>
            </a:r>
          </a:p>
          <a:p>
            <a:r>
              <a:rPr lang="sv-SE" sz="1400" dirty="0" smtClean="0"/>
              <a:t>Pers.nr C(11)</a:t>
            </a:r>
          </a:p>
          <a:p>
            <a:r>
              <a:rPr lang="sv-SE" sz="1400" dirty="0" smtClean="0"/>
              <a:t>BefID Fk, Int</a:t>
            </a:r>
          </a:p>
          <a:p>
            <a:r>
              <a:rPr lang="sv-SE" sz="1400" dirty="0" smtClean="0"/>
              <a:t>Postadress, VC(40)</a:t>
            </a:r>
          </a:p>
        </p:txBody>
      </p:sp>
      <p:sp>
        <p:nvSpPr>
          <p:cNvPr id="57" name="TextBox 56"/>
          <p:cNvSpPr txBox="1"/>
          <p:nvPr/>
        </p:nvSpPr>
        <p:spPr>
          <a:xfrm>
            <a:off x="2027943" y="5245947"/>
            <a:ext cx="2484342" cy="738664"/>
          </a:xfrm>
          <a:prstGeom prst="rect">
            <a:avLst/>
          </a:prstGeom>
          <a:noFill/>
        </p:spPr>
        <p:txBody>
          <a:bodyPr wrap="square" rtlCol="0">
            <a:spAutoFit/>
          </a:bodyPr>
          <a:lstStyle/>
          <a:p>
            <a:r>
              <a:rPr lang="sv-SE" sz="1400" b="1" dirty="0" smtClean="0"/>
              <a:t>Befattning</a:t>
            </a:r>
          </a:p>
          <a:p>
            <a:r>
              <a:rPr lang="sv-SE" sz="1400" dirty="0" smtClean="0"/>
              <a:t>BefID Pk, Int</a:t>
            </a:r>
          </a:p>
          <a:p>
            <a:r>
              <a:rPr lang="sv-SE" sz="1400" dirty="0" smtClean="0"/>
              <a:t>Beftyp, VC(15)</a:t>
            </a:r>
          </a:p>
        </p:txBody>
      </p:sp>
      <p:sp>
        <p:nvSpPr>
          <p:cNvPr id="58" name="Rectangle 57"/>
          <p:cNvSpPr/>
          <p:nvPr/>
        </p:nvSpPr>
        <p:spPr>
          <a:xfrm>
            <a:off x="2272047" y="2003471"/>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a:t>
            </a:r>
            <a:endParaRPr lang="sv-SE" sz="1600" dirty="0"/>
          </a:p>
        </p:txBody>
      </p:sp>
      <p:sp>
        <p:nvSpPr>
          <p:cNvPr id="59" name="Rectangle 58"/>
          <p:cNvSpPr/>
          <p:nvPr/>
        </p:nvSpPr>
        <p:spPr>
          <a:xfrm>
            <a:off x="2257397" y="3069445"/>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Resa</a:t>
            </a:r>
            <a:endParaRPr lang="sv-SE" sz="1600" dirty="0"/>
          </a:p>
        </p:txBody>
      </p:sp>
      <p:sp>
        <p:nvSpPr>
          <p:cNvPr id="61" name="TextBox 60"/>
          <p:cNvSpPr txBox="1"/>
          <p:nvPr/>
        </p:nvSpPr>
        <p:spPr>
          <a:xfrm>
            <a:off x="4400549" y="5238153"/>
            <a:ext cx="2484342" cy="1169551"/>
          </a:xfrm>
          <a:prstGeom prst="rect">
            <a:avLst/>
          </a:prstGeom>
          <a:noFill/>
        </p:spPr>
        <p:txBody>
          <a:bodyPr wrap="square" rtlCol="0">
            <a:spAutoFit/>
          </a:bodyPr>
          <a:lstStyle/>
          <a:p>
            <a:r>
              <a:rPr lang="sv-SE" sz="1400" b="1" dirty="0" smtClean="0"/>
              <a:t>Resa</a:t>
            </a:r>
          </a:p>
          <a:p>
            <a:r>
              <a:rPr lang="sv-SE" sz="1400" dirty="0" smtClean="0"/>
              <a:t>ReseID Pk, Int</a:t>
            </a:r>
          </a:p>
          <a:p>
            <a:r>
              <a:rPr lang="sv-SE" sz="1400" dirty="0" smtClean="0"/>
              <a:t>Resmål, VC(30)</a:t>
            </a:r>
          </a:p>
          <a:p>
            <a:r>
              <a:rPr lang="sv-SE" sz="1400" dirty="0" smtClean="0"/>
              <a:t>Resetyp, VC(15)</a:t>
            </a:r>
          </a:p>
          <a:p>
            <a:r>
              <a:rPr lang="sv-SE" sz="1400" dirty="0" smtClean="0"/>
              <a:t>Dagar, Tint</a:t>
            </a:r>
          </a:p>
        </p:txBody>
      </p:sp>
      <p:sp>
        <p:nvSpPr>
          <p:cNvPr id="62" name="TextBox 61"/>
          <p:cNvSpPr txBox="1"/>
          <p:nvPr/>
        </p:nvSpPr>
        <p:spPr>
          <a:xfrm>
            <a:off x="4395504" y="3672643"/>
            <a:ext cx="2484342" cy="1169551"/>
          </a:xfrm>
          <a:prstGeom prst="rect">
            <a:avLst/>
          </a:prstGeom>
          <a:noFill/>
        </p:spPr>
        <p:txBody>
          <a:bodyPr wrap="square" rtlCol="0">
            <a:spAutoFit/>
          </a:bodyPr>
          <a:lstStyle/>
          <a:p>
            <a:r>
              <a:rPr lang="sv-SE" sz="1400" b="1" dirty="0" smtClean="0"/>
              <a:t>Medlemsresa</a:t>
            </a:r>
          </a:p>
          <a:p>
            <a:r>
              <a:rPr lang="sv-SE" sz="1400" dirty="0" smtClean="0"/>
              <a:t>ReseID </a:t>
            </a:r>
            <a:r>
              <a:rPr lang="sv-SE" sz="1400" dirty="0"/>
              <a:t>P</a:t>
            </a:r>
            <a:r>
              <a:rPr lang="sv-SE" sz="1400" dirty="0" smtClean="0"/>
              <a:t>k, Int</a:t>
            </a:r>
          </a:p>
          <a:p>
            <a:r>
              <a:rPr lang="sv-SE" sz="1400" dirty="0" smtClean="0"/>
              <a:t>MedID Pk, Int</a:t>
            </a:r>
          </a:p>
          <a:p>
            <a:r>
              <a:rPr lang="sv-SE" sz="1400" dirty="0" smtClean="0"/>
              <a:t>Startdatum, D</a:t>
            </a:r>
          </a:p>
          <a:p>
            <a:r>
              <a:rPr lang="sv-SE" sz="1400" dirty="0" smtClean="0"/>
              <a:t>Slutdatum, D</a:t>
            </a:r>
          </a:p>
        </p:txBody>
      </p:sp>
      <p:sp>
        <p:nvSpPr>
          <p:cNvPr id="63" name="TextBox 62"/>
          <p:cNvSpPr txBox="1"/>
          <p:nvPr/>
        </p:nvSpPr>
        <p:spPr>
          <a:xfrm>
            <a:off x="6377108" y="3672643"/>
            <a:ext cx="2484342" cy="1384995"/>
          </a:xfrm>
          <a:prstGeom prst="rect">
            <a:avLst/>
          </a:prstGeom>
          <a:noFill/>
        </p:spPr>
        <p:txBody>
          <a:bodyPr wrap="square" rtlCol="0">
            <a:spAutoFit/>
          </a:bodyPr>
          <a:lstStyle/>
          <a:p>
            <a:r>
              <a:rPr lang="sv-SE" sz="1400" b="1" dirty="0" smtClean="0"/>
              <a:t>Medlemsaktivitet</a:t>
            </a:r>
          </a:p>
          <a:p>
            <a:r>
              <a:rPr lang="sv-SE" sz="1400" dirty="0" smtClean="0"/>
              <a:t>AktID </a:t>
            </a:r>
            <a:r>
              <a:rPr lang="sv-SE" sz="1400" dirty="0"/>
              <a:t>P</a:t>
            </a:r>
            <a:r>
              <a:rPr lang="sv-SE" sz="1400" dirty="0" smtClean="0"/>
              <a:t>k, Int</a:t>
            </a:r>
          </a:p>
          <a:p>
            <a:r>
              <a:rPr lang="sv-SE" sz="1400" dirty="0" smtClean="0"/>
              <a:t>MedID Pk, Int</a:t>
            </a:r>
          </a:p>
          <a:p>
            <a:r>
              <a:rPr lang="sv-SE" sz="1400" dirty="0" smtClean="0"/>
              <a:t>Avgiftstatus, VC(7)</a:t>
            </a:r>
          </a:p>
          <a:p>
            <a:r>
              <a:rPr lang="sv-SE" sz="1400" dirty="0" smtClean="0"/>
              <a:t>Startdatum, D</a:t>
            </a:r>
          </a:p>
          <a:p>
            <a:r>
              <a:rPr lang="sv-SE" sz="1400" dirty="0" smtClean="0"/>
              <a:t>Slutdatum, D</a:t>
            </a:r>
          </a:p>
        </p:txBody>
      </p:sp>
      <p:sp>
        <p:nvSpPr>
          <p:cNvPr id="64" name="TextBox 63"/>
          <p:cNvSpPr txBox="1"/>
          <p:nvPr/>
        </p:nvSpPr>
        <p:spPr>
          <a:xfrm>
            <a:off x="6377108" y="5238153"/>
            <a:ext cx="2484342" cy="738664"/>
          </a:xfrm>
          <a:prstGeom prst="rect">
            <a:avLst/>
          </a:prstGeom>
          <a:noFill/>
        </p:spPr>
        <p:txBody>
          <a:bodyPr wrap="square" rtlCol="0">
            <a:spAutoFit/>
          </a:bodyPr>
          <a:lstStyle/>
          <a:p>
            <a:r>
              <a:rPr lang="sv-SE" sz="1400" b="1" dirty="0" smtClean="0"/>
              <a:t>Aktivitet</a:t>
            </a:r>
          </a:p>
          <a:p>
            <a:r>
              <a:rPr lang="sv-SE" sz="1400" dirty="0" smtClean="0"/>
              <a:t>AktID Pk, Int</a:t>
            </a:r>
          </a:p>
          <a:p>
            <a:r>
              <a:rPr lang="sv-SE" sz="1400" dirty="0" smtClean="0"/>
              <a:t>Akttyp, VC(15)</a:t>
            </a:r>
          </a:p>
        </p:txBody>
      </p:sp>
    </p:spTree>
    <p:extLst>
      <p:ext uri="{BB962C8B-B14F-4D97-AF65-F5344CB8AC3E}">
        <p14:creationId xmlns:p14="http://schemas.microsoft.com/office/powerpoint/2010/main" val="156572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4055" y="20435"/>
            <a:ext cx="6480720" cy="369332"/>
          </a:xfrm>
          <a:prstGeom prst="rect">
            <a:avLst/>
          </a:prstGeom>
          <a:noFill/>
        </p:spPr>
        <p:txBody>
          <a:bodyPr wrap="square" rtlCol="0">
            <a:spAutoFit/>
          </a:bodyPr>
          <a:lstStyle/>
          <a:p>
            <a:r>
              <a:rPr lang="sv-SE" b="1" dirty="0" smtClean="0"/>
              <a:t>3. Fysisk Datamodell m. Tabellprecisering</a:t>
            </a:r>
            <a:endParaRPr lang="sv-SE" b="1" dirty="0"/>
          </a:p>
        </p:txBody>
      </p:sp>
      <p:grpSp>
        <p:nvGrpSpPr>
          <p:cNvPr id="43" name="Grupp 7"/>
          <p:cNvGrpSpPr>
            <a:grpSpLocks/>
          </p:cNvGrpSpPr>
          <p:nvPr/>
        </p:nvGrpSpPr>
        <p:grpSpPr bwMode="auto">
          <a:xfrm rot="5400000">
            <a:off x="2662857" y="894753"/>
            <a:ext cx="382649" cy="288925"/>
            <a:chOff x="3072429" y="692696"/>
            <a:chExt cx="419451" cy="288032"/>
          </a:xfrm>
        </p:grpSpPr>
        <p:cxnSp>
          <p:nvCxnSpPr>
            <p:cNvPr id="44" name="Rak 5"/>
            <p:cNvCxnSpPr/>
            <p:nvPr/>
          </p:nvCxnSpPr>
          <p:spPr>
            <a:xfrm rot="16200000">
              <a:off x="3282154" y="626987"/>
              <a:ext cx="0" cy="4194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46" name="Grupp 7"/>
          <p:cNvGrpSpPr>
            <a:grpSpLocks/>
          </p:cNvGrpSpPr>
          <p:nvPr/>
        </p:nvGrpSpPr>
        <p:grpSpPr bwMode="auto">
          <a:xfrm rot="5400000">
            <a:off x="504705" y="862204"/>
            <a:ext cx="426984" cy="288925"/>
            <a:chOff x="3023830" y="692696"/>
            <a:chExt cx="468050" cy="288032"/>
          </a:xfrm>
        </p:grpSpPr>
        <p:cxnSp>
          <p:nvCxnSpPr>
            <p:cNvPr id="47" name="Rak 5"/>
            <p:cNvCxnSpPr/>
            <p:nvPr/>
          </p:nvCxnSpPr>
          <p:spPr>
            <a:xfrm rot="16200000">
              <a:off x="3257855" y="602687"/>
              <a:ext cx="0" cy="4680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49" name="Grupp 7"/>
          <p:cNvGrpSpPr>
            <a:grpSpLocks/>
          </p:cNvGrpSpPr>
          <p:nvPr/>
        </p:nvGrpSpPr>
        <p:grpSpPr bwMode="auto">
          <a:xfrm rot="10800000">
            <a:off x="1360265" y="1366710"/>
            <a:ext cx="853971" cy="288925"/>
            <a:chOff x="2555776" y="692696"/>
            <a:chExt cx="936104" cy="288032"/>
          </a:xfrm>
        </p:grpSpPr>
        <p:cxnSp>
          <p:nvCxnSpPr>
            <p:cNvPr id="50"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52" name="Grupp 7"/>
          <p:cNvGrpSpPr>
            <a:grpSpLocks/>
          </p:cNvGrpSpPr>
          <p:nvPr/>
        </p:nvGrpSpPr>
        <p:grpSpPr bwMode="auto">
          <a:xfrm>
            <a:off x="3356076" y="1321991"/>
            <a:ext cx="853971" cy="288925"/>
            <a:chOff x="2555776" y="692696"/>
            <a:chExt cx="936104" cy="288032"/>
          </a:xfrm>
        </p:grpSpPr>
        <p:cxnSp>
          <p:nvCxnSpPr>
            <p:cNvPr id="53"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55" name="Grupp 7"/>
          <p:cNvGrpSpPr>
            <a:grpSpLocks/>
          </p:cNvGrpSpPr>
          <p:nvPr/>
        </p:nvGrpSpPr>
        <p:grpSpPr bwMode="auto">
          <a:xfrm rot="10800000">
            <a:off x="5484042" y="1338586"/>
            <a:ext cx="853971" cy="288925"/>
            <a:chOff x="2555776" y="692696"/>
            <a:chExt cx="936104" cy="288032"/>
          </a:xfrm>
        </p:grpSpPr>
        <p:cxnSp>
          <p:nvCxnSpPr>
            <p:cNvPr id="56"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59" name="Rectangle 58"/>
          <p:cNvSpPr/>
          <p:nvPr/>
        </p:nvSpPr>
        <p:spPr>
          <a:xfrm>
            <a:off x="6315288" y="1212400"/>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Aktivitet</a:t>
            </a:r>
            <a:endParaRPr lang="sv-SE" sz="1600" dirty="0"/>
          </a:p>
        </p:txBody>
      </p:sp>
      <p:sp>
        <p:nvSpPr>
          <p:cNvPr id="61" name="Rectangle 60"/>
          <p:cNvSpPr/>
          <p:nvPr/>
        </p:nvSpPr>
        <p:spPr>
          <a:xfrm>
            <a:off x="76129" y="1228293"/>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Kontakt</a:t>
            </a:r>
            <a:endParaRPr lang="sv-SE" sz="1600" dirty="0"/>
          </a:p>
        </p:txBody>
      </p:sp>
      <p:sp>
        <p:nvSpPr>
          <p:cNvPr id="62" name="Rectangle 61"/>
          <p:cNvSpPr/>
          <p:nvPr/>
        </p:nvSpPr>
        <p:spPr>
          <a:xfrm>
            <a:off x="76130" y="355230"/>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Kontakttyp</a:t>
            </a:r>
            <a:endParaRPr lang="sv-SE" sz="1600" dirty="0"/>
          </a:p>
        </p:txBody>
      </p:sp>
      <p:sp>
        <p:nvSpPr>
          <p:cNvPr id="63" name="Rectangle 62"/>
          <p:cNvSpPr/>
          <p:nvPr/>
        </p:nvSpPr>
        <p:spPr>
          <a:xfrm>
            <a:off x="2253003" y="366185"/>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Befattning</a:t>
            </a:r>
            <a:endParaRPr lang="sv-SE" sz="1600" dirty="0"/>
          </a:p>
        </p:txBody>
      </p:sp>
      <p:grpSp>
        <p:nvGrpSpPr>
          <p:cNvPr id="64" name="Grupp 7"/>
          <p:cNvGrpSpPr>
            <a:grpSpLocks/>
          </p:cNvGrpSpPr>
          <p:nvPr/>
        </p:nvGrpSpPr>
        <p:grpSpPr bwMode="auto">
          <a:xfrm rot="5400000">
            <a:off x="2487186" y="1467636"/>
            <a:ext cx="799397" cy="288925"/>
            <a:chOff x="2555778" y="692696"/>
            <a:chExt cx="936104" cy="288032"/>
          </a:xfrm>
        </p:grpSpPr>
        <p:cxnSp>
          <p:nvCxnSpPr>
            <p:cNvPr id="65"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grpSp>
        <p:nvGrpSpPr>
          <p:cNvPr id="67" name="Grupp 7"/>
          <p:cNvGrpSpPr>
            <a:grpSpLocks/>
          </p:cNvGrpSpPr>
          <p:nvPr/>
        </p:nvGrpSpPr>
        <p:grpSpPr bwMode="auto">
          <a:xfrm rot="10800000">
            <a:off x="3504710" y="2147200"/>
            <a:ext cx="853971" cy="288925"/>
            <a:chOff x="2555776" y="692696"/>
            <a:chExt cx="936104" cy="288032"/>
          </a:xfrm>
        </p:grpSpPr>
        <p:cxnSp>
          <p:nvCxnSpPr>
            <p:cNvPr id="68" name="Rak 5"/>
            <p:cNvCxnSpPr/>
            <p:nvPr/>
          </p:nvCxnSpPr>
          <p:spPr>
            <a:xfrm>
              <a:off x="2555776" y="836712"/>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ktangel 6"/>
            <p:cNvSpPr/>
            <p:nvPr/>
          </p:nvSpPr>
          <p:spPr>
            <a:xfrm>
              <a:off x="3420483" y="692696"/>
              <a:ext cx="71397"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sv-SE" sz="1600"/>
            </a:p>
          </p:txBody>
        </p:sp>
      </p:grpSp>
      <p:sp>
        <p:nvSpPr>
          <p:cNvPr id="72" name="Rectangle 71"/>
          <p:cNvSpPr/>
          <p:nvPr/>
        </p:nvSpPr>
        <p:spPr>
          <a:xfrm>
            <a:off x="2240672" y="1222562"/>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a:t>
            </a:r>
            <a:endParaRPr lang="sv-SE" sz="1600" dirty="0"/>
          </a:p>
        </p:txBody>
      </p:sp>
      <p:sp>
        <p:nvSpPr>
          <p:cNvPr id="73" name="Rectangle 72"/>
          <p:cNvSpPr/>
          <p:nvPr/>
        </p:nvSpPr>
        <p:spPr>
          <a:xfrm>
            <a:off x="4188051" y="1986487"/>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Resa</a:t>
            </a:r>
            <a:endParaRPr lang="sv-SE" sz="1600" dirty="0"/>
          </a:p>
        </p:txBody>
      </p:sp>
      <p:sp>
        <p:nvSpPr>
          <p:cNvPr id="74" name="Rectangle 73"/>
          <p:cNvSpPr/>
          <p:nvPr/>
        </p:nvSpPr>
        <p:spPr>
          <a:xfrm>
            <a:off x="4199906" y="1220156"/>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Medlemsak-tivitet</a:t>
            </a:r>
            <a:endParaRPr lang="sv-SE" sz="1600" dirty="0"/>
          </a:p>
        </p:txBody>
      </p:sp>
      <p:sp>
        <p:nvSpPr>
          <p:cNvPr id="75" name="Rectangle 74"/>
          <p:cNvSpPr/>
          <p:nvPr/>
        </p:nvSpPr>
        <p:spPr>
          <a:xfrm>
            <a:off x="2244817" y="2003631"/>
            <a:ext cx="128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t>Medlemsre-sa</a:t>
            </a:r>
            <a:endParaRPr lang="sv-SE" sz="1600" dirty="0"/>
          </a:p>
        </p:txBody>
      </p:sp>
      <p:sp>
        <p:nvSpPr>
          <p:cNvPr id="85" name="TextBox 84"/>
          <p:cNvSpPr txBox="1"/>
          <p:nvPr/>
        </p:nvSpPr>
        <p:spPr>
          <a:xfrm>
            <a:off x="101228" y="2693819"/>
            <a:ext cx="2800529" cy="1169551"/>
          </a:xfrm>
          <a:prstGeom prst="rect">
            <a:avLst/>
          </a:prstGeom>
          <a:noFill/>
        </p:spPr>
        <p:txBody>
          <a:bodyPr wrap="square" rtlCol="0">
            <a:spAutoFit/>
          </a:bodyPr>
          <a:lstStyle/>
          <a:p>
            <a:r>
              <a:rPr lang="sv-SE" sz="1400" b="1" dirty="0" smtClean="0"/>
              <a:t>Kontakt</a:t>
            </a:r>
          </a:p>
          <a:p>
            <a:r>
              <a:rPr lang="sv-SE" sz="1400" dirty="0" smtClean="0"/>
              <a:t>KonID Pk, Int</a:t>
            </a:r>
            <a:endParaRPr lang="sv-SE" sz="1400" dirty="0"/>
          </a:p>
          <a:p>
            <a:r>
              <a:rPr lang="sv-SE" sz="1400" dirty="0" smtClean="0"/>
              <a:t>MedID Fk, Int</a:t>
            </a:r>
          </a:p>
          <a:p>
            <a:r>
              <a:rPr lang="sv-SE" sz="1400" dirty="0" smtClean="0"/>
              <a:t>KontypID Fk, Int</a:t>
            </a:r>
            <a:endParaRPr lang="sv-SE" sz="1400" dirty="0"/>
          </a:p>
          <a:p>
            <a:r>
              <a:rPr lang="sv-SE" sz="1400" dirty="0" smtClean="0"/>
              <a:t>Kontaktuppgift, VC(25)</a:t>
            </a:r>
          </a:p>
        </p:txBody>
      </p:sp>
      <p:sp>
        <p:nvSpPr>
          <p:cNvPr id="86" name="TextBox 85"/>
          <p:cNvSpPr txBox="1"/>
          <p:nvPr/>
        </p:nvSpPr>
        <p:spPr>
          <a:xfrm>
            <a:off x="118095" y="3863370"/>
            <a:ext cx="2484342" cy="738664"/>
          </a:xfrm>
          <a:prstGeom prst="rect">
            <a:avLst/>
          </a:prstGeom>
          <a:noFill/>
        </p:spPr>
        <p:txBody>
          <a:bodyPr wrap="square" rtlCol="0">
            <a:spAutoFit/>
          </a:bodyPr>
          <a:lstStyle/>
          <a:p>
            <a:r>
              <a:rPr lang="sv-SE" sz="1400" b="1" dirty="0" smtClean="0"/>
              <a:t>Kontakttyp</a:t>
            </a:r>
          </a:p>
          <a:p>
            <a:r>
              <a:rPr lang="sv-SE" sz="1400" dirty="0" smtClean="0"/>
              <a:t>KontypID </a:t>
            </a:r>
            <a:r>
              <a:rPr lang="sv-SE" sz="1400" dirty="0"/>
              <a:t>P</a:t>
            </a:r>
            <a:r>
              <a:rPr lang="sv-SE" sz="1400" dirty="0" smtClean="0"/>
              <a:t>k, Int</a:t>
            </a:r>
          </a:p>
          <a:p>
            <a:r>
              <a:rPr lang="sv-SE" sz="1400" dirty="0" smtClean="0"/>
              <a:t>Kontyp, VC(10)</a:t>
            </a:r>
            <a:endParaRPr lang="sv-SE" sz="1400" dirty="0"/>
          </a:p>
        </p:txBody>
      </p:sp>
      <p:sp>
        <p:nvSpPr>
          <p:cNvPr id="87" name="TextBox 86"/>
          <p:cNvSpPr txBox="1"/>
          <p:nvPr/>
        </p:nvSpPr>
        <p:spPr>
          <a:xfrm>
            <a:off x="2025389" y="2666685"/>
            <a:ext cx="2484342" cy="2031325"/>
          </a:xfrm>
          <a:prstGeom prst="rect">
            <a:avLst/>
          </a:prstGeom>
          <a:noFill/>
        </p:spPr>
        <p:txBody>
          <a:bodyPr wrap="square" rtlCol="0">
            <a:spAutoFit/>
          </a:bodyPr>
          <a:lstStyle/>
          <a:p>
            <a:r>
              <a:rPr lang="sv-SE" sz="1400" b="1" dirty="0" smtClean="0"/>
              <a:t>Medlem</a:t>
            </a:r>
          </a:p>
          <a:p>
            <a:r>
              <a:rPr lang="sv-SE" sz="1400" dirty="0" smtClean="0"/>
              <a:t>MedID Pk, Int </a:t>
            </a:r>
          </a:p>
          <a:p>
            <a:r>
              <a:rPr lang="sv-SE" sz="1400" dirty="0" smtClean="0"/>
              <a:t>Fnamn, VC(20)</a:t>
            </a:r>
          </a:p>
          <a:p>
            <a:r>
              <a:rPr lang="sv-SE" sz="1400" dirty="0" smtClean="0"/>
              <a:t>Enamn, VC(20)</a:t>
            </a:r>
          </a:p>
          <a:p>
            <a:r>
              <a:rPr lang="sv-SE" sz="1400" dirty="0" smtClean="0"/>
              <a:t>Pers.nr C(11)</a:t>
            </a:r>
          </a:p>
          <a:p>
            <a:r>
              <a:rPr lang="sv-SE" sz="1400" dirty="0" smtClean="0"/>
              <a:t>BefID Fk, Int</a:t>
            </a:r>
          </a:p>
          <a:p>
            <a:r>
              <a:rPr lang="sv-SE" sz="1400" dirty="0" smtClean="0"/>
              <a:t>Adress, VC(30)</a:t>
            </a:r>
          </a:p>
          <a:p>
            <a:r>
              <a:rPr lang="sv-SE" sz="1400" dirty="0" smtClean="0"/>
              <a:t>Postnr, VC(6)</a:t>
            </a:r>
          </a:p>
          <a:p>
            <a:r>
              <a:rPr lang="sv-SE" sz="1400" dirty="0" smtClean="0"/>
              <a:t>Ort, VC(25)</a:t>
            </a:r>
          </a:p>
        </p:txBody>
      </p:sp>
      <p:sp>
        <p:nvSpPr>
          <p:cNvPr id="88" name="TextBox 87"/>
          <p:cNvSpPr txBox="1"/>
          <p:nvPr/>
        </p:nvSpPr>
        <p:spPr>
          <a:xfrm>
            <a:off x="4401204" y="4110412"/>
            <a:ext cx="2484342" cy="738664"/>
          </a:xfrm>
          <a:prstGeom prst="rect">
            <a:avLst/>
          </a:prstGeom>
          <a:noFill/>
        </p:spPr>
        <p:txBody>
          <a:bodyPr wrap="square" rtlCol="0">
            <a:spAutoFit/>
          </a:bodyPr>
          <a:lstStyle/>
          <a:p>
            <a:r>
              <a:rPr lang="sv-SE" sz="1400" b="1" dirty="0" smtClean="0"/>
              <a:t>Befattning</a:t>
            </a:r>
          </a:p>
          <a:p>
            <a:r>
              <a:rPr lang="sv-SE" sz="1400" dirty="0" smtClean="0"/>
              <a:t>BefID Pk, Int</a:t>
            </a:r>
          </a:p>
          <a:p>
            <a:r>
              <a:rPr lang="sv-SE" sz="1400" dirty="0" smtClean="0"/>
              <a:t>Beftyp, VC(15)</a:t>
            </a:r>
          </a:p>
        </p:txBody>
      </p:sp>
      <p:sp>
        <p:nvSpPr>
          <p:cNvPr id="89" name="TextBox 88"/>
          <p:cNvSpPr txBox="1"/>
          <p:nvPr/>
        </p:nvSpPr>
        <p:spPr>
          <a:xfrm>
            <a:off x="6372744" y="1781113"/>
            <a:ext cx="2484342" cy="1169551"/>
          </a:xfrm>
          <a:prstGeom prst="rect">
            <a:avLst/>
          </a:prstGeom>
          <a:noFill/>
        </p:spPr>
        <p:txBody>
          <a:bodyPr wrap="square" rtlCol="0">
            <a:spAutoFit/>
          </a:bodyPr>
          <a:lstStyle/>
          <a:p>
            <a:r>
              <a:rPr lang="sv-SE" sz="1400" b="1" dirty="0" smtClean="0"/>
              <a:t>Resa</a:t>
            </a:r>
          </a:p>
          <a:p>
            <a:r>
              <a:rPr lang="sv-SE" sz="1400" dirty="0" smtClean="0"/>
              <a:t>ReseID Pk, Int</a:t>
            </a:r>
          </a:p>
          <a:p>
            <a:r>
              <a:rPr lang="sv-SE" sz="1400" dirty="0" smtClean="0"/>
              <a:t>Resmål, VC(30)</a:t>
            </a:r>
          </a:p>
          <a:p>
            <a:r>
              <a:rPr lang="sv-SE" sz="1400" dirty="0" smtClean="0"/>
              <a:t>Resetyp, VC(15)</a:t>
            </a:r>
          </a:p>
          <a:p>
            <a:r>
              <a:rPr lang="sv-SE" sz="1400" dirty="0" smtClean="0"/>
              <a:t>Dagar, Tint</a:t>
            </a:r>
          </a:p>
        </p:txBody>
      </p:sp>
      <p:sp>
        <p:nvSpPr>
          <p:cNvPr id="90" name="TextBox 89"/>
          <p:cNvSpPr txBox="1"/>
          <p:nvPr/>
        </p:nvSpPr>
        <p:spPr>
          <a:xfrm>
            <a:off x="4401204" y="2693819"/>
            <a:ext cx="2484342" cy="1384995"/>
          </a:xfrm>
          <a:prstGeom prst="rect">
            <a:avLst/>
          </a:prstGeom>
          <a:noFill/>
        </p:spPr>
        <p:txBody>
          <a:bodyPr wrap="square" rtlCol="0">
            <a:spAutoFit/>
          </a:bodyPr>
          <a:lstStyle/>
          <a:p>
            <a:r>
              <a:rPr lang="sv-SE" sz="1400" b="1" dirty="0" smtClean="0"/>
              <a:t>Medlemsresa</a:t>
            </a:r>
          </a:p>
          <a:p>
            <a:r>
              <a:rPr lang="sv-SE" sz="1400" dirty="0" smtClean="0"/>
              <a:t>MedresID Pk, Int</a:t>
            </a:r>
          </a:p>
          <a:p>
            <a:r>
              <a:rPr lang="sv-SE" sz="1400" dirty="0" smtClean="0"/>
              <a:t>ReseID Fk, Int</a:t>
            </a:r>
          </a:p>
          <a:p>
            <a:r>
              <a:rPr lang="sv-SE" sz="1400" dirty="0" smtClean="0"/>
              <a:t>MedID Fk, Int</a:t>
            </a:r>
          </a:p>
          <a:p>
            <a:r>
              <a:rPr lang="sv-SE" sz="1400" dirty="0" smtClean="0"/>
              <a:t>Startdatum, D</a:t>
            </a:r>
          </a:p>
          <a:p>
            <a:r>
              <a:rPr lang="sv-SE" sz="1400" dirty="0" smtClean="0"/>
              <a:t>Slutdatum, D</a:t>
            </a:r>
          </a:p>
        </p:txBody>
      </p:sp>
      <p:sp>
        <p:nvSpPr>
          <p:cNvPr id="91" name="TextBox 90"/>
          <p:cNvSpPr txBox="1"/>
          <p:nvPr/>
        </p:nvSpPr>
        <p:spPr>
          <a:xfrm>
            <a:off x="6357253" y="2879306"/>
            <a:ext cx="2484342" cy="1600438"/>
          </a:xfrm>
          <a:prstGeom prst="rect">
            <a:avLst/>
          </a:prstGeom>
          <a:noFill/>
        </p:spPr>
        <p:txBody>
          <a:bodyPr wrap="square" rtlCol="0">
            <a:spAutoFit/>
          </a:bodyPr>
          <a:lstStyle/>
          <a:p>
            <a:r>
              <a:rPr lang="sv-SE" sz="1400" b="1" dirty="0" smtClean="0"/>
              <a:t>Medlemsaktivitet</a:t>
            </a:r>
          </a:p>
          <a:p>
            <a:r>
              <a:rPr lang="sv-SE" sz="1400" dirty="0" smtClean="0"/>
              <a:t>MedaktID Pk, Int</a:t>
            </a:r>
          </a:p>
          <a:p>
            <a:r>
              <a:rPr lang="sv-SE" sz="1400" dirty="0" smtClean="0"/>
              <a:t>AktID Fk, Int</a:t>
            </a:r>
          </a:p>
          <a:p>
            <a:r>
              <a:rPr lang="sv-SE" sz="1400" dirty="0" smtClean="0"/>
              <a:t>MedID Fk, Int</a:t>
            </a:r>
          </a:p>
          <a:p>
            <a:r>
              <a:rPr lang="sv-SE" sz="1400" dirty="0" smtClean="0"/>
              <a:t>Avgiftstatus, VC(7)</a:t>
            </a:r>
          </a:p>
          <a:p>
            <a:r>
              <a:rPr lang="sv-SE" sz="1400" dirty="0" smtClean="0"/>
              <a:t>Startdatum, D</a:t>
            </a:r>
          </a:p>
          <a:p>
            <a:r>
              <a:rPr lang="sv-SE" sz="1400" dirty="0" smtClean="0"/>
              <a:t>Slutdatum, D</a:t>
            </a:r>
          </a:p>
        </p:txBody>
      </p:sp>
      <p:sp>
        <p:nvSpPr>
          <p:cNvPr id="92" name="TextBox 91"/>
          <p:cNvSpPr txBox="1"/>
          <p:nvPr/>
        </p:nvSpPr>
        <p:spPr>
          <a:xfrm>
            <a:off x="6406081" y="4410906"/>
            <a:ext cx="2484342" cy="738664"/>
          </a:xfrm>
          <a:prstGeom prst="rect">
            <a:avLst/>
          </a:prstGeom>
          <a:noFill/>
        </p:spPr>
        <p:txBody>
          <a:bodyPr wrap="square" rtlCol="0">
            <a:spAutoFit/>
          </a:bodyPr>
          <a:lstStyle/>
          <a:p>
            <a:r>
              <a:rPr lang="sv-SE" sz="1400" b="1" dirty="0" smtClean="0"/>
              <a:t>Aktivitet</a:t>
            </a:r>
          </a:p>
          <a:p>
            <a:r>
              <a:rPr lang="sv-SE" sz="1400" dirty="0" smtClean="0"/>
              <a:t>AktID Pk, Int</a:t>
            </a:r>
          </a:p>
          <a:p>
            <a:r>
              <a:rPr lang="sv-SE" sz="1400" dirty="0" smtClean="0"/>
              <a:t>Akttyp, VC(15)</a:t>
            </a:r>
          </a:p>
        </p:txBody>
      </p:sp>
      <p:graphicFrame>
        <p:nvGraphicFramePr>
          <p:cNvPr id="96" name="Table 95"/>
          <p:cNvGraphicFramePr>
            <a:graphicFrameLocks noGrp="1"/>
          </p:cNvGraphicFramePr>
          <p:nvPr>
            <p:extLst>
              <p:ext uri="{D42A27DB-BD31-4B8C-83A1-F6EECF244321}">
                <p14:modId xmlns:p14="http://schemas.microsoft.com/office/powerpoint/2010/main" val="1122853261"/>
              </p:ext>
            </p:extLst>
          </p:nvPr>
        </p:nvGraphicFramePr>
        <p:xfrm>
          <a:off x="123690" y="5103457"/>
          <a:ext cx="7078092" cy="1630680"/>
        </p:xfrm>
        <a:graphic>
          <a:graphicData uri="http://schemas.openxmlformats.org/drawingml/2006/table">
            <a:tbl>
              <a:tblPr firstRow="1" bandRow="1">
                <a:tableStyleId>{5C22544A-7EE6-4342-B048-85BDC9FD1C3A}</a:tableStyleId>
              </a:tblPr>
              <a:tblGrid>
                <a:gridCol w="1528001"/>
                <a:gridCol w="5550091"/>
              </a:tblGrid>
              <a:tr h="370840">
                <a:tc>
                  <a:txBody>
                    <a:bodyPr/>
                    <a:lstStyle/>
                    <a:p>
                      <a:r>
                        <a:rPr lang="sv-SE" sz="1400" b="1" dirty="0" smtClean="0"/>
                        <a:t>Tabell</a:t>
                      </a:r>
                      <a:endParaRPr lang="sv-SE" sz="1400" b="1" dirty="0"/>
                    </a:p>
                  </a:txBody>
                  <a:tcPr/>
                </a:tc>
                <a:tc>
                  <a:txBody>
                    <a:bodyPr/>
                    <a:lstStyle/>
                    <a:p>
                      <a:r>
                        <a:rPr lang="sv-SE" sz="1400" dirty="0" smtClean="0"/>
                        <a:t>Förändring</a:t>
                      </a:r>
                      <a:endParaRPr lang="sv-SE" sz="1400" dirty="0"/>
                    </a:p>
                  </a:txBody>
                  <a:tcPr/>
                </a:tc>
              </a:tr>
              <a:tr h="370840">
                <a:tc>
                  <a:txBody>
                    <a:bodyPr/>
                    <a:lstStyle/>
                    <a:p>
                      <a:r>
                        <a:rPr lang="sv-SE" sz="1400" b="1" dirty="0" smtClean="0"/>
                        <a:t>Medlemsaktivitet</a:t>
                      </a:r>
                      <a:endParaRPr lang="sv-SE" sz="1400" b="1" dirty="0"/>
                    </a:p>
                  </a:txBody>
                  <a:tcPr/>
                </a:tc>
                <a:tc>
                  <a:txBody>
                    <a:bodyPr/>
                    <a:lstStyle/>
                    <a:p>
                      <a:r>
                        <a:rPr lang="sv-SE" sz="1400" dirty="0" smtClean="0"/>
                        <a:t>Objektifiering</a:t>
                      </a:r>
                      <a:r>
                        <a:rPr lang="sv-SE" sz="1400" baseline="0" dirty="0" smtClean="0"/>
                        <a:t> genomfördes. Egen Pk införd, Fk satta.</a:t>
                      </a:r>
                      <a:endParaRPr lang="sv-SE" sz="1400" dirty="0"/>
                    </a:p>
                  </a:txBody>
                  <a:tcPr/>
                </a:tc>
              </a:tr>
              <a:tr h="370840">
                <a:tc>
                  <a:txBody>
                    <a:bodyPr/>
                    <a:lstStyle/>
                    <a:p>
                      <a:r>
                        <a:rPr lang="sv-SE" sz="1400" b="1" dirty="0" smtClean="0"/>
                        <a:t>Medlem</a:t>
                      </a:r>
                      <a:endParaRPr lang="sv-SE" sz="1400" b="1" dirty="0"/>
                    </a:p>
                  </a:txBody>
                  <a:tcPr/>
                </a:tc>
                <a:tc>
                  <a:txBody>
                    <a:bodyPr/>
                    <a:lstStyle/>
                    <a:p>
                      <a:r>
                        <a:rPr lang="sv-SE" sz="1400" dirty="0" smtClean="0"/>
                        <a:t>Denormalisering</a:t>
                      </a:r>
                      <a:r>
                        <a:rPr lang="sv-SE" sz="1400" baseline="0" dirty="0" smtClean="0"/>
                        <a:t> genomfördes. Postort bytts ut mot Postnummer och Ort.</a:t>
                      </a:r>
                    </a:p>
                    <a:p>
                      <a:r>
                        <a:rPr lang="sv-SE" sz="1400" baseline="0" dirty="0" smtClean="0"/>
                        <a:t>Normalisering genomfördes. Bytt Namn mot Fnamn och Enamn. – NF 1 </a:t>
                      </a:r>
                      <a:endParaRPr lang="sv-SE" sz="1400" dirty="0"/>
                    </a:p>
                  </a:txBody>
                  <a:tcPr/>
                </a:tc>
              </a:tr>
              <a:tr h="370840">
                <a:tc>
                  <a:txBody>
                    <a:bodyPr/>
                    <a:lstStyle/>
                    <a:p>
                      <a:r>
                        <a:rPr lang="sv-SE" sz="1400" b="1" dirty="0" smtClean="0"/>
                        <a:t>Medlemsresa</a:t>
                      </a:r>
                      <a:endParaRPr lang="sv-SE" sz="1400" b="1" dirty="0"/>
                    </a:p>
                  </a:txBody>
                  <a:tcPr/>
                </a:tc>
                <a:tc>
                  <a:txBody>
                    <a:bodyPr/>
                    <a:lstStyle/>
                    <a:p>
                      <a:r>
                        <a:rPr lang="sv-SE" sz="1400" dirty="0" smtClean="0"/>
                        <a:t>Objektifiering</a:t>
                      </a:r>
                      <a:r>
                        <a:rPr lang="sv-SE" sz="1400" baseline="0" dirty="0" smtClean="0"/>
                        <a:t> genomfördes. Egen Pk införd, Fk satta.</a:t>
                      </a:r>
                      <a:endParaRPr lang="sv-SE" sz="1400" dirty="0"/>
                    </a:p>
                  </a:txBody>
                  <a:tcPr/>
                </a:tc>
              </a:tr>
            </a:tbl>
          </a:graphicData>
        </a:graphic>
      </p:graphicFrame>
      <p:sp>
        <p:nvSpPr>
          <p:cNvPr id="97" name="TextBox 96"/>
          <p:cNvSpPr txBox="1"/>
          <p:nvPr/>
        </p:nvSpPr>
        <p:spPr>
          <a:xfrm>
            <a:off x="24382" y="4841845"/>
            <a:ext cx="3461009" cy="307777"/>
          </a:xfrm>
          <a:prstGeom prst="rect">
            <a:avLst/>
          </a:prstGeom>
          <a:noFill/>
        </p:spPr>
        <p:txBody>
          <a:bodyPr wrap="square" rtlCol="0">
            <a:spAutoFit/>
          </a:bodyPr>
          <a:lstStyle/>
          <a:p>
            <a:r>
              <a:rPr lang="sv-SE" sz="1400" b="1" dirty="0" smtClean="0"/>
              <a:t>Förändringar / Denormaliseringar</a:t>
            </a:r>
            <a:endParaRPr lang="sv-SE" sz="1400" b="1" dirty="0"/>
          </a:p>
        </p:txBody>
      </p:sp>
    </p:spTree>
    <p:extLst>
      <p:ext uri="{BB962C8B-B14F-4D97-AF65-F5344CB8AC3E}">
        <p14:creationId xmlns:p14="http://schemas.microsoft.com/office/powerpoint/2010/main" val="297248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6161"/>
            <a:ext cx="6480720" cy="369332"/>
          </a:xfrm>
          <a:prstGeom prst="rect">
            <a:avLst/>
          </a:prstGeom>
          <a:noFill/>
        </p:spPr>
        <p:txBody>
          <a:bodyPr wrap="square" rtlCol="0">
            <a:spAutoFit/>
          </a:bodyPr>
          <a:lstStyle/>
          <a:p>
            <a:r>
              <a:rPr lang="sv-SE" b="1" dirty="0"/>
              <a:t>5</a:t>
            </a:r>
            <a:r>
              <a:rPr lang="sv-SE" b="1" dirty="0" smtClean="0"/>
              <a:t>. Exempeldata</a:t>
            </a:r>
            <a:endParaRPr lang="sv-SE" b="1" dirty="0"/>
          </a:p>
        </p:txBody>
      </p:sp>
      <p:graphicFrame>
        <p:nvGraphicFramePr>
          <p:cNvPr id="6" name="Table 5"/>
          <p:cNvGraphicFramePr>
            <a:graphicFrameLocks noGrp="1"/>
          </p:cNvGraphicFramePr>
          <p:nvPr>
            <p:extLst>
              <p:ext uri="{D42A27DB-BD31-4B8C-83A1-F6EECF244321}">
                <p14:modId xmlns:p14="http://schemas.microsoft.com/office/powerpoint/2010/main" val="4243637955"/>
              </p:ext>
            </p:extLst>
          </p:nvPr>
        </p:nvGraphicFramePr>
        <p:xfrm>
          <a:off x="179512" y="620688"/>
          <a:ext cx="6920804" cy="1112520"/>
        </p:xfrm>
        <a:graphic>
          <a:graphicData uri="http://schemas.openxmlformats.org/drawingml/2006/table">
            <a:tbl>
              <a:tblPr firstRow="1" bandRow="1">
                <a:tableStyleId>{5C22544A-7EE6-4342-B048-85BDC9FD1C3A}</a:tableStyleId>
              </a:tblPr>
              <a:tblGrid>
                <a:gridCol w="722630"/>
                <a:gridCol w="725805"/>
                <a:gridCol w="987870"/>
                <a:gridCol w="1181418"/>
                <a:gridCol w="626047"/>
                <a:gridCol w="1175576"/>
                <a:gridCol w="700342"/>
                <a:gridCol w="801116"/>
              </a:tblGrid>
              <a:tr h="370840">
                <a:tc>
                  <a:txBody>
                    <a:bodyPr/>
                    <a:lstStyle/>
                    <a:p>
                      <a:r>
                        <a:rPr lang="sv-SE" sz="1400" dirty="0" smtClean="0"/>
                        <a:t>MedID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Fnamn</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Enamn</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Pers.nr</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BefID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Adress</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Postnr</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Ort</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Erik</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Karlsson</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780231-4033</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Pärongatan</a:t>
                      </a:r>
                      <a:r>
                        <a:rPr lang="sv-SE" sz="1400" baseline="0" dirty="0" smtClean="0"/>
                        <a:t> 6</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39230</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Kalmar</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Lisa</a:t>
                      </a:r>
                      <a:endParaRPr lang="sv-SE" sz="1400" dirty="0"/>
                    </a:p>
                  </a:txBody>
                  <a:tcPr/>
                </a:tc>
                <a:tc>
                  <a:txBody>
                    <a:bodyPr/>
                    <a:lstStyle/>
                    <a:p>
                      <a:r>
                        <a:rPr lang="sv-SE" sz="1400" dirty="0" smtClean="0"/>
                        <a:t>Andersson</a:t>
                      </a:r>
                      <a:endParaRPr lang="sv-SE" sz="1400" dirty="0"/>
                    </a:p>
                  </a:txBody>
                  <a:tcPr/>
                </a:tc>
                <a:tc>
                  <a:txBody>
                    <a:bodyPr/>
                    <a:lstStyle/>
                    <a:p>
                      <a:r>
                        <a:rPr lang="sv-SE" sz="1400" dirty="0" smtClean="0"/>
                        <a:t>860204-6672</a:t>
                      </a:r>
                      <a:endParaRPr lang="sv-SE" sz="1400" dirty="0"/>
                    </a:p>
                  </a:txBody>
                  <a:tcPr/>
                </a:tc>
                <a:tc>
                  <a:txBody>
                    <a:bodyPr/>
                    <a:lstStyle/>
                    <a:p>
                      <a:r>
                        <a:rPr lang="sv-SE" sz="1400" dirty="0" smtClean="0"/>
                        <a:t>2</a:t>
                      </a:r>
                      <a:endParaRPr lang="sv-SE" sz="1400" dirty="0"/>
                    </a:p>
                  </a:txBody>
                  <a:tcPr/>
                </a:tc>
                <a:tc>
                  <a:txBody>
                    <a:bodyPr/>
                    <a:lstStyle/>
                    <a:p>
                      <a:r>
                        <a:rPr lang="sv-SE" sz="1400" dirty="0" smtClean="0"/>
                        <a:t>Lejonvägen 2</a:t>
                      </a:r>
                      <a:endParaRPr lang="sv-SE" sz="1400" dirty="0"/>
                    </a:p>
                  </a:txBody>
                  <a:tcPr/>
                </a:tc>
                <a:tc>
                  <a:txBody>
                    <a:bodyPr/>
                    <a:lstStyle/>
                    <a:p>
                      <a:r>
                        <a:rPr lang="sv-SE" sz="1400" dirty="0" smtClean="0"/>
                        <a:t>39350</a:t>
                      </a:r>
                      <a:endParaRPr lang="sv-SE" sz="1400" dirty="0"/>
                    </a:p>
                  </a:txBody>
                  <a:tcPr/>
                </a:tc>
                <a:tc>
                  <a:txBody>
                    <a:bodyPr/>
                    <a:lstStyle/>
                    <a:p>
                      <a:r>
                        <a:rPr lang="sv-SE" sz="1400" dirty="0" smtClean="0"/>
                        <a:t>Smedby</a:t>
                      </a:r>
                      <a:endParaRPr lang="sv-SE" sz="1400" dirty="0"/>
                    </a:p>
                  </a:txBody>
                  <a:tcPr/>
                </a:tc>
              </a:tr>
            </a:tbl>
          </a:graphicData>
        </a:graphic>
      </p:graphicFrame>
      <p:sp>
        <p:nvSpPr>
          <p:cNvPr id="17" name="TextBox 16"/>
          <p:cNvSpPr txBox="1"/>
          <p:nvPr/>
        </p:nvSpPr>
        <p:spPr>
          <a:xfrm>
            <a:off x="164559" y="332656"/>
            <a:ext cx="1383106" cy="307777"/>
          </a:xfrm>
          <a:prstGeom prst="rect">
            <a:avLst/>
          </a:prstGeom>
          <a:noFill/>
        </p:spPr>
        <p:txBody>
          <a:bodyPr wrap="square" rtlCol="0">
            <a:spAutoFit/>
          </a:bodyPr>
          <a:lstStyle/>
          <a:p>
            <a:r>
              <a:rPr lang="sv-SE" sz="1400" b="1" dirty="0" smtClean="0"/>
              <a:t>Medlem</a:t>
            </a:r>
            <a:endParaRPr lang="sv-SE" sz="1400" b="1" dirty="0"/>
          </a:p>
        </p:txBody>
      </p:sp>
      <p:graphicFrame>
        <p:nvGraphicFramePr>
          <p:cNvPr id="18" name="Table 17"/>
          <p:cNvGraphicFramePr>
            <a:graphicFrameLocks noGrp="1"/>
          </p:cNvGraphicFramePr>
          <p:nvPr>
            <p:extLst>
              <p:ext uri="{D42A27DB-BD31-4B8C-83A1-F6EECF244321}">
                <p14:modId xmlns:p14="http://schemas.microsoft.com/office/powerpoint/2010/main" val="3873527003"/>
              </p:ext>
            </p:extLst>
          </p:nvPr>
        </p:nvGraphicFramePr>
        <p:xfrm>
          <a:off x="179512" y="2060848"/>
          <a:ext cx="3602863" cy="1112520"/>
        </p:xfrm>
        <a:graphic>
          <a:graphicData uri="http://schemas.openxmlformats.org/drawingml/2006/table">
            <a:tbl>
              <a:tblPr firstRow="1" bandRow="1">
                <a:tableStyleId>{5C22544A-7EE6-4342-B048-85BDC9FD1C3A}</a:tableStyleId>
              </a:tblPr>
              <a:tblGrid>
                <a:gridCol w="667385"/>
                <a:gridCol w="696976"/>
                <a:gridCol w="907034"/>
                <a:gridCol w="1331468"/>
              </a:tblGrid>
              <a:tr h="370840">
                <a:tc>
                  <a:txBody>
                    <a:bodyPr/>
                    <a:lstStyle/>
                    <a:p>
                      <a:r>
                        <a:rPr lang="sv-SE" sz="1400" dirty="0" smtClean="0"/>
                        <a:t>KonID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MedID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KontypID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Kontaktuppgift</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2</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erik@ak.se</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2</a:t>
                      </a:r>
                      <a:endParaRPr lang="sv-SE" sz="1400" dirty="0"/>
                    </a:p>
                  </a:txBody>
                  <a:tcPr/>
                </a:tc>
                <a:tc>
                  <a:txBody>
                    <a:bodyPr/>
                    <a:lstStyle/>
                    <a:p>
                      <a:r>
                        <a:rPr lang="sv-SE" sz="1400" dirty="0" smtClean="0"/>
                        <a:t>1</a:t>
                      </a:r>
                      <a:endParaRPr lang="sv-SE" sz="1400" dirty="0"/>
                    </a:p>
                  </a:txBody>
                  <a:tcPr/>
                </a:tc>
                <a:tc>
                  <a:txBody>
                    <a:bodyPr/>
                    <a:lstStyle/>
                    <a:p>
                      <a:r>
                        <a:rPr lang="sv-SE" sz="1400" dirty="0" smtClean="0"/>
                        <a:t>070856141</a:t>
                      </a:r>
                      <a:endParaRPr lang="sv-SE" sz="1400" dirty="0"/>
                    </a:p>
                  </a:txBody>
                  <a:tcPr/>
                </a:tc>
              </a:tr>
            </a:tbl>
          </a:graphicData>
        </a:graphic>
      </p:graphicFrame>
      <p:sp>
        <p:nvSpPr>
          <p:cNvPr id="19" name="TextBox 18"/>
          <p:cNvSpPr txBox="1"/>
          <p:nvPr/>
        </p:nvSpPr>
        <p:spPr>
          <a:xfrm>
            <a:off x="140529" y="1791222"/>
            <a:ext cx="1368152" cy="307777"/>
          </a:xfrm>
          <a:prstGeom prst="rect">
            <a:avLst/>
          </a:prstGeom>
          <a:noFill/>
        </p:spPr>
        <p:txBody>
          <a:bodyPr wrap="square" rtlCol="0">
            <a:spAutoFit/>
          </a:bodyPr>
          <a:lstStyle/>
          <a:p>
            <a:r>
              <a:rPr lang="sv-SE" sz="1400" b="1" dirty="0" smtClean="0"/>
              <a:t>Kontakt</a:t>
            </a:r>
            <a:endParaRPr lang="sv-SE" sz="1400" b="1" dirty="0"/>
          </a:p>
        </p:txBody>
      </p:sp>
      <p:sp>
        <p:nvSpPr>
          <p:cNvPr id="20" name="TextBox 19"/>
          <p:cNvSpPr txBox="1"/>
          <p:nvPr/>
        </p:nvSpPr>
        <p:spPr>
          <a:xfrm>
            <a:off x="3827616" y="1801287"/>
            <a:ext cx="1368152" cy="307777"/>
          </a:xfrm>
          <a:prstGeom prst="rect">
            <a:avLst/>
          </a:prstGeom>
          <a:noFill/>
        </p:spPr>
        <p:txBody>
          <a:bodyPr wrap="square" rtlCol="0">
            <a:spAutoFit/>
          </a:bodyPr>
          <a:lstStyle/>
          <a:p>
            <a:r>
              <a:rPr lang="sv-SE" sz="1400" b="1" dirty="0" smtClean="0"/>
              <a:t>Kontakttyp</a:t>
            </a:r>
            <a:endParaRPr lang="sv-SE" sz="1400" b="1" dirty="0"/>
          </a:p>
        </p:txBody>
      </p:sp>
      <p:graphicFrame>
        <p:nvGraphicFramePr>
          <p:cNvPr id="21" name="Table 20"/>
          <p:cNvGraphicFramePr>
            <a:graphicFrameLocks noGrp="1"/>
          </p:cNvGraphicFramePr>
          <p:nvPr>
            <p:extLst>
              <p:ext uri="{D42A27DB-BD31-4B8C-83A1-F6EECF244321}">
                <p14:modId xmlns:p14="http://schemas.microsoft.com/office/powerpoint/2010/main" val="678648782"/>
              </p:ext>
            </p:extLst>
          </p:nvPr>
        </p:nvGraphicFramePr>
        <p:xfrm>
          <a:off x="3923928" y="2068195"/>
          <a:ext cx="2065338" cy="1112520"/>
        </p:xfrm>
        <a:graphic>
          <a:graphicData uri="http://schemas.openxmlformats.org/drawingml/2006/table">
            <a:tbl>
              <a:tblPr firstRow="1" bandRow="1">
                <a:tableStyleId>{5C22544A-7EE6-4342-B048-85BDC9FD1C3A}</a:tableStyleId>
              </a:tblPr>
              <a:tblGrid>
                <a:gridCol w="907034"/>
                <a:gridCol w="1158304"/>
              </a:tblGrid>
              <a:tr h="370840">
                <a:tc>
                  <a:txBody>
                    <a:bodyPr/>
                    <a:lstStyle/>
                    <a:p>
                      <a:r>
                        <a:rPr lang="sv-SE" sz="1400" dirty="0" smtClean="0"/>
                        <a:t>KontypID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Kontyp</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Mobiltelefon</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E-post</a:t>
                      </a:r>
                      <a:endParaRPr lang="sv-SE" sz="1400"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083166426"/>
              </p:ext>
            </p:extLst>
          </p:nvPr>
        </p:nvGraphicFramePr>
        <p:xfrm>
          <a:off x="6156176" y="2058381"/>
          <a:ext cx="1683386" cy="1112520"/>
        </p:xfrm>
        <a:graphic>
          <a:graphicData uri="http://schemas.openxmlformats.org/drawingml/2006/table">
            <a:tbl>
              <a:tblPr firstRow="1" bandRow="1">
                <a:tableStyleId>{5C22544A-7EE6-4342-B048-85BDC9FD1C3A}</a:tableStyleId>
              </a:tblPr>
              <a:tblGrid>
                <a:gridCol w="626047"/>
                <a:gridCol w="1057339"/>
              </a:tblGrid>
              <a:tr h="370840">
                <a:tc>
                  <a:txBody>
                    <a:bodyPr/>
                    <a:lstStyle/>
                    <a:p>
                      <a:r>
                        <a:rPr lang="sv-SE" sz="1400" dirty="0" smtClean="0"/>
                        <a:t>BefID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Beftyp</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Ordförande</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Instruktör</a:t>
                      </a:r>
                      <a:endParaRPr lang="sv-SE" sz="1400" dirty="0"/>
                    </a:p>
                  </a:txBody>
                  <a:tcPr/>
                </a:tc>
              </a:tr>
            </a:tbl>
          </a:graphicData>
        </a:graphic>
      </p:graphicFrame>
      <p:sp>
        <p:nvSpPr>
          <p:cNvPr id="23" name="TextBox 22"/>
          <p:cNvSpPr txBox="1"/>
          <p:nvPr/>
        </p:nvSpPr>
        <p:spPr>
          <a:xfrm>
            <a:off x="6084168" y="1773320"/>
            <a:ext cx="1368152" cy="307777"/>
          </a:xfrm>
          <a:prstGeom prst="rect">
            <a:avLst/>
          </a:prstGeom>
          <a:noFill/>
        </p:spPr>
        <p:txBody>
          <a:bodyPr wrap="square" rtlCol="0">
            <a:spAutoFit/>
          </a:bodyPr>
          <a:lstStyle/>
          <a:p>
            <a:r>
              <a:rPr lang="sv-SE" sz="1400" b="1" dirty="0" smtClean="0"/>
              <a:t>Befattning</a:t>
            </a:r>
            <a:endParaRPr lang="sv-SE" sz="1400" b="1" dirty="0"/>
          </a:p>
        </p:txBody>
      </p:sp>
      <p:graphicFrame>
        <p:nvGraphicFramePr>
          <p:cNvPr id="24" name="Table 23"/>
          <p:cNvGraphicFramePr>
            <a:graphicFrameLocks noGrp="1"/>
          </p:cNvGraphicFramePr>
          <p:nvPr>
            <p:extLst>
              <p:ext uri="{D42A27DB-BD31-4B8C-83A1-F6EECF244321}">
                <p14:modId xmlns:p14="http://schemas.microsoft.com/office/powerpoint/2010/main" val="882118282"/>
              </p:ext>
            </p:extLst>
          </p:nvPr>
        </p:nvGraphicFramePr>
        <p:xfrm>
          <a:off x="141741" y="5157192"/>
          <a:ext cx="4839082" cy="1112520"/>
        </p:xfrm>
        <a:graphic>
          <a:graphicData uri="http://schemas.openxmlformats.org/drawingml/2006/table">
            <a:tbl>
              <a:tblPr firstRow="1" bandRow="1">
                <a:tableStyleId>{5C22544A-7EE6-4342-B048-85BDC9FD1C3A}</a:tableStyleId>
              </a:tblPr>
              <a:tblGrid>
                <a:gridCol w="944499"/>
                <a:gridCol w="1057339"/>
                <a:gridCol w="722630"/>
                <a:gridCol w="1060196"/>
                <a:gridCol w="1054418"/>
              </a:tblGrid>
              <a:tr h="370840">
                <a:tc>
                  <a:txBody>
                    <a:bodyPr/>
                    <a:lstStyle/>
                    <a:p>
                      <a:r>
                        <a:rPr lang="sv-SE" sz="1400" dirty="0" smtClean="0"/>
                        <a:t>MedresID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ReseID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MedID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Startdatum</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Slutdatum</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2014-01-02</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2014-01-07</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1</a:t>
                      </a:r>
                      <a:endParaRPr lang="sv-SE" sz="1400" dirty="0"/>
                    </a:p>
                  </a:txBody>
                  <a:tcPr/>
                </a:tc>
                <a:tc>
                  <a:txBody>
                    <a:bodyPr/>
                    <a:lstStyle/>
                    <a:p>
                      <a:r>
                        <a:rPr lang="sv-SE" sz="1400" dirty="0" smtClean="0"/>
                        <a:t>2</a:t>
                      </a:r>
                      <a:endParaRPr lang="sv-SE" sz="1400" dirty="0"/>
                    </a:p>
                  </a:txBody>
                  <a:tcPr/>
                </a:tc>
                <a:tc>
                  <a:txBody>
                    <a:bodyPr/>
                    <a:lstStyle/>
                    <a:p>
                      <a:r>
                        <a:rPr lang="sv-SE" sz="1400" dirty="0" smtClean="0"/>
                        <a:t>2014-01-02</a:t>
                      </a:r>
                      <a:endParaRPr lang="sv-SE" sz="1400" dirty="0"/>
                    </a:p>
                  </a:txBody>
                  <a:tcPr/>
                </a:tc>
                <a:tc>
                  <a:txBody>
                    <a:bodyPr/>
                    <a:lstStyle/>
                    <a:p>
                      <a:r>
                        <a:rPr lang="sv-SE" sz="1400" dirty="0" smtClean="0"/>
                        <a:t>2014-01-10</a:t>
                      </a:r>
                      <a:endParaRPr lang="sv-SE" sz="1400" dirty="0"/>
                    </a:p>
                  </a:txBody>
                  <a:tcPr/>
                </a:tc>
              </a:tr>
            </a:tbl>
          </a:graphicData>
        </a:graphic>
      </p:graphicFrame>
      <p:sp>
        <p:nvSpPr>
          <p:cNvPr id="25" name="TextBox 24"/>
          <p:cNvSpPr txBox="1"/>
          <p:nvPr/>
        </p:nvSpPr>
        <p:spPr>
          <a:xfrm>
            <a:off x="83376" y="4861639"/>
            <a:ext cx="1368152" cy="307777"/>
          </a:xfrm>
          <a:prstGeom prst="rect">
            <a:avLst/>
          </a:prstGeom>
          <a:noFill/>
        </p:spPr>
        <p:txBody>
          <a:bodyPr wrap="square" rtlCol="0">
            <a:spAutoFit/>
          </a:bodyPr>
          <a:lstStyle/>
          <a:p>
            <a:r>
              <a:rPr lang="sv-SE" sz="1400" b="1" dirty="0" smtClean="0"/>
              <a:t>Medlemsresa</a:t>
            </a:r>
            <a:endParaRPr lang="sv-SE" sz="1400" b="1" dirty="0"/>
          </a:p>
        </p:txBody>
      </p:sp>
      <p:graphicFrame>
        <p:nvGraphicFramePr>
          <p:cNvPr id="26" name="Table 25"/>
          <p:cNvGraphicFramePr>
            <a:graphicFrameLocks noGrp="1"/>
          </p:cNvGraphicFramePr>
          <p:nvPr>
            <p:extLst>
              <p:ext uri="{D42A27DB-BD31-4B8C-83A1-F6EECF244321}">
                <p14:modId xmlns:p14="http://schemas.microsoft.com/office/powerpoint/2010/main" val="4259248630"/>
              </p:ext>
            </p:extLst>
          </p:nvPr>
        </p:nvGraphicFramePr>
        <p:xfrm>
          <a:off x="5046980" y="5165217"/>
          <a:ext cx="3514536" cy="1112520"/>
        </p:xfrm>
        <a:graphic>
          <a:graphicData uri="http://schemas.openxmlformats.org/drawingml/2006/table">
            <a:tbl>
              <a:tblPr firstRow="1" bandRow="1">
                <a:tableStyleId>{5C22544A-7EE6-4342-B048-85BDC9FD1C3A}</a:tableStyleId>
              </a:tblPr>
              <a:tblGrid>
                <a:gridCol w="729552"/>
                <a:gridCol w="944563"/>
                <a:gridCol w="1185926"/>
                <a:gridCol w="654495"/>
              </a:tblGrid>
              <a:tr h="370840">
                <a:tc>
                  <a:txBody>
                    <a:bodyPr/>
                    <a:lstStyle/>
                    <a:p>
                      <a:r>
                        <a:rPr lang="sv-SE" sz="1400" dirty="0" smtClean="0"/>
                        <a:t>ReseID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Resmål</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Restyp</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Dagar</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Uddevalla</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Träningsläger</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8</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Brofors</a:t>
                      </a:r>
                      <a:endParaRPr lang="sv-SE" sz="1400" dirty="0"/>
                    </a:p>
                  </a:txBody>
                  <a:tcPr/>
                </a:tc>
                <a:tc>
                  <a:txBody>
                    <a:bodyPr/>
                    <a:lstStyle/>
                    <a:p>
                      <a:r>
                        <a:rPr lang="sv-SE" sz="1400" dirty="0" smtClean="0"/>
                        <a:t>Utbildning</a:t>
                      </a:r>
                      <a:endParaRPr lang="sv-SE" sz="1400" dirty="0"/>
                    </a:p>
                  </a:txBody>
                  <a:tcPr/>
                </a:tc>
                <a:tc>
                  <a:txBody>
                    <a:bodyPr/>
                    <a:lstStyle/>
                    <a:p>
                      <a:r>
                        <a:rPr lang="sv-SE" sz="1400" dirty="0" smtClean="0"/>
                        <a:t>10</a:t>
                      </a:r>
                      <a:endParaRPr lang="sv-SE" sz="1400" dirty="0"/>
                    </a:p>
                  </a:txBody>
                  <a:tcPr/>
                </a:tc>
              </a:tr>
            </a:tbl>
          </a:graphicData>
        </a:graphic>
      </p:graphicFrame>
      <p:sp>
        <p:nvSpPr>
          <p:cNvPr id="27" name="TextBox 26"/>
          <p:cNvSpPr txBox="1"/>
          <p:nvPr/>
        </p:nvSpPr>
        <p:spPr>
          <a:xfrm>
            <a:off x="4992686" y="4863514"/>
            <a:ext cx="1368152" cy="307777"/>
          </a:xfrm>
          <a:prstGeom prst="rect">
            <a:avLst/>
          </a:prstGeom>
          <a:noFill/>
        </p:spPr>
        <p:txBody>
          <a:bodyPr wrap="square" rtlCol="0">
            <a:spAutoFit/>
          </a:bodyPr>
          <a:lstStyle/>
          <a:p>
            <a:r>
              <a:rPr lang="sv-SE" sz="1400" b="1" dirty="0" smtClean="0"/>
              <a:t>Resa</a:t>
            </a:r>
            <a:endParaRPr lang="sv-SE" sz="1400" b="1" dirty="0"/>
          </a:p>
        </p:txBody>
      </p:sp>
      <p:graphicFrame>
        <p:nvGraphicFramePr>
          <p:cNvPr id="28" name="Table 27"/>
          <p:cNvGraphicFramePr>
            <a:graphicFrameLocks noGrp="1"/>
          </p:cNvGraphicFramePr>
          <p:nvPr>
            <p:extLst>
              <p:ext uri="{D42A27DB-BD31-4B8C-83A1-F6EECF244321}">
                <p14:modId xmlns:p14="http://schemas.microsoft.com/office/powerpoint/2010/main" val="4205408457"/>
              </p:ext>
            </p:extLst>
          </p:nvPr>
        </p:nvGraphicFramePr>
        <p:xfrm>
          <a:off x="188495" y="3537302"/>
          <a:ext cx="1711516" cy="1112520"/>
        </p:xfrm>
        <a:graphic>
          <a:graphicData uri="http://schemas.openxmlformats.org/drawingml/2006/table">
            <a:tbl>
              <a:tblPr firstRow="1" bandRow="1">
                <a:tableStyleId>{5C22544A-7EE6-4342-B048-85BDC9FD1C3A}</a:tableStyleId>
              </a:tblPr>
              <a:tblGrid>
                <a:gridCol w="637604"/>
                <a:gridCol w="1073912"/>
              </a:tblGrid>
              <a:tr h="370840">
                <a:tc>
                  <a:txBody>
                    <a:bodyPr/>
                    <a:lstStyle/>
                    <a:p>
                      <a:r>
                        <a:rPr lang="sv-SE" sz="1400" dirty="0" smtClean="0"/>
                        <a:t>AktID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Akttyp</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Klättring</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Forsränning</a:t>
                      </a:r>
                      <a:endParaRPr lang="sv-SE" sz="1400" dirty="0"/>
                    </a:p>
                  </a:txBody>
                  <a:tcPr/>
                </a:tc>
              </a:tr>
            </a:tbl>
          </a:graphicData>
        </a:graphic>
      </p:graphicFrame>
      <p:sp>
        <p:nvSpPr>
          <p:cNvPr id="29" name="TextBox 28"/>
          <p:cNvSpPr txBox="1"/>
          <p:nvPr/>
        </p:nvSpPr>
        <p:spPr>
          <a:xfrm>
            <a:off x="121224" y="3284982"/>
            <a:ext cx="1368152" cy="307777"/>
          </a:xfrm>
          <a:prstGeom prst="rect">
            <a:avLst/>
          </a:prstGeom>
          <a:noFill/>
        </p:spPr>
        <p:txBody>
          <a:bodyPr wrap="square" rtlCol="0">
            <a:spAutoFit/>
          </a:bodyPr>
          <a:lstStyle/>
          <a:p>
            <a:r>
              <a:rPr lang="sv-SE" sz="1400" b="1" dirty="0" smtClean="0"/>
              <a:t>Aktivitet</a:t>
            </a:r>
            <a:endParaRPr lang="sv-SE" sz="1400" b="1" dirty="0"/>
          </a:p>
        </p:txBody>
      </p:sp>
      <p:graphicFrame>
        <p:nvGraphicFramePr>
          <p:cNvPr id="31" name="Table 30"/>
          <p:cNvGraphicFramePr>
            <a:graphicFrameLocks noGrp="1"/>
          </p:cNvGraphicFramePr>
          <p:nvPr>
            <p:extLst>
              <p:ext uri="{D42A27DB-BD31-4B8C-83A1-F6EECF244321}">
                <p14:modId xmlns:p14="http://schemas.microsoft.com/office/powerpoint/2010/main" val="1601466720"/>
              </p:ext>
            </p:extLst>
          </p:nvPr>
        </p:nvGraphicFramePr>
        <p:xfrm>
          <a:off x="2012927" y="3527088"/>
          <a:ext cx="5601336" cy="1112520"/>
        </p:xfrm>
        <a:graphic>
          <a:graphicData uri="http://schemas.openxmlformats.org/drawingml/2006/table">
            <a:tbl>
              <a:tblPr firstRow="1" bandRow="1">
                <a:tableStyleId>{5C22544A-7EE6-4342-B048-85BDC9FD1C3A}</a:tableStyleId>
              </a:tblPr>
              <a:tblGrid>
                <a:gridCol w="956691"/>
                <a:gridCol w="637604"/>
                <a:gridCol w="722630"/>
                <a:gridCol w="1169797"/>
                <a:gridCol w="1060196"/>
                <a:gridCol w="1054418"/>
              </a:tblGrid>
              <a:tr h="370840">
                <a:tc>
                  <a:txBody>
                    <a:bodyPr/>
                    <a:lstStyle/>
                    <a:p>
                      <a:r>
                        <a:rPr lang="sv-SE" sz="1400" dirty="0" smtClean="0"/>
                        <a:t>MedaktID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AktID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MedID</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Avgiftsstatus</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Startdatum</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sz="1400" dirty="0" smtClean="0"/>
                        <a:t>Slutdatum</a:t>
                      </a:r>
                      <a:endParaRPr lang="sv-SE"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1</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2</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Obetald</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2003-05-20</a:t>
                      </a:r>
                      <a:endParaRPr lang="sv-SE" sz="1400" dirty="0"/>
                    </a:p>
                  </a:txBody>
                  <a:tcPr>
                    <a:lnT w="12700" cap="flat" cmpd="sng" algn="ctr">
                      <a:solidFill>
                        <a:schemeClr val="tx1"/>
                      </a:solidFill>
                      <a:prstDash val="solid"/>
                      <a:round/>
                      <a:headEnd type="none" w="med" len="med"/>
                      <a:tailEnd type="none" w="med" len="med"/>
                    </a:lnT>
                  </a:tcPr>
                </a:tc>
                <a:tc>
                  <a:txBody>
                    <a:bodyPr/>
                    <a:lstStyle/>
                    <a:p>
                      <a:r>
                        <a:rPr lang="sv-SE" sz="1400" dirty="0" smtClean="0"/>
                        <a:t>2100-12-31</a:t>
                      </a:r>
                      <a:endParaRPr lang="sv-SE" sz="1400" dirty="0"/>
                    </a:p>
                  </a:txBody>
                  <a:tcPr>
                    <a:lnT w="12700" cap="flat" cmpd="sng" algn="ctr">
                      <a:solidFill>
                        <a:schemeClr val="tx1"/>
                      </a:solidFill>
                      <a:prstDash val="solid"/>
                      <a:round/>
                      <a:headEnd type="none" w="med" len="med"/>
                      <a:tailEnd type="none" w="med" len="med"/>
                    </a:lnT>
                  </a:tcPr>
                </a:tc>
              </a:tr>
              <a:tr h="370840">
                <a:tc>
                  <a:txBody>
                    <a:bodyPr/>
                    <a:lstStyle/>
                    <a:p>
                      <a:r>
                        <a:rPr lang="sv-SE" sz="1400" dirty="0" smtClean="0"/>
                        <a:t>2</a:t>
                      </a:r>
                      <a:endParaRPr lang="sv-SE" sz="1400" dirty="0"/>
                    </a:p>
                  </a:txBody>
                  <a:tcPr/>
                </a:tc>
                <a:tc>
                  <a:txBody>
                    <a:bodyPr/>
                    <a:lstStyle/>
                    <a:p>
                      <a:r>
                        <a:rPr lang="sv-SE" sz="1400" dirty="0" smtClean="0"/>
                        <a:t>2</a:t>
                      </a:r>
                      <a:endParaRPr lang="sv-SE" sz="1400" dirty="0"/>
                    </a:p>
                  </a:txBody>
                  <a:tcPr/>
                </a:tc>
                <a:tc>
                  <a:txBody>
                    <a:bodyPr/>
                    <a:lstStyle/>
                    <a:p>
                      <a:r>
                        <a:rPr lang="sv-SE" sz="1400" dirty="0" smtClean="0"/>
                        <a:t>1</a:t>
                      </a:r>
                      <a:endParaRPr lang="sv-SE" sz="1400" dirty="0"/>
                    </a:p>
                  </a:txBody>
                  <a:tcPr/>
                </a:tc>
                <a:tc>
                  <a:txBody>
                    <a:bodyPr/>
                    <a:lstStyle/>
                    <a:p>
                      <a:r>
                        <a:rPr lang="sv-SE" sz="1400" dirty="0" smtClean="0"/>
                        <a:t>Betald</a:t>
                      </a:r>
                      <a:endParaRPr lang="sv-SE" sz="1400" dirty="0"/>
                    </a:p>
                  </a:txBody>
                  <a:tcPr/>
                </a:tc>
                <a:tc>
                  <a:txBody>
                    <a:bodyPr/>
                    <a:lstStyle/>
                    <a:p>
                      <a:r>
                        <a:rPr lang="sv-SE" sz="1400" dirty="0" smtClean="0"/>
                        <a:t>2006-03-13</a:t>
                      </a:r>
                      <a:endParaRPr lang="sv-SE" sz="1400" dirty="0"/>
                    </a:p>
                  </a:txBody>
                  <a:tcPr/>
                </a:tc>
                <a:tc>
                  <a:txBody>
                    <a:bodyPr/>
                    <a:lstStyle/>
                    <a:p>
                      <a:r>
                        <a:rPr lang="sv-SE" sz="1400" dirty="0" smtClean="0"/>
                        <a:t>2100-12-31</a:t>
                      </a:r>
                      <a:endParaRPr lang="sv-SE" sz="1400" dirty="0"/>
                    </a:p>
                  </a:txBody>
                  <a:tcPr/>
                </a:tc>
              </a:tr>
            </a:tbl>
          </a:graphicData>
        </a:graphic>
      </p:graphicFrame>
      <p:sp>
        <p:nvSpPr>
          <p:cNvPr id="32" name="TextBox 31"/>
          <p:cNvSpPr txBox="1"/>
          <p:nvPr/>
        </p:nvSpPr>
        <p:spPr>
          <a:xfrm>
            <a:off x="1907704" y="3284983"/>
            <a:ext cx="1562913" cy="307777"/>
          </a:xfrm>
          <a:prstGeom prst="rect">
            <a:avLst/>
          </a:prstGeom>
          <a:noFill/>
        </p:spPr>
        <p:txBody>
          <a:bodyPr wrap="square" rtlCol="0">
            <a:spAutoFit/>
          </a:bodyPr>
          <a:lstStyle/>
          <a:p>
            <a:r>
              <a:rPr lang="sv-SE" sz="1400" b="1" dirty="0" smtClean="0"/>
              <a:t>Medlemsaktivitet</a:t>
            </a:r>
            <a:endParaRPr lang="sv-SE" sz="1400" b="1" dirty="0"/>
          </a:p>
        </p:txBody>
      </p:sp>
    </p:spTree>
    <p:extLst>
      <p:ext uri="{BB962C8B-B14F-4D97-AF65-F5344CB8AC3E}">
        <p14:creationId xmlns:p14="http://schemas.microsoft.com/office/powerpoint/2010/main" val="231201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79" y="0"/>
            <a:ext cx="6480720" cy="369332"/>
          </a:xfrm>
          <a:prstGeom prst="rect">
            <a:avLst/>
          </a:prstGeom>
          <a:noFill/>
        </p:spPr>
        <p:txBody>
          <a:bodyPr wrap="square" rtlCol="0">
            <a:spAutoFit/>
          </a:bodyPr>
          <a:lstStyle/>
          <a:p>
            <a:r>
              <a:rPr lang="sv-SE" b="1" dirty="0"/>
              <a:t>6</a:t>
            </a:r>
            <a:r>
              <a:rPr lang="sv-SE" b="1" dirty="0" smtClean="0"/>
              <a:t>. Mockup Formulär – Funktionalitet - Validering</a:t>
            </a:r>
            <a:endParaRPr lang="sv-SE" b="1" dirty="0"/>
          </a:p>
        </p:txBody>
      </p:sp>
      <p:sp>
        <p:nvSpPr>
          <p:cNvPr id="3" name="TextBox 2"/>
          <p:cNvSpPr txBox="1"/>
          <p:nvPr/>
        </p:nvSpPr>
        <p:spPr>
          <a:xfrm>
            <a:off x="51471" y="421181"/>
            <a:ext cx="2448272" cy="307777"/>
          </a:xfrm>
          <a:prstGeom prst="rect">
            <a:avLst/>
          </a:prstGeom>
          <a:noFill/>
        </p:spPr>
        <p:txBody>
          <a:bodyPr wrap="square" rtlCol="0">
            <a:spAutoFit/>
          </a:bodyPr>
          <a:lstStyle/>
          <a:p>
            <a:r>
              <a:rPr lang="sv-SE" sz="1400" b="1" dirty="0" smtClean="0"/>
              <a:t>Formulär 6.1 - Medlem</a:t>
            </a:r>
            <a:endParaRPr lang="sv-SE" sz="1400" b="1" dirty="0"/>
          </a:p>
        </p:txBody>
      </p:sp>
      <p:sp>
        <p:nvSpPr>
          <p:cNvPr id="22" name="TextBox 21"/>
          <p:cNvSpPr txBox="1"/>
          <p:nvPr/>
        </p:nvSpPr>
        <p:spPr>
          <a:xfrm>
            <a:off x="51469" y="628235"/>
            <a:ext cx="8841009" cy="1200329"/>
          </a:xfrm>
          <a:prstGeom prst="rect">
            <a:avLst/>
          </a:prstGeom>
          <a:noFill/>
        </p:spPr>
        <p:txBody>
          <a:bodyPr wrap="square" rtlCol="0">
            <a:spAutoFit/>
          </a:bodyPr>
          <a:lstStyle/>
          <a:p>
            <a:r>
              <a:rPr lang="sv-SE" sz="1200" dirty="0" smtClean="0"/>
              <a:t>När en medlem registreras behöver följande fält fyllas i. Utöver fälten i medlemstabellen måste befattningstypen och kontaktuppgifter läggas till.</a:t>
            </a:r>
          </a:p>
          <a:p>
            <a:endParaRPr lang="sv-SE" sz="1200" dirty="0"/>
          </a:p>
          <a:p>
            <a:r>
              <a:rPr lang="sv-SE" sz="1200" dirty="0" smtClean="0"/>
              <a:t>Om en medlem raderas skall dess kontaktinformation att tas bort.</a:t>
            </a:r>
          </a:p>
          <a:p>
            <a:endParaRPr lang="sv-SE" sz="1200" dirty="0" smtClean="0"/>
          </a:p>
          <a:p>
            <a:r>
              <a:rPr lang="sv-SE" sz="1200" dirty="0" smtClean="0"/>
              <a:t>Sortering ska normalt sett ligga på medlemmens efternamn.</a:t>
            </a:r>
          </a:p>
        </p:txBody>
      </p:sp>
      <p:graphicFrame>
        <p:nvGraphicFramePr>
          <p:cNvPr id="23" name="Table 22"/>
          <p:cNvGraphicFramePr>
            <a:graphicFrameLocks noGrp="1"/>
          </p:cNvGraphicFramePr>
          <p:nvPr>
            <p:extLst>
              <p:ext uri="{D42A27DB-BD31-4B8C-83A1-F6EECF244321}">
                <p14:modId xmlns:p14="http://schemas.microsoft.com/office/powerpoint/2010/main" val="1125267902"/>
              </p:ext>
            </p:extLst>
          </p:nvPr>
        </p:nvGraphicFramePr>
        <p:xfrm>
          <a:off x="0" y="2002492"/>
          <a:ext cx="5383276" cy="1967741"/>
        </p:xfrm>
        <a:graphic>
          <a:graphicData uri="http://schemas.openxmlformats.org/drawingml/2006/table">
            <a:tbl>
              <a:tblPr firstRow="1" bandRow="1">
                <a:tableStyleId>{5C22544A-7EE6-4342-B048-85BDC9FD1C3A}</a:tableStyleId>
              </a:tblPr>
              <a:tblGrid>
                <a:gridCol w="1617853"/>
                <a:gridCol w="3765423"/>
              </a:tblGrid>
              <a:tr h="239549">
                <a:tc>
                  <a:txBody>
                    <a:bodyPr/>
                    <a:lstStyle/>
                    <a:p>
                      <a:r>
                        <a:rPr lang="sv-SE" sz="1200" b="1" dirty="0" smtClean="0"/>
                        <a:t>Fält</a:t>
                      </a:r>
                      <a:endParaRPr lang="sv-SE" sz="1200" b="1" dirty="0"/>
                    </a:p>
                  </a:txBody>
                  <a:tcPr/>
                </a:tc>
                <a:tc>
                  <a:txBody>
                    <a:bodyPr/>
                    <a:lstStyle/>
                    <a:p>
                      <a:r>
                        <a:rPr lang="sv-SE" sz="1200" dirty="0" smtClean="0"/>
                        <a:t>Validering</a:t>
                      </a:r>
                      <a:endParaRPr lang="sv-SE" sz="1200" dirty="0"/>
                    </a:p>
                  </a:txBody>
                  <a:tcPr/>
                </a:tc>
              </a:tr>
              <a:tr h="253261">
                <a:tc>
                  <a:txBody>
                    <a:bodyPr/>
                    <a:lstStyle/>
                    <a:p>
                      <a:r>
                        <a:rPr lang="sv-SE" sz="1200" b="1" dirty="0" smtClean="0"/>
                        <a:t>MedID</a:t>
                      </a:r>
                      <a:endParaRPr lang="sv-SE" sz="1200" b="1" dirty="0"/>
                    </a:p>
                  </a:txBody>
                  <a:tcPr/>
                </a:tc>
                <a:tc>
                  <a:txBody>
                    <a:bodyPr/>
                    <a:lstStyle/>
                    <a:p>
                      <a:r>
                        <a:rPr lang="sv-SE" sz="1200" dirty="0" smtClean="0"/>
                        <a:t>Räknare, Pk.</a:t>
                      </a:r>
                      <a:r>
                        <a:rPr lang="sv-SE" sz="1200" baseline="0" dirty="0" smtClean="0"/>
                        <a:t> Unikt.</a:t>
                      </a:r>
                      <a:endParaRPr lang="sv-SE" sz="1200" dirty="0"/>
                    </a:p>
                  </a:txBody>
                  <a:tcPr/>
                </a:tc>
              </a:tr>
              <a:tr h="266973">
                <a:tc>
                  <a:txBody>
                    <a:bodyPr/>
                    <a:lstStyle/>
                    <a:p>
                      <a:r>
                        <a:rPr lang="sv-SE" sz="1200" b="1" dirty="0" smtClean="0"/>
                        <a:t>Fnamn</a:t>
                      </a:r>
                      <a:endParaRPr lang="sv-SE" sz="1200" b="1" dirty="0"/>
                    </a:p>
                  </a:txBody>
                  <a:tcPr/>
                </a:tc>
                <a:tc>
                  <a:txBody>
                    <a:bodyPr/>
                    <a:lstStyle/>
                    <a:p>
                      <a:r>
                        <a:rPr lang="sv-SE" sz="1200" b="0" dirty="0" smtClean="0"/>
                        <a:t>Ej Null.</a:t>
                      </a:r>
                      <a:endParaRPr lang="sv-SE" sz="1200" b="0" dirty="0"/>
                    </a:p>
                  </a:txBody>
                  <a:tcPr/>
                </a:tc>
              </a:tr>
              <a:tr h="280685">
                <a:tc>
                  <a:txBody>
                    <a:bodyPr/>
                    <a:lstStyle/>
                    <a:p>
                      <a:r>
                        <a:rPr lang="sv-SE" sz="1200" b="1" dirty="0" smtClean="0"/>
                        <a:t>Enamn</a:t>
                      </a:r>
                    </a:p>
                  </a:txBody>
                  <a:tcPr/>
                </a:tc>
                <a:tc>
                  <a:txBody>
                    <a:bodyPr/>
                    <a:lstStyle/>
                    <a:p>
                      <a:r>
                        <a:rPr lang="sv-SE" sz="1200" b="0" dirty="0" smtClean="0"/>
                        <a:t>Ej Null.</a:t>
                      </a:r>
                      <a:endParaRPr lang="sv-SE" sz="1200" b="0" dirty="0"/>
                    </a:p>
                  </a:txBody>
                  <a:tcPr/>
                </a:tc>
              </a:tr>
              <a:tr h="288032">
                <a:tc>
                  <a:txBody>
                    <a:bodyPr/>
                    <a:lstStyle/>
                    <a:p>
                      <a:r>
                        <a:rPr lang="sv-SE" sz="1200" b="1" dirty="0" smtClean="0"/>
                        <a:t>Pers.nr</a:t>
                      </a:r>
                      <a:endParaRPr lang="sv-SE" sz="1200" b="1" dirty="0"/>
                    </a:p>
                  </a:txBody>
                  <a:tcPr/>
                </a:tc>
                <a:tc>
                  <a:txBody>
                    <a:bodyPr/>
                    <a:lstStyle/>
                    <a:p>
                      <a:r>
                        <a:rPr lang="sv-SE" sz="1200" b="0" dirty="0" smtClean="0"/>
                        <a:t>11 tecken</a:t>
                      </a:r>
                      <a:r>
                        <a:rPr lang="sv-SE" sz="1200" b="0" baseline="0" dirty="0" smtClean="0"/>
                        <a:t> </a:t>
                      </a:r>
                      <a:r>
                        <a:rPr lang="sv-SE" sz="1200" b="0" dirty="0" smtClean="0"/>
                        <a:t>i formatet XXXXXX-XXXX.</a:t>
                      </a:r>
                      <a:endParaRPr lang="sv-SE" sz="1200" b="0" dirty="0"/>
                    </a:p>
                  </a:txBody>
                  <a:tcPr/>
                </a:tc>
              </a:tr>
              <a:tr h="288032">
                <a:tc>
                  <a:txBody>
                    <a:bodyPr/>
                    <a:lstStyle/>
                    <a:p>
                      <a:r>
                        <a:rPr lang="sv-SE" sz="1200" b="1" dirty="0" smtClean="0"/>
                        <a:t>Adress</a:t>
                      </a:r>
                      <a:endParaRPr lang="sv-SE" sz="1200" b="1" dirty="0"/>
                    </a:p>
                  </a:txBody>
                  <a:tcPr/>
                </a:tc>
                <a:tc>
                  <a:txBody>
                    <a:bodyPr/>
                    <a:lstStyle/>
                    <a:p>
                      <a:r>
                        <a:rPr lang="sv-SE" sz="1200" b="0" dirty="0" smtClean="0"/>
                        <a:t>Ej Null.</a:t>
                      </a:r>
                      <a:endParaRPr lang="sv-SE" sz="1200" b="0" dirty="0"/>
                    </a:p>
                  </a:txBody>
                  <a:tcPr/>
                </a:tc>
              </a:tr>
              <a:tr h="288032">
                <a:tc>
                  <a:txBody>
                    <a:bodyPr/>
                    <a:lstStyle/>
                    <a:p>
                      <a:r>
                        <a:rPr lang="sv-SE" sz="1200" b="1" dirty="0" smtClean="0"/>
                        <a:t>Postnr</a:t>
                      </a:r>
                      <a:endParaRPr lang="sv-SE" sz="1200" b="1" dirty="0"/>
                    </a:p>
                  </a:txBody>
                  <a:tcPr/>
                </a:tc>
                <a:tc>
                  <a:txBody>
                    <a:bodyPr/>
                    <a:lstStyle/>
                    <a:p>
                      <a:r>
                        <a:rPr lang="sv-SE" sz="1200" b="0" dirty="0" smtClean="0"/>
                        <a:t>6 tecken</a:t>
                      </a:r>
                      <a:r>
                        <a:rPr lang="sv-SE" sz="1200" b="0" baseline="0" dirty="0" smtClean="0"/>
                        <a:t> i formatet XXXXX, utan mellanslag/bindestreck.</a:t>
                      </a:r>
                      <a:endParaRPr lang="sv-SE" sz="1200" b="0" dirty="0"/>
                    </a:p>
                  </a:txBody>
                  <a:tcPr/>
                </a:tc>
              </a:tr>
            </a:tbl>
          </a:graphicData>
        </a:graphic>
      </p:graphicFrame>
      <p:sp>
        <p:nvSpPr>
          <p:cNvPr id="24" name="TextBox 23"/>
          <p:cNvSpPr txBox="1"/>
          <p:nvPr/>
        </p:nvSpPr>
        <p:spPr>
          <a:xfrm>
            <a:off x="-57290" y="1753158"/>
            <a:ext cx="1656184" cy="307777"/>
          </a:xfrm>
          <a:prstGeom prst="rect">
            <a:avLst/>
          </a:prstGeom>
          <a:noFill/>
        </p:spPr>
        <p:txBody>
          <a:bodyPr wrap="square" rtlCol="0">
            <a:spAutoFit/>
          </a:bodyPr>
          <a:lstStyle/>
          <a:p>
            <a:r>
              <a:rPr lang="sv-SE" sz="1400" b="1" dirty="0" smtClean="0"/>
              <a:t>Validering</a:t>
            </a:r>
            <a:endParaRPr lang="sv-SE" sz="12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189482"/>
            <a:ext cx="197167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33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49" y="1431360"/>
            <a:ext cx="5441042" cy="3163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335" y="221942"/>
            <a:ext cx="6480720" cy="369332"/>
          </a:xfrm>
          <a:prstGeom prst="rect">
            <a:avLst/>
          </a:prstGeom>
          <a:noFill/>
        </p:spPr>
        <p:txBody>
          <a:bodyPr wrap="square" rtlCol="0">
            <a:spAutoFit/>
          </a:bodyPr>
          <a:lstStyle/>
          <a:p>
            <a:r>
              <a:rPr lang="sv-SE" b="1" dirty="0"/>
              <a:t>7</a:t>
            </a:r>
            <a:r>
              <a:rPr lang="sv-SE" b="1" dirty="0" smtClean="0"/>
              <a:t>. Rapporter / Utskrifter</a:t>
            </a:r>
            <a:endParaRPr lang="sv-SE" b="1" dirty="0"/>
          </a:p>
        </p:txBody>
      </p:sp>
      <p:sp>
        <p:nvSpPr>
          <p:cNvPr id="5" name="TextBox 4"/>
          <p:cNvSpPr txBox="1"/>
          <p:nvPr/>
        </p:nvSpPr>
        <p:spPr>
          <a:xfrm>
            <a:off x="250525" y="692696"/>
            <a:ext cx="3889428" cy="738664"/>
          </a:xfrm>
          <a:prstGeom prst="rect">
            <a:avLst/>
          </a:prstGeom>
          <a:noFill/>
        </p:spPr>
        <p:txBody>
          <a:bodyPr wrap="square" rtlCol="0">
            <a:spAutoFit/>
          </a:bodyPr>
          <a:lstStyle/>
          <a:p>
            <a:r>
              <a:rPr lang="sv-SE" sz="1400" b="1" dirty="0"/>
              <a:t>7</a:t>
            </a:r>
            <a:r>
              <a:rPr lang="sv-SE" sz="1400" b="1" dirty="0" smtClean="0"/>
              <a:t>.1 – Medlem skapad</a:t>
            </a:r>
          </a:p>
          <a:p>
            <a:r>
              <a:rPr lang="sv-SE" sz="1400" b="1" dirty="0" smtClean="0"/>
              <a:t>Syfte: </a:t>
            </a:r>
            <a:r>
              <a:rPr lang="sv-SE" sz="1400" dirty="0" smtClean="0"/>
              <a:t>Rättmeddelande skrivs ut och kundens uppgifter visas när kunden har skapats.</a:t>
            </a:r>
            <a:endParaRPr lang="sv-SE" sz="1400" b="1"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844" y="1429760"/>
            <a:ext cx="1780499" cy="276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436096" y="692696"/>
            <a:ext cx="3889428" cy="738664"/>
          </a:xfrm>
          <a:prstGeom prst="rect">
            <a:avLst/>
          </a:prstGeom>
          <a:noFill/>
        </p:spPr>
        <p:txBody>
          <a:bodyPr wrap="square" rtlCol="0">
            <a:spAutoFit/>
          </a:bodyPr>
          <a:lstStyle/>
          <a:p>
            <a:r>
              <a:rPr lang="sv-SE" sz="1400" b="1" dirty="0"/>
              <a:t>7</a:t>
            </a:r>
            <a:r>
              <a:rPr lang="sv-SE" sz="1400" b="1" dirty="0" smtClean="0"/>
              <a:t>.2 – Aktiviteter listas</a:t>
            </a:r>
          </a:p>
          <a:p>
            <a:r>
              <a:rPr lang="sv-SE" sz="1400" b="1" dirty="0" smtClean="0"/>
              <a:t>Syfte: </a:t>
            </a:r>
            <a:r>
              <a:rPr lang="sv-SE" sz="1400" dirty="0" smtClean="0"/>
              <a:t>För att enkelt se vilka aktiviteter klubben erbjuder så listas de under rubriken ”Aktiviteter”.</a:t>
            </a:r>
            <a:endParaRPr lang="sv-SE" sz="1400" b="1" dirty="0"/>
          </a:p>
        </p:txBody>
      </p:sp>
    </p:spTree>
    <p:extLst>
      <p:ext uri="{BB962C8B-B14F-4D97-AF65-F5344CB8AC3E}">
        <p14:creationId xmlns:p14="http://schemas.microsoft.com/office/powerpoint/2010/main" val="22092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0525" y="692696"/>
            <a:ext cx="3889428" cy="954107"/>
          </a:xfrm>
          <a:prstGeom prst="rect">
            <a:avLst/>
          </a:prstGeom>
          <a:noFill/>
        </p:spPr>
        <p:txBody>
          <a:bodyPr wrap="square" rtlCol="0">
            <a:spAutoFit/>
          </a:bodyPr>
          <a:lstStyle/>
          <a:p>
            <a:r>
              <a:rPr lang="sv-SE" sz="1400" b="1" dirty="0"/>
              <a:t>7</a:t>
            </a:r>
            <a:r>
              <a:rPr lang="sv-SE" sz="1400" b="1" dirty="0" smtClean="0"/>
              <a:t>.3 – Medlemmar i aktiviteten.</a:t>
            </a:r>
          </a:p>
          <a:p>
            <a:r>
              <a:rPr lang="sv-SE" sz="1400" b="1" dirty="0" smtClean="0"/>
              <a:t>Syfte: </a:t>
            </a:r>
            <a:r>
              <a:rPr lang="sv-SE" sz="1400" dirty="0" smtClean="0"/>
              <a:t>Klickar man på aktivitetens namn i fig. 6.2 visas denna listan med medlemmarna som utövar den valda aktiviteten.</a:t>
            </a:r>
            <a:endParaRPr lang="sv-SE" sz="1400"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30480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646803"/>
            <a:ext cx="360045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99992" y="692696"/>
            <a:ext cx="3889428" cy="738664"/>
          </a:xfrm>
          <a:prstGeom prst="rect">
            <a:avLst/>
          </a:prstGeom>
          <a:noFill/>
        </p:spPr>
        <p:txBody>
          <a:bodyPr wrap="square" rtlCol="0">
            <a:spAutoFit/>
          </a:bodyPr>
          <a:lstStyle/>
          <a:p>
            <a:r>
              <a:rPr lang="sv-SE" sz="1400" b="1" dirty="0"/>
              <a:t>7</a:t>
            </a:r>
            <a:r>
              <a:rPr lang="sv-SE" sz="1400" b="1" dirty="0" smtClean="0"/>
              <a:t>.4 – Klubbens medlemmar listas</a:t>
            </a:r>
          </a:p>
          <a:p>
            <a:r>
              <a:rPr lang="sv-SE" sz="1400" b="1" dirty="0" smtClean="0"/>
              <a:t>Syfte: </a:t>
            </a:r>
            <a:r>
              <a:rPr lang="sv-SE" sz="1400" dirty="0" smtClean="0"/>
              <a:t>Startsidan av applikationen. Här listas alla medlemmar.</a:t>
            </a:r>
            <a:endParaRPr lang="sv-SE" sz="1400" b="1" dirty="0"/>
          </a:p>
        </p:txBody>
      </p:sp>
    </p:spTree>
    <p:extLst>
      <p:ext uri="{BB962C8B-B14F-4D97-AF65-F5344CB8AC3E}">
        <p14:creationId xmlns:p14="http://schemas.microsoft.com/office/powerpoint/2010/main" val="223689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35" y="221942"/>
            <a:ext cx="6480720" cy="369332"/>
          </a:xfrm>
          <a:prstGeom prst="rect">
            <a:avLst/>
          </a:prstGeom>
          <a:noFill/>
        </p:spPr>
        <p:txBody>
          <a:bodyPr wrap="square" rtlCol="0">
            <a:spAutoFit/>
          </a:bodyPr>
          <a:lstStyle/>
          <a:p>
            <a:r>
              <a:rPr lang="sv-SE" b="1" dirty="0"/>
              <a:t>8</a:t>
            </a:r>
            <a:r>
              <a:rPr lang="sv-SE" b="1" dirty="0" smtClean="0"/>
              <a:t>. MS SQL Diagram från databasen</a:t>
            </a:r>
            <a:endParaRPr lang="sv-SE"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1" y="692696"/>
            <a:ext cx="8916752" cy="5119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104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1274</Words>
  <Application>Microsoft Office PowerPoint</Application>
  <PresentationFormat>On-screen Show (4:3)</PresentationFormat>
  <Paragraphs>473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dc:creator>
  <cp:lastModifiedBy>Emil Dannberger</cp:lastModifiedBy>
  <cp:revision>76</cp:revision>
  <dcterms:created xsi:type="dcterms:W3CDTF">2014-02-22T11:37:03Z</dcterms:created>
  <dcterms:modified xsi:type="dcterms:W3CDTF">2014-03-19T00:17:33Z</dcterms:modified>
</cp:coreProperties>
</file>