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2</a:t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Objektifierat ”deltagande</a:t>
            </a:r>
            <a:r>
              <a:rPr lang="sv-SE" dirty="0" smtClean="0"/>
              <a:t>”, ”personalförmån” </a:t>
            </a:r>
            <a:r>
              <a:rPr lang="sv-SE" dirty="0" smtClean="0"/>
              <a:t>och ”resursanvändning”.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Brutit ut ”TelefonNR</a:t>
            </a:r>
            <a:r>
              <a:rPr lang="sv-SE" dirty="0"/>
              <a:t>” </a:t>
            </a:r>
            <a:r>
              <a:rPr lang="sv-SE" dirty="0" smtClean="0"/>
              <a:t>ur ”Personal” och lagt in det i det nya objektet </a:t>
            </a:r>
            <a:r>
              <a:rPr lang="sv-SE" dirty="0"/>
              <a:t>”Telefon</a:t>
            </a:r>
            <a:r>
              <a:rPr lang="sv-SE" dirty="0" smtClean="0"/>
              <a:t>”.</a:t>
            </a:r>
          </a:p>
          <a:p>
            <a:pPr marL="342900" indent="-342900">
              <a:buAutoNum type="arabicPeriod"/>
            </a:pPr>
            <a:r>
              <a:rPr lang="sv-SE" dirty="0" smtClean="0"/>
              <a:t>Gjort ett eget objekt för ”Telefontyp” så en person kan ha flera telefoner.</a:t>
            </a:r>
          </a:p>
          <a:p>
            <a:pPr marL="342900" indent="-342900">
              <a:buAutoNum type="arabicPeriod"/>
            </a:pPr>
            <a:r>
              <a:rPr lang="sv-SE" dirty="0" smtClean="0"/>
              <a:t>Lagt </a:t>
            </a:r>
            <a:r>
              <a:rPr lang="sv-SE" dirty="0" smtClean="0"/>
              <a:t>till PersID_U (underställd) för att kunna bestämma hierarkin inom företagets personal.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”Namn” i för- &amp; efternamn (Fnamn &amp; Enamn), samt delat upp ”Postadress” i ”Ort” &amp; ”Gatuadress” – Normalform 1 (Odelbara fält)</a:t>
            </a:r>
          </a:p>
          <a:p>
            <a:pPr marL="342900" indent="-342900">
              <a:buAutoNum type="arabicPeriod"/>
            </a:pPr>
            <a:endParaRPr lang="sv-SE" dirty="0" smtClean="0"/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2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0"/>
            <a:ext cx="7272808" cy="69269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Uppgift 1 – Normalisera Dator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53192"/>
              </p:ext>
            </p:extLst>
          </p:nvPr>
        </p:nvGraphicFramePr>
        <p:xfrm>
          <a:off x="0" y="949370"/>
          <a:ext cx="90146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02"/>
                <a:gridCol w="1183155"/>
                <a:gridCol w="1407875"/>
                <a:gridCol w="1426817"/>
                <a:gridCol w="1604281"/>
                <a:gridCol w="1966794"/>
              </a:tblGrid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MS10032 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849542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Te237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Sal Te220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0038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Datortabell</a:t>
            </a:r>
            <a:r>
              <a:rPr lang="sv-SE" dirty="0" smtClean="0"/>
              <a:t> - Onormaliserad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84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090" y="5240"/>
            <a:ext cx="5698976" cy="7060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1. Normaliserade tabeller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09183"/>
              </p:ext>
            </p:extLst>
          </p:nvPr>
        </p:nvGraphicFramePr>
        <p:xfrm>
          <a:off x="0" y="1052736"/>
          <a:ext cx="58744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90"/>
                <a:gridCol w="1425702"/>
                <a:gridCol w="1437005"/>
                <a:gridCol w="166065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MjukvaruNR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Mjukvara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MS10032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Office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NS10432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FireFox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MS12354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Visual</a:t>
                      </a:r>
                      <a:r>
                        <a:rPr lang="sv-SE" baseline="0" dirty="0" smtClean="0"/>
                        <a:t> Studio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26903"/>
              </p:ext>
            </p:extLst>
          </p:nvPr>
        </p:nvGraphicFramePr>
        <p:xfrm>
          <a:off x="4771542" y="2859782"/>
          <a:ext cx="260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80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Datorplacering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Sal Te220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54357"/>
              </p:ext>
            </p:extLst>
          </p:nvPr>
        </p:nvGraphicFramePr>
        <p:xfrm>
          <a:off x="30336" y="2850758"/>
          <a:ext cx="46379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90"/>
                <a:gridCol w="97548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ProduktID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DatorID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Installationsdatum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849542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2005-01-13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546534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2004-08-19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843543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2004-12-08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33090" y="690518"/>
            <a:ext cx="117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Mjukvara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99534" y="249045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Dator</a:t>
            </a:r>
            <a:endParaRPr lang="sv-S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61615" y="2490450"/>
            <a:ext cx="15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Installationer</a:t>
            </a:r>
            <a:endParaRPr lang="sv-SE" b="1" dirty="0"/>
          </a:p>
        </p:txBody>
      </p:sp>
      <p:grpSp>
        <p:nvGrpSpPr>
          <p:cNvPr id="24" name="Grupp 7"/>
          <p:cNvGrpSpPr>
            <a:grpSpLocks/>
          </p:cNvGrpSpPr>
          <p:nvPr/>
        </p:nvGrpSpPr>
        <p:grpSpPr bwMode="auto">
          <a:xfrm>
            <a:off x="4017397" y="5734344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6438578" y="5757310"/>
            <a:ext cx="936625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38759" y="4429977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</a:t>
            </a:r>
            <a:r>
              <a:rPr lang="sv-SE" dirty="0" smtClean="0"/>
              <a:t>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MjukvaruNR</a:t>
            </a:r>
            <a:r>
              <a:rPr lang="sv-SE" dirty="0" smtClean="0"/>
              <a:t>, VC(10)</a:t>
            </a:r>
          </a:p>
          <a:p>
            <a:r>
              <a:rPr lang="sv-SE" dirty="0" smtClean="0"/>
              <a:t>Mjukvara, VC(25</a:t>
            </a:r>
            <a:r>
              <a:rPr lang="sv-SE" dirty="0" smtClean="0"/>
              <a:t>)</a:t>
            </a:r>
          </a:p>
          <a:p>
            <a:r>
              <a:rPr lang="sv-SE" dirty="0" smtClean="0"/>
              <a:t>MjukvarutypID Fk, Int</a:t>
            </a:r>
            <a:endParaRPr lang="sv-SE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606528" y="463661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Installationsdatum, 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1368" y="4950675"/>
            <a:ext cx="239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DatorID Pk, Int</a:t>
            </a:r>
          </a:p>
          <a:p>
            <a:r>
              <a:rPr lang="sv-SE" dirty="0" smtClean="0"/>
              <a:t>Datorplacering, VC(20)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21287"/>
              </p:ext>
            </p:extLst>
          </p:nvPr>
        </p:nvGraphicFramePr>
        <p:xfrm>
          <a:off x="5992967" y="1059850"/>
          <a:ext cx="3116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52"/>
                <a:gridCol w="145586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MjukvarutypID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Mjukvarutyp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KM</a:t>
                      </a:r>
                      <a:endParaRPr lang="sv-S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PV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12160" y="6905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Mjukvarutyp</a:t>
            </a:r>
            <a:endParaRPr lang="sv-SE" b="1" dirty="0"/>
          </a:p>
        </p:txBody>
      </p:sp>
      <p:sp>
        <p:nvSpPr>
          <p:cNvPr id="30" name="Rectangle 29"/>
          <p:cNvSpPr/>
          <p:nvPr/>
        </p:nvSpPr>
        <p:spPr>
          <a:xfrm>
            <a:off x="4926409" y="560834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Installationer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360" y="4840426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MjukvarutypID Pk, Int</a:t>
            </a:r>
          </a:p>
          <a:p>
            <a:r>
              <a:rPr lang="sv-SE" dirty="0" smtClean="0"/>
              <a:t>Mjukvarutyp, VC(5)</a:t>
            </a:r>
            <a:endParaRPr lang="sv-SE" dirty="0"/>
          </a:p>
        </p:txBody>
      </p:sp>
      <p:grpSp>
        <p:nvGrpSpPr>
          <p:cNvPr id="34" name="Grupp 7"/>
          <p:cNvGrpSpPr>
            <a:grpSpLocks/>
          </p:cNvGrpSpPr>
          <p:nvPr/>
        </p:nvGrpSpPr>
        <p:grpSpPr bwMode="auto">
          <a:xfrm>
            <a:off x="1453083" y="5734344"/>
            <a:ext cx="1049516" cy="288925"/>
            <a:chOff x="2555776" y="692696"/>
            <a:chExt cx="936104" cy="288032"/>
          </a:xfrm>
        </p:grpSpPr>
        <p:cxnSp>
          <p:nvCxnSpPr>
            <p:cNvPr id="3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2400" y="560834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Mjukvarutyp</a:t>
            </a:r>
            <a:endParaRPr lang="sv-SE" dirty="0"/>
          </a:p>
        </p:txBody>
      </p:sp>
      <p:sp>
        <p:nvSpPr>
          <p:cNvPr id="38" name="Rectangle 37"/>
          <p:cNvSpPr/>
          <p:nvPr/>
        </p:nvSpPr>
        <p:spPr>
          <a:xfrm>
            <a:off x="2495122" y="559758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Mjukvara</a:t>
            </a:r>
            <a:endParaRPr lang="sv-SE" dirty="0"/>
          </a:p>
        </p:txBody>
      </p:sp>
      <p:sp>
        <p:nvSpPr>
          <p:cNvPr id="39" name="Rectangle 38"/>
          <p:cNvSpPr/>
          <p:nvPr/>
        </p:nvSpPr>
        <p:spPr>
          <a:xfrm>
            <a:off x="7375203" y="563030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036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Förändringar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Lagt till </a:t>
            </a:r>
            <a:r>
              <a:rPr lang="sv-SE" dirty="0" smtClean="0"/>
              <a:t>ProduktID </a:t>
            </a:r>
            <a:r>
              <a:rPr lang="sv-SE" dirty="0" smtClean="0"/>
              <a:t>då namn inte är någon bra nyckel, eftersom de kan förekomma fler gånger. – Normalform 1</a:t>
            </a:r>
          </a:p>
          <a:p>
            <a:pPr marL="342900" indent="-342900">
              <a:buAutoNum type="arabicPeriod"/>
            </a:pPr>
            <a:r>
              <a:rPr lang="sv-SE" dirty="0" smtClean="0"/>
              <a:t>Delat upp tabellen i tre tabeller, då alla kolumner inte var direkt beroende av båda primärnycklarna. Nu beror varje kolumn på hela nyckeln. – Normalform </a:t>
            </a:r>
            <a:r>
              <a:rPr lang="sv-SE" dirty="0" smtClean="0"/>
              <a:t>2</a:t>
            </a:r>
          </a:p>
          <a:p>
            <a:pPr marL="342900" indent="-342900">
              <a:buAutoNum type="arabicPeriod"/>
            </a:pPr>
            <a:r>
              <a:rPr lang="sv-SE" dirty="0" smtClean="0"/>
              <a:t>Lagt in Mjukvarutyp i en egen tabell för att undvika inbördes beroende mellan fält. – Normalform 3.</a:t>
            </a:r>
            <a:endParaRPr lang="sv-SE" dirty="0" smtClean="0"/>
          </a:p>
          <a:p>
            <a:pPr marL="342900" indent="-342900"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9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648059" y="-99392"/>
            <a:ext cx="7848872" cy="692696"/>
          </a:xfrm>
        </p:spPr>
        <p:txBody>
          <a:bodyPr>
            <a:normAutofit/>
          </a:bodyPr>
          <a:lstStyle/>
          <a:p>
            <a:r>
              <a:rPr lang="sv-SE" sz="3600" dirty="0" smtClean="0"/>
              <a:t>Uppgift 2 – Personaladministration</a:t>
            </a:r>
            <a:endParaRPr lang="sv-SE" sz="3600" dirty="0"/>
          </a:p>
        </p:txBody>
      </p:sp>
      <p:grpSp>
        <p:nvGrpSpPr>
          <p:cNvPr id="5" name="Grupp 7"/>
          <p:cNvGrpSpPr>
            <a:grpSpLocks/>
          </p:cNvGrpSpPr>
          <p:nvPr/>
        </p:nvGrpSpPr>
        <p:grpSpPr bwMode="auto">
          <a:xfrm rot="10800000">
            <a:off x="4529757" y="4110213"/>
            <a:ext cx="936625" cy="288925"/>
            <a:chOff x="2555776" y="692696"/>
            <a:chExt cx="936104" cy="288032"/>
          </a:xfrm>
        </p:grpSpPr>
        <p:cxnSp>
          <p:nvCxnSpPr>
            <p:cNvPr id="6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8" name="Rectangle 7"/>
          <p:cNvSpPr/>
          <p:nvPr/>
        </p:nvSpPr>
        <p:spPr>
          <a:xfrm>
            <a:off x="5474636" y="39666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3788353" y="4687978"/>
            <a:ext cx="2122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PersID Pk, Int</a:t>
            </a:r>
          </a:p>
          <a:p>
            <a:r>
              <a:rPr lang="sv-SE" dirty="0" smtClean="0"/>
              <a:t>Rec.nr Fk, Int</a:t>
            </a:r>
          </a:p>
          <a:p>
            <a:r>
              <a:rPr lang="sv-SE" dirty="0" smtClean="0"/>
              <a:t>Pers.nr, C(11)</a:t>
            </a:r>
          </a:p>
          <a:p>
            <a:r>
              <a:rPr lang="sv-SE" dirty="0" smtClean="0"/>
              <a:t>Namn, VC(40</a:t>
            </a:r>
            <a:r>
              <a:rPr lang="sv-SE" dirty="0" smtClean="0"/>
              <a:t>)</a:t>
            </a:r>
          </a:p>
          <a:p>
            <a:r>
              <a:rPr lang="sv-SE" dirty="0"/>
              <a:t>PersID_U Fk, </a:t>
            </a:r>
            <a:r>
              <a:rPr lang="sv-SE" dirty="0" smtClean="0"/>
              <a:t>Int</a:t>
            </a:r>
            <a:endParaRPr lang="sv-SE" dirty="0" smtClean="0"/>
          </a:p>
          <a:p>
            <a:r>
              <a:rPr lang="sv-SE" dirty="0" smtClean="0"/>
              <a:t>Postadress, VC(40)</a:t>
            </a:r>
          </a:p>
          <a:p>
            <a:r>
              <a:rPr lang="sv-SE" dirty="0" smtClean="0"/>
              <a:t>Tel.nr, VC(12)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74504" y="4699749"/>
            <a:ext cx="232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Rec.nr Pk, Int</a:t>
            </a:r>
          </a:p>
          <a:p>
            <a:r>
              <a:rPr lang="sv-SE" dirty="0" smtClean="0"/>
              <a:t>Befattningstyp, VC(15</a:t>
            </a:r>
            <a:r>
              <a:rPr lang="sv-SE" dirty="0" smtClean="0"/>
              <a:t>)</a:t>
            </a:r>
            <a:endParaRPr lang="sv-SE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7411" y="476672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Konceptuell datamodell med tabellprecisering</a:t>
            </a:r>
            <a:endParaRPr lang="sv-SE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842" y="4699181"/>
            <a:ext cx="161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FörmID Pk, Int</a:t>
            </a:r>
          </a:p>
          <a:p>
            <a:r>
              <a:rPr lang="sv-SE" dirty="0" smtClean="0"/>
              <a:t>Förmån VC(15)</a:t>
            </a:r>
          </a:p>
        </p:txBody>
      </p:sp>
      <p:grpSp>
        <p:nvGrpSpPr>
          <p:cNvPr id="18" name="Grupp 7"/>
          <p:cNvGrpSpPr>
            <a:grpSpLocks/>
          </p:cNvGrpSpPr>
          <p:nvPr/>
        </p:nvGrpSpPr>
        <p:grpSpPr bwMode="auto">
          <a:xfrm rot="16200000">
            <a:off x="3303757" y="2770720"/>
            <a:ext cx="936625" cy="288925"/>
            <a:chOff x="2555776" y="692696"/>
            <a:chExt cx="936104" cy="288032"/>
          </a:xfrm>
        </p:grpSpPr>
        <p:cxnSp>
          <p:nvCxnSpPr>
            <p:cNvPr id="1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031299" y="187080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23" name="Grupp 7"/>
          <p:cNvGrpSpPr>
            <a:grpSpLocks/>
          </p:cNvGrpSpPr>
          <p:nvPr/>
        </p:nvGrpSpPr>
        <p:grpSpPr bwMode="auto">
          <a:xfrm rot="5400000">
            <a:off x="3303758" y="3361810"/>
            <a:ext cx="936625" cy="288925"/>
            <a:chOff x="2555776" y="692696"/>
            <a:chExt cx="936104" cy="288032"/>
          </a:xfrm>
        </p:grpSpPr>
        <p:cxnSp>
          <p:nvCxnSpPr>
            <p:cNvPr id="2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7478" y="1224475"/>
            <a:ext cx="198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ProjID Pk, Int</a:t>
            </a:r>
          </a:p>
          <a:p>
            <a:r>
              <a:rPr lang="sv-SE" dirty="0" smtClean="0"/>
              <a:t>Projekttyp, VC(30</a:t>
            </a:r>
            <a:r>
              <a:rPr lang="sv-SE" dirty="0" smtClean="0"/>
              <a:t>)</a:t>
            </a:r>
            <a:endParaRPr lang="sv-SE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31604" y="3010618"/>
            <a:ext cx="105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deltagande</a:t>
            </a:r>
            <a:endParaRPr lang="sv-SE" sz="14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699837" y="3085737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TextBox 44"/>
          <p:cNvSpPr txBox="1"/>
          <p:nvPr/>
        </p:nvSpPr>
        <p:spPr>
          <a:xfrm>
            <a:off x="1430278" y="2335894"/>
            <a:ext cx="182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DeltID Pk, Int</a:t>
            </a:r>
          </a:p>
          <a:p>
            <a:r>
              <a:rPr lang="sv-SE" dirty="0" smtClean="0"/>
              <a:t>ProjID </a:t>
            </a:r>
            <a:r>
              <a:rPr lang="sv-SE" dirty="0" smtClean="0"/>
              <a:t>F</a:t>
            </a:r>
            <a:r>
              <a:rPr lang="sv-SE" dirty="0" smtClean="0"/>
              <a:t>k</a:t>
            </a:r>
            <a:r>
              <a:rPr lang="sv-SE" dirty="0" smtClean="0"/>
              <a:t>, Int</a:t>
            </a:r>
          </a:p>
          <a:p>
            <a:r>
              <a:rPr lang="sv-SE" dirty="0" smtClean="0"/>
              <a:t>PersID </a:t>
            </a:r>
            <a:r>
              <a:rPr lang="sv-SE" dirty="0" smtClean="0"/>
              <a:t>Fk</a:t>
            </a:r>
            <a:r>
              <a:rPr lang="sv-SE" dirty="0" smtClean="0"/>
              <a:t>, Int</a:t>
            </a:r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D</a:t>
            </a:r>
          </a:p>
          <a:p>
            <a:endParaRPr lang="sv-SE" dirty="0" smtClean="0"/>
          </a:p>
        </p:txBody>
      </p:sp>
      <p:grpSp>
        <p:nvGrpSpPr>
          <p:cNvPr id="33" name="Grupp 7"/>
          <p:cNvGrpSpPr>
            <a:grpSpLocks/>
          </p:cNvGrpSpPr>
          <p:nvPr/>
        </p:nvGrpSpPr>
        <p:grpSpPr bwMode="auto">
          <a:xfrm rot="10800000">
            <a:off x="3772063" y="3309364"/>
            <a:ext cx="809763" cy="288925"/>
            <a:chOff x="3142349" y="692696"/>
            <a:chExt cx="349531" cy="288032"/>
          </a:xfrm>
        </p:grpSpPr>
        <p:cxnSp>
          <p:nvCxnSpPr>
            <p:cNvPr id="34" name="Rak 5"/>
            <p:cNvCxnSpPr/>
            <p:nvPr/>
          </p:nvCxnSpPr>
          <p:spPr>
            <a:xfrm rot="10800000" flipH="1">
              <a:off x="3142349" y="836712"/>
              <a:ext cx="349531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6" name="Grupp 7"/>
          <p:cNvGrpSpPr>
            <a:grpSpLocks/>
          </p:cNvGrpSpPr>
          <p:nvPr/>
        </p:nvGrpSpPr>
        <p:grpSpPr bwMode="auto">
          <a:xfrm>
            <a:off x="4485398" y="3309365"/>
            <a:ext cx="1138362" cy="288925"/>
            <a:chOff x="2555776" y="692696"/>
            <a:chExt cx="936104" cy="288032"/>
          </a:xfrm>
        </p:grpSpPr>
        <p:cxnSp>
          <p:nvCxnSpPr>
            <p:cNvPr id="3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9" name="Flowchart: Connector 38"/>
          <p:cNvSpPr/>
          <p:nvPr/>
        </p:nvSpPr>
        <p:spPr>
          <a:xfrm rot="16200000">
            <a:off x="4623542" y="3396310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5623760" y="315353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215231" y="318310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ResursID Pk, Int</a:t>
            </a:r>
          </a:p>
          <a:p>
            <a:r>
              <a:rPr lang="sv-SE" dirty="0" smtClean="0"/>
              <a:t>Resurstyp, </a:t>
            </a:r>
            <a:r>
              <a:rPr lang="sv-SE" dirty="0"/>
              <a:t>VC(20</a:t>
            </a:r>
            <a:r>
              <a:rPr lang="sv-SE" dirty="0" smtClean="0"/>
              <a:t>)</a:t>
            </a:r>
          </a:p>
          <a:p>
            <a:r>
              <a:rPr lang="sv-SE" dirty="0" smtClean="0"/>
              <a:t>Status, VC(7)</a:t>
            </a:r>
            <a:endParaRPr lang="sv-SE" dirty="0"/>
          </a:p>
        </p:txBody>
      </p:sp>
      <p:sp>
        <p:nvSpPr>
          <p:cNvPr id="41" name="TextBox 40"/>
          <p:cNvSpPr txBox="1"/>
          <p:nvPr/>
        </p:nvSpPr>
        <p:spPr>
          <a:xfrm>
            <a:off x="4052185" y="3106819"/>
            <a:ext cx="154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resursanvändning</a:t>
            </a:r>
            <a:endParaRPr lang="sv-S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56720" y="1687178"/>
            <a:ext cx="185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Resanv</a:t>
            </a:r>
            <a:r>
              <a:rPr lang="sv-SE" dirty="0" smtClean="0"/>
              <a:t>ID Pk, Int</a:t>
            </a:r>
          </a:p>
          <a:p>
            <a:r>
              <a:rPr lang="sv-SE" dirty="0" smtClean="0"/>
              <a:t>DeltID Fk, Int</a:t>
            </a:r>
          </a:p>
          <a:p>
            <a:r>
              <a:rPr lang="sv-SE" dirty="0" smtClean="0"/>
              <a:t>ResursID </a:t>
            </a:r>
            <a:r>
              <a:rPr lang="sv-SE" dirty="0"/>
              <a:t>F</a:t>
            </a:r>
            <a:r>
              <a:rPr lang="sv-SE" dirty="0" smtClean="0"/>
              <a:t>k, Int</a:t>
            </a:r>
          </a:p>
          <a:p>
            <a:r>
              <a:rPr lang="sv-SE" dirty="0" smtClean="0"/>
              <a:t>Startdatum</a:t>
            </a:r>
            <a:r>
              <a:rPr lang="sv-SE" dirty="0" smtClean="0"/>
              <a:t>, D</a:t>
            </a:r>
          </a:p>
          <a:p>
            <a:r>
              <a:rPr lang="sv-SE" dirty="0" smtClean="0"/>
              <a:t>Slutdatum, D</a:t>
            </a:r>
            <a:endParaRPr lang="sv-SE" dirty="0"/>
          </a:p>
        </p:txBody>
      </p:sp>
      <p:cxnSp>
        <p:nvCxnSpPr>
          <p:cNvPr id="48" name="Rak 5"/>
          <p:cNvCxnSpPr/>
          <p:nvPr/>
        </p:nvCxnSpPr>
        <p:spPr bwMode="auto">
          <a:xfrm flipH="1">
            <a:off x="2729746" y="3729606"/>
            <a:ext cx="620378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5"/>
          <p:cNvCxnSpPr/>
          <p:nvPr/>
        </p:nvCxnSpPr>
        <p:spPr bwMode="auto">
          <a:xfrm>
            <a:off x="2731604" y="3729606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5"/>
          <p:cNvCxnSpPr/>
          <p:nvPr/>
        </p:nvCxnSpPr>
        <p:spPr bwMode="auto">
          <a:xfrm flipH="1">
            <a:off x="2731604" y="4087853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 7"/>
          <p:cNvGrpSpPr>
            <a:grpSpLocks/>
          </p:cNvGrpSpPr>
          <p:nvPr/>
        </p:nvGrpSpPr>
        <p:grpSpPr bwMode="auto">
          <a:xfrm rot="5400000">
            <a:off x="3236587" y="3698691"/>
            <a:ext cx="227071" cy="288925"/>
            <a:chOff x="3262694" y="692696"/>
            <a:chExt cx="229186" cy="288032"/>
          </a:xfrm>
        </p:grpSpPr>
        <p:cxnSp>
          <p:nvCxnSpPr>
            <p:cNvPr id="52" name="Rak 5"/>
            <p:cNvCxnSpPr/>
            <p:nvPr/>
          </p:nvCxnSpPr>
          <p:spPr>
            <a:xfrm rot="16200000">
              <a:off x="3377286" y="722119"/>
              <a:ext cx="1" cy="229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68" name="Grupp 7"/>
          <p:cNvGrpSpPr>
            <a:grpSpLocks/>
          </p:cNvGrpSpPr>
          <p:nvPr/>
        </p:nvGrpSpPr>
        <p:grpSpPr bwMode="auto">
          <a:xfrm>
            <a:off x="2241916" y="4100259"/>
            <a:ext cx="806654" cy="288925"/>
            <a:chOff x="2555776" y="692696"/>
            <a:chExt cx="936104" cy="288032"/>
          </a:xfrm>
        </p:grpSpPr>
        <p:cxnSp>
          <p:nvCxnSpPr>
            <p:cNvPr id="6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72" name="Grupp 7"/>
          <p:cNvGrpSpPr>
            <a:grpSpLocks/>
          </p:cNvGrpSpPr>
          <p:nvPr/>
        </p:nvGrpSpPr>
        <p:grpSpPr bwMode="auto">
          <a:xfrm rot="10800000">
            <a:off x="1683097" y="4101595"/>
            <a:ext cx="853971" cy="288925"/>
            <a:chOff x="2555776" y="692696"/>
            <a:chExt cx="936104" cy="288032"/>
          </a:xfrm>
        </p:grpSpPr>
        <p:cxnSp>
          <p:nvCxnSpPr>
            <p:cNvPr id="7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70928" y="3966643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  <p:sp>
        <p:nvSpPr>
          <p:cNvPr id="77" name="Flowchart: Connector 76"/>
          <p:cNvSpPr/>
          <p:nvPr/>
        </p:nvSpPr>
        <p:spPr>
          <a:xfrm rot="16200000">
            <a:off x="2237819" y="4176318"/>
            <a:ext cx="144463" cy="1394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3017588" y="395802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sp>
        <p:nvSpPr>
          <p:cNvPr id="79" name="TextBox 78"/>
          <p:cNvSpPr txBox="1"/>
          <p:nvPr/>
        </p:nvSpPr>
        <p:spPr>
          <a:xfrm>
            <a:off x="1683096" y="4380201"/>
            <a:ext cx="145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Personalförmån</a:t>
            </a:r>
            <a:endParaRPr lang="sv-SE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5522" y="4726300"/>
            <a:ext cx="1968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PersförmID Pk, Int</a:t>
            </a:r>
          </a:p>
          <a:p>
            <a:r>
              <a:rPr lang="sv-SE" dirty="0" smtClean="0"/>
              <a:t>FörmID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 smtClean="0"/>
              <a:t>, Int</a:t>
            </a:r>
          </a:p>
          <a:p>
            <a:r>
              <a:rPr lang="sv-SE" dirty="0" smtClean="0"/>
              <a:t>PersID Fk,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Värde, Int</a:t>
            </a:r>
            <a:endParaRPr lang="sv-SE" dirty="0" smtClean="0"/>
          </a:p>
          <a:p>
            <a:r>
              <a:rPr lang="sv-SE" dirty="0"/>
              <a:t>Startdatum, D</a:t>
            </a:r>
          </a:p>
          <a:p>
            <a:r>
              <a:rPr lang="sv-SE" dirty="0"/>
              <a:t>Slutdatum, </a:t>
            </a:r>
            <a:r>
              <a:rPr lang="sv-SE" dirty="0" smtClean="0"/>
              <a:t>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005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229" y="21220"/>
            <a:ext cx="4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Normaliserad </a:t>
            </a:r>
            <a:r>
              <a:rPr lang="sv-SE" b="1" dirty="0" smtClean="0"/>
              <a:t>fysisk datamodell</a:t>
            </a:r>
            <a:endParaRPr lang="sv-SE" b="1" dirty="0" smtClean="0"/>
          </a:p>
        </p:txBody>
      </p:sp>
      <p:grpSp>
        <p:nvGrpSpPr>
          <p:cNvPr id="138" name="Grupp 7"/>
          <p:cNvGrpSpPr>
            <a:grpSpLocks/>
          </p:cNvGrpSpPr>
          <p:nvPr/>
        </p:nvGrpSpPr>
        <p:grpSpPr bwMode="auto">
          <a:xfrm rot="10800000">
            <a:off x="2609155" y="3174934"/>
            <a:ext cx="1094172" cy="288925"/>
            <a:chOff x="2555776" y="692696"/>
            <a:chExt cx="936104" cy="288032"/>
          </a:xfrm>
        </p:grpSpPr>
        <p:cxnSp>
          <p:nvCxnSpPr>
            <p:cNvPr id="13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2848048" y="10156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Projekt</a:t>
            </a:r>
            <a:endParaRPr lang="sv-SE" dirty="0"/>
          </a:p>
        </p:txBody>
      </p:sp>
      <p:grpSp>
        <p:nvGrpSpPr>
          <p:cNvPr id="179" name="Grupp 7"/>
          <p:cNvGrpSpPr>
            <a:grpSpLocks/>
          </p:cNvGrpSpPr>
          <p:nvPr/>
        </p:nvGrpSpPr>
        <p:grpSpPr bwMode="auto">
          <a:xfrm rot="10800000">
            <a:off x="4387935" y="4208127"/>
            <a:ext cx="936625" cy="288925"/>
            <a:chOff x="2555776" y="692696"/>
            <a:chExt cx="936104" cy="288032"/>
          </a:xfrm>
        </p:grpSpPr>
        <p:cxnSp>
          <p:nvCxnSpPr>
            <p:cNvPr id="18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cxnSp>
        <p:nvCxnSpPr>
          <p:cNvPr id="246" name="Rak 5"/>
          <p:cNvCxnSpPr/>
          <p:nvPr/>
        </p:nvCxnSpPr>
        <p:spPr bwMode="auto">
          <a:xfrm flipH="1">
            <a:off x="2767458" y="2779918"/>
            <a:ext cx="502952" cy="5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Rak 5"/>
          <p:cNvCxnSpPr/>
          <p:nvPr/>
        </p:nvCxnSpPr>
        <p:spPr bwMode="auto">
          <a:xfrm>
            <a:off x="2767458" y="2779918"/>
            <a:ext cx="0" cy="3359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Rak 5"/>
          <p:cNvCxnSpPr/>
          <p:nvPr/>
        </p:nvCxnSpPr>
        <p:spPr bwMode="auto">
          <a:xfrm flipH="1" flipV="1">
            <a:off x="2764595" y="3115836"/>
            <a:ext cx="104267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upp 7"/>
          <p:cNvGrpSpPr>
            <a:grpSpLocks/>
          </p:cNvGrpSpPr>
          <p:nvPr/>
        </p:nvGrpSpPr>
        <p:grpSpPr bwMode="auto">
          <a:xfrm rot="5400000">
            <a:off x="3156873" y="2749003"/>
            <a:ext cx="227071" cy="288925"/>
            <a:chOff x="3262694" y="692696"/>
            <a:chExt cx="229186" cy="288032"/>
          </a:xfrm>
        </p:grpSpPr>
        <p:cxnSp>
          <p:nvCxnSpPr>
            <p:cNvPr id="297" name="Rak 5"/>
            <p:cNvCxnSpPr/>
            <p:nvPr/>
          </p:nvCxnSpPr>
          <p:spPr>
            <a:xfrm rot="16200000">
              <a:off x="3377286" y="722119"/>
              <a:ext cx="1" cy="229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57" name="Grupp 7"/>
          <p:cNvGrpSpPr>
            <a:grpSpLocks/>
          </p:cNvGrpSpPr>
          <p:nvPr/>
        </p:nvGrpSpPr>
        <p:grpSpPr bwMode="auto">
          <a:xfrm rot="5400000">
            <a:off x="3352036" y="1671950"/>
            <a:ext cx="473567" cy="288925"/>
            <a:chOff x="3107630" y="692696"/>
            <a:chExt cx="384250" cy="288032"/>
          </a:xfrm>
        </p:grpSpPr>
        <p:cxnSp>
          <p:nvCxnSpPr>
            <p:cNvPr id="358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5" name="Grupp 7"/>
          <p:cNvGrpSpPr>
            <a:grpSpLocks/>
          </p:cNvGrpSpPr>
          <p:nvPr/>
        </p:nvGrpSpPr>
        <p:grpSpPr bwMode="auto">
          <a:xfrm rot="16200000">
            <a:off x="3429096" y="2676630"/>
            <a:ext cx="350071" cy="288925"/>
            <a:chOff x="3207834" y="692696"/>
            <a:chExt cx="284046" cy="288032"/>
          </a:xfrm>
        </p:grpSpPr>
        <p:cxnSp>
          <p:nvCxnSpPr>
            <p:cNvPr id="86" name="Rak 5"/>
            <p:cNvCxnSpPr/>
            <p:nvPr/>
          </p:nvCxnSpPr>
          <p:spPr>
            <a:xfrm rot="5400000" flipV="1">
              <a:off x="3349855" y="694691"/>
              <a:ext cx="2" cy="2840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88" name="Grupp 7"/>
          <p:cNvGrpSpPr>
            <a:grpSpLocks/>
          </p:cNvGrpSpPr>
          <p:nvPr/>
        </p:nvGrpSpPr>
        <p:grpSpPr bwMode="auto">
          <a:xfrm>
            <a:off x="4328484" y="2191493"/>
            <a:ext cx="473567" cy="288925"/>
            <a:chOff x="3107630" y="692696"/>
            <a:chExt cx="384250" cy="288032"/>
          </a:xfrm>
        </p:grpSpPr>
        <p:cxnSp>
          <p:nvCxnSpPr>
            <p:cNvPr id="89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91" name="Grupp 7"/>
          <p:cNvGrpSpPr>
            <a:grpSpLocks/>
          </p:cNvGrpSpPr>
          <p:nvPr/>
        </p:nvGrpSpPr>
        <p:grpSpPr bwMode="auto">
          <a:xfrm rot="10800000">
            <a:off x="6330939" y="2191491"/>
            <a:ext cx="936625" cy="288925"/>
            <a:chOff x="2555776" y="692696"/>
            <a:chExt cx="936104" cy="288032"/>
          </a:xfrm>
        </p:grpSpPr>
        <p:cxnSp>
          <p:nvCxnSpPr>
            <p:cNvPr id="92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105" name="Grupp 7"/>
          <p:cNvGrpSpPr>
            <a:grpSpLocks/>
          </p:cNvGrpSpPr>
          <p:nvPr/>
        </p:nvGrpSpPr>
        <p:grpSpPr bwMode="auto">
          <a:xfrm rot="10800000">
            <a:off x="4360210" y="3161362"/>
            <a:ext cx="803241" cy="288925"/>
            <a:chOff x="2840135" y="692696"/>
            <a:chExt cx="651745" cy="288032"/>
          </a:xfrm>
        </p:grpSpPr>
        <p:cxnSp>
          <p:nvCxnSpPr>
            <p:cNvPr id="106" name="Rak 5"/>
            <p:cNvCxnSpPr/>
            <p:nvPr/>
          </p:nvCxnSpPr>
          <p:spPr>
            <a:xfrm rot="10800000" flipH="1" flipV="1">
              <a:off x="2840135" y="836712"/>
              <a:ext cx="651741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832735" y="2060849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Deltagande</a:t>
            </a:r>
            <a:endParaRPr lang="sv-SE" dirty="0"/>
          </a:p>
        </p:txBody>
      </p:sp>
      <p:sp>
        <p:nvSpPr>
          <p:cNvPr id="118" name="Rectangle 117"/>
          <p:cNvSpPr/>
          <p:nvPr/>
        </p:nvSpPr>
        <p:spPr>
          <a:xfrm>
            <a:off x="4818771" y="204792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Resursanvän-dning</a:t>
            </a:r>
            <a:endParaRPr lang="sv-SE" dirty="0"/>
          </a:p>
        </p:txBody>
      </p:sp>
      <p:sp>
        <p:nvSpPr>
          <p:cNvPr id="119" name="Rectangle 118"/>
          <p:cNvSpPr/>
          <p:nvPr/>
        </p:nvSpPr>
        <p:spPr>
          <a:xfrm>
            <a:off x="7130708" y="204508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Resurs</a:t>
            </a:r>
            <a:endParaRPr lang="sv-SE" dirty="0"/>
          </a:p>
        </p:txBody>
      </p:sp>
      <p:sp>
        <p:nvSpPr>
          <p:cNvPr id="122" name="Rectangle 121"/>
          <p:cNvSpPr/>
          <p:nvPr/>
        </p:nvSpPr>
        <p:spPr>
          <a:xfrm>
            <a:off x="2846314" y="300700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</a:t>
            </a:r>
            <a:endParaRPr lang="sv-SE" dirty="0"/>
          </a:p>
        </p:txBody>
      </p:sp>
      <p:grpSp>
        <p:nvGrpSpPr>
          <p:cNvPr id="125" name="Grupp 7"/>
          <p:cNvGrpSpPr>
            <a:grpSpLocks/>
          </p:cNvGrpSpPr>
          <p:nvPr/>
        </p:nvGrpSpPr>
        <p:grpSpPr bwMode="auto">
          <a:xfrm rot="5400000">
            <a:off x="1480952" y="2501597"/>
            <a:ext cx="756084" cy="288925"/>
            <a:chOff x="2845023" y="692696"/>
            <a:chExt cx="646857" cy="288032"/>
          </a:xfrm>
        </p:grpSpPr>
        <p:cxnSp>
          <p:nvCxnSpPr>
            <p:cNvPr id="126" name="Rak 5"/>
            <p:cNvCxnSpPr/>
            <p:nvPr/>
          </p:nvCxnSpPr>
          <p:spPr>
            <a:xfrm rot="10800000" flipH="1" flipV="1">
              <a:off x="2845023" y="836712"/>
              <a:ext cx="646857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102911" y="3007001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Personalför-mån</a:t>
            </a:r>
            <a:endParaRPr lang="sv-SE" dirty="0"/>
          </a:p>
        </p:txBody>
      </p:sp>
      <p:sp>
        <p:nvSpPr>
          <p:cNvPr id="132" name="Rectangle 131"/>
          <p:cNvSpPr/>
          <p:nvPr/>
        </p:nvSpPr>
        <p:spPr>
          <a:xfrm>
            <a:off x="1120656" y="2069995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Förmån</a:t>
            </a:r>
            <a:endParaRPr lang="sv-SE" dirty="0"/>
          </a:p>
        </p:txBody>
      </p:sp>
      <p:sp>
        <p:nvSpPr>
          <p:cNvPr id="149" name="Rectangle 148"/>
          <p:cNvSpPr/>
          <p:nvPr/>
        </p:nvSpPr>
        <p:spPr>
          <a:xfrm>
            <a:off x="4818771" y="301945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Befattning</a:t>
            </a:r>
            <a:endParaRPr lang="sv-SE" dirty="0"/>
          </a:p>
        </p:txBody>
      </p:sp>
      <p:grpSp>
        <p:nvGrpSpPr>
          <p:cNvPr id="151" name="Grupp 7"/>
          <p:cNvGrpSpPr>
            <a:grpSpLocks/>
          </p:cNvGrpSpPr>
          <p:nvPr/>
        </p:nvGrpSpPr>
        <p:grpSpPr bwMode="auto">
          <a:xfrm rot="5400000">
            <a:off x="3367350" y="3687843"/>
            <a:ext cx="473567" cy="288925"/>
            <a:chOff x="3107630" y="692696"/>
            <a:chExt cx="384250" cy="288032"/>
          </a:xfrm>
        </p:grpSpPr>
        <p:cxnSp>
          <p:nvCxnSpPr>
            <p:cNvPr id="158" name="Rak 5"/>
            <p:cNvCxnSpPr/>
            <p:nvPr/>
          </p:nvCxnSpPr>
          <p:spPr>
            <a:xfrm rot="10800000" flipH="1">
              <a:off x="3107630" y="836712"/>
              <a:ext cx="38424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2860312" y="405986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</a:t>
            </a:r>
            <a:endParaRPr lang="sv-SE" dirty="0"/>
          </a:p>
        </p:txBody>
      </p:sp>
      <p:sp>
        <p:nvSpPr>
          <p:cNvPr id="170" name="Rectangle 169"/>
          <p:cNvSpPr/>
          <p:nvPr/>
        </p:nvSpPr>
        <p:spPr>
          <a:xfrm>
            <a:off x="4802051" y="405530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Telefontyp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75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3864" y="3139169"/>
            <a:ext cx="1721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Telefon</a:t>
            </a:r>
          </a:p>
          <a:p>
            <a:r>
              <a:rPr lang="sv-SE" dirty="0" smtClean="0"/>
              <a:t>TelID </a:t>
            </a:r>
            <a:r>
              <a:rPr lang="sv-SE" dirty="0"/>
              <a:t>Pk,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PersID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/>
              <a:t>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TeltypID Fk, Int</a:t>
            </a:r>
          </a:p>
          <a:p>
            <a:r>
              <a:rPr lang="sv-SE" dirty="0"/>
              <a:t>Tel.nr, VC(12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10654" y="3098576"/>
            <a:ext cx="2122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Personal</a:t>
            </a:r>
            <a:endParaRPr lang="sv-SE" b="1" dirty="0" smtClean="0"/>
          </a:p>
          <a:p>
            <a:r>
              <a:rPr lang="sv-SE" dirty="0" smtClean="0"/>
              <a:t>PersID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Pers.nr, C(11)</a:t>
            </a:r>
          </a:p>
          <a:p>
            <a:r>
              <a:rPr lang="sv-SE" dirty="0" smtClean="0"/>
              <a:t>Enamn, VC(20)</a:t>
            </a:r>
          </a:p>
          <a:p>
            <a:r>
              <a:rPr lang="sv-SE" dirty="0" smtClean="0"/>
              <a:t>Fnamn, VC(20)</a:t>
            </a:r>
          </a:p>
          <a:p>
            <a:r>
              <a:rPr lang="sv-SE" dirty="0"/>
              <a:t>Rec.nr Fk, </a:t>
            </a:r>
            <a:r>
              <a:rPr lang="sv-SE" dirty="0" smtClean="0"/>
              <a:t>Int</a:t>
            </a:r>
          </a:p>
          <a:p>
            <a:r>
              <a:rPr lang="sv-SE" dirty="0"/>
              <a:t>PersID_U Fk,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Ort, VC(20)</a:t>
            </a:r>
          </a:p>
          <a:p>
            <a:r>
              <a:rPr lang="sv-SE" dirty="0" smtClean="0"/>
              <a:t>Gatuadress, VC(25)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268" y="5301208"/>
            <a:ext cx="232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Befattning</a:t>
            </a:r>
            <a:endParaRPr lang="sv-SE" b="1" dirty="0" smtClean="0"/>
          </a:p>
          <a:p>
            <a:r>
              <a:rPr lang="sv-SE" dirty="0" smtClean="0"/>
              <a:t>Rec.nr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Befattningstyp, VC(15)</a:t>
            </a:r>
          </a:p>
          <a:p>
            <a:r>
              <a:rPr lang="sv-SE" dirty="0" smtClean="0"/>
              <a:t>Lön,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22" y="3120510"/>
            <a:ext cx="1968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Personalförmån</a:t>
            </a:r>
          </a:p>
          <a:p>
            <a:r>
              <a:rPr lang="sv-SE" dirty="0" smtClean="0"/>
              <a:t>PersförmID Pk, Int</a:t>
            </a:r>
          </a:p>
          <a:p>
            <a:r>
              <a:rPr lang="sv-SE" dirty="0" smtClean="0"/>
              <a:t>FörmID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 smtClean="0"/>
              <a:t>, Int</a:t>
            </a:r>
          </a:p>
          <a:p>
            <a:r>
              <a:rPr lang="sv-SE" dirty="0" smtClean="0"/>
              <a:t>PersID </a:t>
            </a:r>
            <a:r>
              <a:rPr lang="sv-SE" dirty="0" smtClean="0"/>
              <a:t>Fk,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Värde, Int</a:t>
            </a:r>
            <a:endParaRPr lang="sv-SE" dirty="0" smtClean="0"/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10654" y="23259"/>
            <a:ext cx="198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Projekt</a:t>
            </a:r>
          </a:p>
          <a:p>
            <a:r>
              <a:rPr lang="sv-SE" dirty="0" smtClean="0"/>
              <a:t>ProjID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Projekttyp, VC(30</a:t>
            </a:r>
            <a:r>
              <a:rPr lang="sv-SE" dirty="0" smtClean="0"/>
              <a:t>)</a:t>
            </a:r>
            <a:endParaRPr lang="sv-S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10654" y="1326784"/>
            <a:ext cx="182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Deltagande</a:t>
            </a:r>
            <a:endParaRPr lang="sv-SE" b="1" dirty="0" smtClean="0"/>
          </a:p>
          <a:p>
            <a:r>
              <a:rPr lang="sv-SE" dirty="0" smtClean="0"/>
              <a:t>DeltID Pk, Int</a:t>
            </a:r>
          </a:p>
          <a:p>
            <a:r>
              <a:rPr lang="sv-SE" dirty="0" smtClean="0"/>
              <a:t>ProjID </a:t>
            </a:r>
            <a:r>
              <a:rPr lang="sv-SE" dirty="0"/>
              <a:t>F</a:t>
            </a:r>
            <a:r>
              <a:rPr lang="sv-SE" dirty="0" smtClean="0"/>
              <a:t>k</a:t>
            </a:r>
            <a:r>
              <a:rPr lang="sv-SE" dirty="0" smtClean="0"/>
              <a:t>, Int</a:t>
            </a:r>
          </a:p>
          <a:p>
            <a:r>
              <a:rPr lang="sv-SE" dirty="0" smtClean="0"/>
              <a:t>PersID </a:t>
            </a:r>
            <a:r>
              <a:rPr lang="sv-SE" dirty="0" smtClean="0"/>
              <a:t>Fk</a:t>
            </a:r>
            <a:r>
              <a:rPr lang="sv-SE" dirty="0" smtClean="0"/>
              <a:t>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433864" y="5301208"/>
            <a:ext cx="168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Telefontyp</a:t>
            </a:r>
          </a:p>
          <a:p>
            <a:r>
              <a:rPr lang="sv-SE" dirty="0" smtClean="0"/>
              <a:t>TeltypID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Teltyp, VC(10)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6516" y="1285770"/>
            <a:ext cx="191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Resurs</a:t>
            </a:r>
          </a:p>
          <a:p>
            <a:r>
              <a:rPr lang="sv-SE" dirty="0" smtClean="0"/>
              <a:t>ResursID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Resurstyp, VC(20)</a:t>
            </a:r>
          </a:p>
          <a:p>
            <a:r>
              <a:rPr lang="sv-SE" dirty="0" smtClean="0"/>
              <a:t>Status, VC(7)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3341" y="1285770"/>
            <a:ext cx="1922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Resursanvändning</a:t>
            </a:r>
          </a:p>
          <a:p>
            <a:r>
              <a:rPr lang="sv-SE" dirty="0" smtClean="0"/>
              <a:t>ResanvID Pk, Int</a:t>
            </a:r>
          </a:p>
          <a:p>
            <a:r>
              <a:rPr lang="sv-SE" dirty="0" smtClean="0"/>
              <a:t>DeltID Fk, Int</a:t>
            </a:r>
          </a:p>
          <a:p>
            <a:r>
              <a:rPr lang="sv-SE" dirty="0" smtClean="0"/>
              <a:t>ResursID </a:t>
            </a:r>
            <a:r>
              <a:rPr lang="sv-SE" dirty="0" smtClean="0"/>
              <a:t>Fk, </a:t>
            </a:r>
            <a:r>
              <a:rPr lang="sv-SE" dirty="0" smtClean="0"/>
              <a:t>Int</a:t>
            </a:r>
          </a:p>
          <a:p>
            <a:r>
              <a:rPr lang="sv-SE" dirty="0" smtClean="0"/>
              <a:t>Startdatum, D</a:t>
            </a:r>
          </a:p>
          <a:p>
            <a:r>
              <a:rPr lang="sv-SE" dirty="0" smtClean="0"/>
              <a:t>Slutdatum, D</a:t>
            </a:r>
            <a:endParaRPr lang="sv-SE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2270" y="1455893"/>
            <a:ext cx="196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Förmån</a:t>
            </a:r>
            <a:endParaRPr lang="sv-SE" b="1" dirty="0" smtClean="0"/>
          </a:p>
          <a:p>
            <a:r>
              <a:rPr lang="sv-SE" dirty="0" smtClean="0"/>
              <a:t>FörmID </a:t>
            </a:r>
            <a:r>
              <a:rPr lang="sv-SE" dirty="0" smtClean="0"/>
              <a:t>Pk, Int</a:t>
            </a:r>
          </a:p>
          <a:p>
            <a:r>
              <a:rPr lang="sv-SE" dirty="0" smtClean="0"/>
              <a:t>Förmån, VC(15</a:t>
            </a:r>
            <a:r>
              <a:rPr lang="sv-SE" dirty="0" smtClean="0"/>
              <a:t>)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2216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12224"/>
              </p:ext>
            </p:extLst>
          </p:nvPr>
        </p:nvGraphicFramePr>
        <p:xfrm>
          <a:off x="59852" y="623183"/>
          <a:ext cx="7167818" cy="1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1181418"/>
                <a:gridCol w="873443"/>
                <a:gridCol w="725805"/>
                <a:gridCol w="689864"/>
                <a:gridCol w="901764"/>
                <a:gridCol w="792099"/>
                <a:gridCol w="1306449"/>
              </a:tblGrid>
              <a:tr h="4733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Gatuadress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870328-3341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Schwartz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Hans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Bauervägen 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640521-6720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Bergman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Karin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Osthem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Saltstigen 5</a:t>
                      </a:r>
                      <a:endParaRPr lang="sv-SE" sz="1400" dirty="0"/>
                    </a:p>
                  </a:txBody>
                  <a:tcPr/>
                </a:tc>
              </a:tr>
              <a:tr h="27425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781001-9973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Dinkel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Bosse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Tvärryd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Kalaskroken 21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1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37519" y="2606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Personal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23695"/>
              </p:ext>
            </p:extLst>
          </p:nvPr>
        </p:nvGraphicFramePr>
        <p:xfrm>
          <a:off x="6084168" y="2484783"/>
          <a:ext cx="1989963" cy="154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64"/>
                <a:gridCol w="1300099"/>
              </a:tblGrid>
              <a:tr h="362074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Rec.nr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Befattningstyp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Chef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Projektledare</a:t>
                      </a:r>
                      <a:endParaRPr lang="sv-SE" sz="1400" dirty="0"/>
                    </a:p>
                  </a:txBody>
                  <a:tcPr/>
                </a:tc>
              </a:tr>
              <a:tr h="39595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Praktikant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4812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Befattning</a:t>
            </a:r>
            <a:endParaRPr lang="sv-S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6969"/>
              </p:ext>
            </p:extLst>
          </p:nvPr>
        </p:nvGraphicFramePr>
        <p:xfrm>
          <a:off x="65400" y="2492896"/>
          <a:ext cx="3205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201"/>
                <a:gridCol w="696976"/>
                <a:gridCol w="829501"/>
                <a:gridCol w="109093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21624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0875-33687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076632792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29" y="21850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3978769" y="21727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Telefontyp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2069"/>
              </p:ext>
            </p:extLst>
          </p:nvPr>
        </p:nvGraphicFramePr>
        <p:xfrm>
          <a:off x="4067944" y="2497158"/>
          <a:ext cx="15460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01"/>
                <a:gridCol w="71659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Teltyp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Arbete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36278"/>
              </p:ext>
            </p:extLst>
          </p:nvPr>
        </p:nvGraphicFramePr>
        <p:xfrm>
          <a:off x="117385" y="4879258"/>
          <a:ext cx="20875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21"/>
                <a:gridCol w="132264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Förmån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Lön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Tjänstebil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Parkeringsplats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151" y="45395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Förmån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2555776" y="4554135"/>
            <a:ext cx="172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Personalförmån</a:t>
            </a:r>
            <a:endParaRPr lang="sv-S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36182"/>
              </p:ext>
            </p:extLst>
          </p:nvPr>
        </p:nvGraphicFramePr>
        <p:xfrm>
          <a:off x="2535796" y="4901705"/>
          <a:ext cx="61401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60196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PersförmID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FörmID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Värde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60000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1993-03-21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2100-12-24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200000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1998-01-01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2100-12-24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20000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2005-08-10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2100-12-24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12000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2013-06-08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2014-02-27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389" y="-229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Exempeldata del 2</a:t>
            </a:r>
            <a:endParaRPr lang="sv-SE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50488"/>
              </p:ext>
            </p:extLst>
          </p:nvPr>
        </p:nvGraphicFramePr>
        <p:xfrm>
          <a:off x="3257295" y="748754"/>
          <a:ext cx="4189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76"/>
                <a:gridCol w="680784"/>
                <a:gridCol w="696976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DeltID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2013-12-15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2013-12-07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2014-01-16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2014-02-15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2014-02-01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2014-02-06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5856" y="3328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Deltagande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73690"/>
              </p:ext>
            </p:extLst>
          </p:nvPr>
        </p:nvGraphicFramePr>
        <p:xfrm>
          <a:off x="81389" y="725837"/>
          <a:ext cx="21026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84"/>
                <a:gridCol w="1421892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Projekttyp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Truckutbildning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Städa </a:t>
                      </a:r>
                      <a:r>
                        <a:rPr lang="sv-SE" sz="1400" dirty="0" smtClean="0"/>
                        <a:t>kontoren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Budgetplanering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389" y="379422"/>
            <a:ext cx="9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Projekt</a:t>
            </a:r>
            <a:endParaRPr lang="sv-SE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79424"/>
              </p:ext>
            </p:extLst>
          </p:nvPr>
        </p:nvGraphicFramePr>
        <p:xfrm>
          <a:off x="84336" y="3838805"/>
          <a:ext cx="2885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1178941"/>
                <a:gridCol w="83775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Status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Dator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Gaffeltruck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Ledig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Dammsugare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Används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096" y="3501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</a:t>
            </a:r>
            <a:endParaRPr lang="sv-S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60263"/>
              </p:ext>
            </p:extLst>
          </p:nvPr>
        </p:nvGraphicFramePr>
        <p:xfrm>
          <a:off x="3275856" y="3870340"/>
          <a:ext cx="45789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12"/>
                <a:gridCol w="690880"/>
                <a:gridCol w="868680"/>
                <a:gridCol w="1060196"/>
                <a:gridCol w="105441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ResanvID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DeltID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ResursID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Startdatum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Slutdatum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2013-12-15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2013-12-06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2014-01-20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2014-02-15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75856" y="3501008"/>
            <a:ext cx="188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Resursanvändning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26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813</Words>
  <Application>Microsoft Office PowerPoint</Application>
  <PresentationFormat>On-screen Show (4:3)</PresentationFormat>
  <Paragraphs>390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Databasteknik 1DV405 Laboration 2 Emil Dannberger (UD13)</vt:lpstr>
      <vt:lpstr>Uppgift 1 – Normalisera Dator</vt:lpstr>
      <vt:lpstr>1. Normaliserade tabeller</vt:lpstr>
      <vt:lpstr>Förändringar</vt:lpstr>
      <vt:lpstr>Uppgift 2 – Personaladministration</vt:lpstr>
      <vt:lpstr>PowerPoint Presentation</vt:lpstr>
      <vt:lpstr>PowerPoint Presentation</vt:lpstr>
      <vt:lpstr>PowerPoint Presentation</vt:lpstr>
      <vt:lpstr>PowerPoint Presentation</vt:lpstr>
      <vt:lpstr>Förändringar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 Dannberger</cp:lastModifiedBy>
  <cp:revision>74</cp:revision>
  <dcterms:created xsi:type="dcterms:W3CDTF">2014-02-03T13:05:43Z</dcterms:created>
  <dcterms:modified xsi:type="dcterms:W3CDTF">2014-02-06T09:25:46Z</dcterms:modified>
</cp:coreProperties>
</file>