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2014-01-27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3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Excel_Worksheet5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Excel_Worksheet7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Excel_Worksheet11.xlsx"/><Relationship Id="rId5" Type="http://schemas.openxmlformats.org/officeDocument/2006/relationships/package" Target="../embeddings/Microsoft_Office_Excel_Worksheet10.xlsx"/><Relationship Id="rId4" Type="http://schemas.openxmlformats.org/officeDocument/2006/relationships/package" Target="../embeddings/Microsoft_Office_Excel_Worksheet9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38164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1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7791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79490" y="177281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124744"/>
            <a:ext cx="2353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1.1 Självständigt objekt</a:t>
            </a:r>
            <a:endParaRPr lang="sv-SE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123830"/>
              </p:ext>
            </p:extLst>
          </p:nvPr>
        </p:nvGraphicFramePr>
        <p:xfrm>
          <a:off x="2339752" y="1772816"/>
          <a:ext cx="1228725" cy="1343025"/>
        </p:xfrm>
        <a:graphic>
          <a:graphicData uri="http://schemas.openxmlformats.org/presentationml/2006/ole">
            <p:oleObj spid="_x0000_s2062" name="Worksheet" r:id="rId3" imgW="1228835" imgH="1342980" progId="Excel.Sheet.12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35696" y="179151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A:</a:t>
            </a:r>
            <a:endParaRPr lang="sv-S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74638"/>
            <a:ext cx="8064896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Uppgift 1 – Nycklar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5312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3"/>
          <p:cNvSpPr/>
          <p:nvPr/>
        </p:nvSpPr>
        <p:spPr>
          <a:xfrm>
            <a:off x="1165858" y="176887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9" name="Grupp 15"/>
          <p:cNvGrpSpPr>
            <a:grpSpLocks/>
          </p:cNvGrpSpPr>
          <p:nvPr/>
        </p:nvGrpSpPr>
        <p:grpSpPr bwMode="auto">
          <a:xfrm>
            <a:off x="2102484" y="1880790"/>
            <a:ext cx="1079500" cy="288925"/>
            <a:chOff x="4499992" y="692696"/>
            <a:chExt cx="1080120" cy="288032"/>
          </a:xfrm>
        </p:grpSpPr>
        <p:grpSp>
          <p:nvGrpSpPr>
            <p:cNvPr id="10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5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1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3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2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5536" y="733346"/>
            <a:ext cx="39887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1.2 Relationsobjekt (”Många till många”)</a:t>
            </a:r>
            <a:endParaRPr lang="sv-SE" dirty="0"/>
          </a:p>
        </p:txBody>
      </p:sp>
      <p:sp>
        <p:nvSpPr>
          <p:cNvPr id="18" name="Rektangel 3"/>
          <p:cNvSpPr/>
          <p:nvPr/>
        </p:nvSpPr>
        <p:spPr>
          <a:xfrm>
            <a:off x="3191772" y="1768871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928986"/>
              </p:ext>
            </p:extLst>
          </p:nvPr>
        </p:nvGraphicFramePr>
        <p:xfrm>
          <a:off x="2173921" y="2885582"/>
          <a:ext cx="1838325" cy="1343025"/>
        </p:xfrm>
        <a:graphic>
          <a:graphicData uri="http://schemas.openxmlformats.org/presentationml/2006/ole">
            <p:oleObj spid="_x0000_s3092" name="Worksheet" r:id="rId3" imgW="1838255" imgH="1342980" progId="Excel.Sheet.12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88184" y="16632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1814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C:</a:t>
            </a:r>
            <a:endParaRPr lang="sv-SE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8169125"/>
              </p:ext>
            </p:extLst>
          </p:nvPr>
        </p:nvGraphicFramePr>
        <p:xfrm>
          <a:off x="6084168" y="2964105"/>
          <a:ext cx="1838325" cy="1343025"/>
        </p:xfrm>
        <a:graphic>
          <a:graphicData uri="http://schemas.openxmlformats.org/presentationml/2006/ole">
            <p:oleObj spid="_x0000_s3093" name="Worksheet" r:id="rId4" imgW="1838255" imgH="1342980" progId="Excel.Sheet.12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60321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31910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345236" y="22048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>
            <a:off x="2280440" y="2312020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17368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1.3 En till många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3217065" y="22048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101617"/>
              </p:ext>
            </p:extLst>
          </p:nvPr>
        </p:nvGraphicFramePr>
        <p:xfrm>
          <a:off x="1988505" y="2949333"/>
          <a:ext cx="1872009" cy="1343025"/>
        </p:xfrm>
        <a:graphic>
          <a:graphicData uri="http://schemas.openxmlformats.org/presentationml/2006/ole">
            <p:oleObj spid="_x0000_s4115" name="Worksheet" r:id="rId3" imgW="1838206" imgH="1343141" progId="Excel.Sheet.12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814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964105"/>
            <a:ext cx="4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2825196"/>
              </p:ext>
            </p:extLst>
          </p:nvPr>
        </p:nvGraphicFramePr>
        <p:xfrm>
          <a:off x="5148063" y="2964105"/>
          <a:ext cx="1871662" cy="1343025"/>
        </p:xfrm>
        <a:graphic>
          <a:graphicData uri="http://schemas.openxmlformats.org/presentationml/2006/ole">
            <p:oleObj spid="_x0000_s4116" name="Worksheet" r:id="rId4" imgW="1838206" imgH="1343141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528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888029" y="2594018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C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 rot="5400000">
            <a:off x="1340024" y="3320132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1808529" y="2662830"/>
            <a:ext cx="1079500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4036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1.4 Många till många mellan flera objekt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1340024" y="393798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ktangel 3"/>
          <p:cNvSpPr/>
          <p:nvPr/>
        </p:nvSpPr>
        <p:spPr>
          <a:xfrm>
            <a:off x="1311177" y="1701255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9" name="Grupp 7"/>
          <p:cNvGrpSpPr>
            <a:grpSpLocks/>
          </p:cNvGrpSpPr>
          <p:nvPr/>
        </p:nvGrpSpPr>
        <p:grpSpPr bwMode="auto">
          <a:xfrm rot="16200000">
            <a:off x="1340024" y="2528343"/>
            <a:ext cx="936625" cy="288925"/>
            <a:chOff x="2555776" y="692696"/>
            <a:chExt cx="936104" cy="288032"/>
          </a:xfrm>
        </p:grpSpPr>
        <p:cxnSp>
          <p:nvCxnSpPr>
            <p:cNvPr id="2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8729" y="2469711"/>
            <a:ext cx="2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</a:t>
            </a:r>
            <a:endParaRPr lang="sv-S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5394564"/>
              </p:ext>
            </p:extLst>
          </p:nvPr>
        </p:nvGraphicFramePr>
        <p:xfrm>
          <a:off x="5076056" y="1608730"/>
          <a:ext cx="1871662" cy="1343025"/>
        </p:xfrm>
        <a:graphic>
          <a:graphicData uri="http://schemas.openxmlformats.org/presentationml/2006/ole">
            <p:oleObj spid="_x0000_s5132" name="Worksheet" r:id="rId3" imgW="1838255" imgH="1342980" progId="Excel.Sheet.12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5462740"/>
              </p:ext>
            </p:extLst>
          </p:nvPr>
        </p:nvGraphicFramePr>
        <p:xfrm>
          <a:off x="5076056" y="3518092"/>
          <a:ext cx="1871662" cy="1343025"/>
        </p:xfrm>
        <a:graphic>
          <a:graphicData uri="http://schemas.openxmlformats.org/presentationml/2006/ole">
            <p:oleObj spid="_x0000_s5133" name="Worksheet" r:id="rId4" imgW="1838255" imgH="1342980" progId="Excel.Sheet.12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1768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C: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4283967" y="3568654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5616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7624" y="1514723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8" name="Grupp 15"/>
          <p:cNvGrpSpPr>
            <a:grpSpLocks/>
          </p:cNvGrpSpPr>
          <p:nvPr/>
        </p:nvGrpSpPr>
        <p:grpSpPr bwMode="auto">
          <a:xfrm>
            <a:off x="2124248" y="1621879"/>
            <a:ext cx="1223615" cy="288925"/>
            <a:chOff x="4499992" y="692696"/>
            <a:chExt cx="1080120" cy="288032"/>
          </a:xfrm>
        </p:grpSpPr>
        <p:grpSp>
          <p:nvGrpSpPr>
            <p:cNvPr id="9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4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0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2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1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548680"/>
            <a:ext cx="33899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/>
              <a:t>1.5 Primärnycklar i relationsobjekt</a:t>
            </a:r>
            <a:endParaRPr lang="sv-SE" dirty="0"/>
          </a:p>
        </p:txBody>
      </p:sp>
      <p:sp>
        <p:nvSpPr>
          <p:cNvPr id="17" name="Rektangel 3"/>
          <p:cNvSpPr/>
          <p:nvPr/>
        </p:nvSpPr>
        <p:spPr>
          <a:xfrm>
            <a:off x="3347863" y="1509960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ktangel 3"/>
          <p:cNvSpPr/>
          <p:nvPr/>
        </p:nvSpPr>
        <p:spPr>
          <a:xfrm>
            <a:off x="771188" y="291846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9" name="Rektangel 3"/>
          <p:cNvSpPr/>
          <p:nvPr/>
        </p:nvSpPr>
        <p:spPr>
          <a:xfrm>
            <a:off x="3820933" y="2506615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D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0" name="Rektangel 3"/>
          <p:cNvSpPr/>
          <p:nvPr/>
        </p:nvSpPr>
        <p:spPr>
          <a:xfrm>
            <a:off x="3726749" y="3463354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ktangel 3"/>
          <p:cNvSpPr/>
          <p:nvPr/>
        </p:nvSpPr>
        <p:spPr>
          <a:xfrm>
            <a:off x="1991495" y="3900156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F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25" name="Grupp 7"/>
          <p:cNvGrpSpPr>
            <a:grpSpLocks/>
          </p:cNvGrpSpPr>
          <p:nvPr/>
        </p:nvGrpSpPr>
        <p:grpSpPr bwMode="auto">
          <a:xfrm rot="16200000">
            <a:off x="1742436" y="2346070"/>
            <a:ext cx="1444884" cy="288925"/>
            <a:chOff x="2555776" y="692696"/>
            <a:chExt cx="936104" cy="288032"/>
          </a:xfrm>
        </p:grpSpPr>
        <p:cxnSp>
          <p:nvCxnSpPr>
            <p:cNvPr id="2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8" name="Grupp 7"/>
          <p:cNvGrpSpPr>
            <a:grpSpLocks/>
          </p:cNvGrpSpPr>
          <p:nvPr/>
        </p:nvGrpSpPr>
        <p:grpSpPr bwMode="auto">
          <a:xfrm rot="5400000">
            <a:off x="1991496" y="3284761"/>
            <a:ext cx="936625" cy="288925"/>
            <a:chOff x="2555776" y="692696"/>
            <a:chExt cx="936104" cy="288032"/>
          </a:xfrm>
        </p:grpSpPr>
        <p:cxnSp>
          <p:nvCxnSpPr>
            <p:cNvPr id="2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1" name="Grupp 7"/>
          <p:cNvGrpSpPr>
            <a:grpSpLocks/>
          </p:cNvGrpSpPr>
          <p:nvPr/>
        </p:nvGrpSpPr>
        <p:grpSpPr bwMode="auto">
          <a:xfrm rot="16200000">
            <a:off x="2443536" y="3092140"/>
            <a:ext cx="956739" cy="288925"/>
            <a:chOff x="2555776" y="692696"/>
            <a:chExt cx="936104" cy="288032"/>
          </a:xfrm>
        </p:grpSpPr>
        <p:cxnSp>
          <p:nvCxnSpPr>
            <p:cNvPr id="3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42" name="Grupp 15"/>
          <p:cNvGrpSpPr>
            <a:grpSpLocks/>
          </p:cNvGrpSpPr>
          <p:nvPr/>
        </p:nvGrpSpPr>
        <p:grpSpPr bwMode="auto">
          <a:xfrm>
            <a:off x="1707813" y="3071158"/>
            <a:ext cx="756755" cy="204596"/>
            <a:chOff x="4499992" y="692696"/>
            <a:chExt cx="1080120" cy="288032"/>
          </a:xfrm>
        </p:grpSpPr>
        <p:grpSp>
          <p:nvGrpSpPr>
            <p:cNvPr id="43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48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44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46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45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0" name="Grupp 15"/>
          <p:cNvGrpSpPr>
            <a:grpSpLocks/>
          </p:cNvGrpSpPr>
          <p:nvPr/>
        </p:nvGrpSpPr>
        <p:grpSpPr bwMode="auto">
          <a:xfrm>
            <a:off x="2464877" y="2613770"/>
            <a:ext cx="1351297" cy="288925"/>
            <a:chOff x="4499992" y="692696"/>
            <a:chExt cx="1080120" cy="288032"/>
          </a:xfrm>
        </p:grpSpPr>
        <p:grpSp>
          <p:nvGrpSpPr>
            <p:cNvPr id="51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56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52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54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53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8" name="Grupp 7"/>
          <p:cNvGrpSpPr>
            <a:grpSpLocks/>
          </p:cNvGrpSpPr>
          <p:nvPr/>
        </p:nvGrpSpPr>
        <p:grpSpPr bwMode="auto">
          <a:xfrm>
            <a:off x="2928120" y="3570510"/>
            <a:ext cx="798630" cy="288925"/>
            <a:chOff x="2555776" y="692696"/>
            <a:chExt cx="936104" cy="288032"/>
          </a:xfrm>
        </p:grpSpPr>
        <p:cxnSp>
          <p:nvCxnSpPr>
            <p:cNvPr id="5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" name="Flowchart: Connector 1"/>
          <p:cNvSpPr/>
          <p:nvPr/>
        </p:nvSpPr>
        <p:spPr>
          <a:xfrm>
            <a:off x="2891407" y="3077990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2439528" y="2204864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2060594" y="3130409"/>
            <a:ext cx="60995" cy="767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341" y="138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2137842" y="2058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9681" y="2321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43916" y="2970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</a:t>
            </a:r>
            <a:endParaRPr lang="sv-SE" dirty="0"/>
          </a:p>
        </p:txBody>
      </p:sp>
      <p:sp>
        <p:nvSpPr>
          <p:cNvPr id="66" name="TextBox 65"/>
          <p:cNvSpPr txBox="1"/>
          <p:nvPr/>
        </p:nvSpPr>
        <p:spPr>
          <a:xfrm>
            <a:off x="1935347" y="2790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0592362"/>
              </p:ext>
            </p:extLst>
          </p:nvPr>
        </p:nvGraphicFramePr>
        <p:xfrm>
          <a:off x="5508104" y="1791946"/>
          <a:ext cx="24239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281"/>
                <a:gridCol w="346281"/>
                <a:gridCol w="346281"/>
                <a:gridCol w="346281"/>
                <a:gridCol w="346281"/>
                <a:gridCol w="346281"/>
                <a:gridCol w="346281"/>
              </a:tblGrid>
              <a:tr h="278258">
                <a:tc>
                  <a:txBody>
                    <a:bodyPr/>
                    <a:lstStyle/>
                    <a:p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  <a:tr h="278258">
                <a:tc>
                  <a:txBody>
                    <a:bodyPr/>
                    <a:lstStyle/>
                    <a:p>
                      <a:r>
                        <a:rPr lang="sv-S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sv-S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X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118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v-SE" dirty="0" smtClean="0"/>
              <a:t>Uppgift 2 – Normalisera Kund</a:t>
            </a:r>
            <a:endParaRPr lang="sv-SE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8967579"/>
              </p:ext>
            </p:extLst>
          </p:nvPr>
        </p:nvGraphicFramePr>
        <p:xfrm>
          <a:off x="179389" y="1341438"/>
          <a:ext cx="6840884" cy="851574"/>
        </p:xfrm>
        <a:graphic>
          <a:graphicData uri="http://schemas.openxmlformats.org/presentationml/2006/ole">
            <p:oleObj spid="_x0000_s6161" name="Worksheet" r:id="rId3" imgW="5048321" imgH="771448" progId="Excel.Sheet.12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51520" y="9807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Kundtabell - Onormaliserad</a:t>
            </a:r>
            <a:endParaRPr lang="sv-SE" dirty="0"/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107950" y="2565400"/>
          <a:ext cx="3384550" cy="914400"/>
        </p:xfrm>
        <a:graphic>
          <a:graphicData uri="http://schemas.openxmlformats.org/presentationml/2006/ole">
            <p:oleObj spid="_x0000_s6163" name="Worksheet" r:id="rId4" imgW="2333647" imgH="771448" progId="Excel.Sheet.12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512" y="22768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Kundtabell - Normaliserad</a:t>
            </a:r>
            <a:endParaRPr lang="sv-SE" dirty="0"/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5808663" y="2564904"/>
          <a:ext cx="3335337" cy="1808163"/>
        </p:xfrm>
        <a:graphic>
          <a:graphicData uri="http://schemas.openxmlformats.org/presentationml/2006/ole">
            <p:oleObj spid="_x0000_s6164" name="Worksheet" r:id="rId5" imgW="2476397" imgH="1533435" progId="Excel.Sheet.12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573016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1400" b="1" dirty="0" smtClean="0"/>
              <a:t>Ändring:</a:t>
            </a:r>
            <a:r>
              <a:rPr lang="sv-SE" sz="1400" dirty="0" smtClean="0"/>
              <a:t> Delade upp ”Kontaktpers” i för- &amp; </a:t>
            </a:r>
            <a:r>
              <a:rPr lang="sv-SE" sz="1400" dirty="0" smtClean="0"/>
              <a:t>efternamn.</a:t>
            </a:r>
          </a:p>
          <a:p>
            <a:pPr marL="342900" indent="-342900"/>
            <a:r>
              <a:rPr lang="sv-SE" sz="1400" dirty="0" smtClean="0"/>
              <a:t>	Anledning</a:t>
            </a:r>
            <a:r>
              <a:rPr lang="sv-SE" sz="1400" dirty="0" smtClean="0"/>
              <a:t>: Bröt </a:t>
            </a:r>
            <a:r>
              <a:rPr lang="sv-SE" sz="1400" dirty="0" smtClean="0"/>
              <a:t>tidigare mot </a:t>
            </a:r>
            <a:r>
              <a:rPr lang="sv-SE" sz="1400" dirty="0" smtClean="0"/>
              <a:t>normalformel 1 då de </a:t>
            </a:r>
            <a:r>
              <a:rPr lang="sv-SE" sz="1400" dirty="0" smtClean="0"/>
              <a:t>hade </a:t>
            </a:r>
            <a:r>
              <a:rPr lang="sv-SE" sz="1400" dirty="0" smtClean="0"/>
              <a:t>delbara fält</a:t>
            </a:r>
            <a:r>
              <a:rPr lang="sv-SE" sz="1400" dirty="0" smtClean="0"/>
              <a:t>.</a:t>
            </a:r>
            <a:endParaRPr lang="sv-SE" sz="1400" dirty="0" smtClean="0"/>
          </a:p>
          <a:p>
            <a:pPr marL="342900" indent="-342900"/>
            <a:endParaRPr lang="sv-S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sz="1400" b="1" dirty="0" smtClean="0"/>
              <a:t>Ändring:</a:t>
            </a:r>
            <a:r>
              <a:rPr lang="sv-SE" sz="1400" dirty="0" smtClean="0"/>
              <a:t> Brutit ut kontaktpersoner och satt dem i en separat tabell.</a:t>
            </a:r>
          </a:p>
          <a:p>
            <a:pPr marL="342900" indent="-342900"/>
            <a:r>
              <a:rPr lang="sv-SE" sz="1400" dirty="0" smtClean="0"/>
              <a:t>	</a:t>
            </a:r>
            <a:r>
              <a:rPr lang="sv-SE" sz="1400" b="1" dirty="0" smtClean="0"/>
              <a:t>Anledning:</a:t>
            </a:r>
            <a:r>
              <a:rPr lang="sv-SE" sz="1400" dirty="0" smtClean="0"/>
              <a:t> Bröt tidigare mot normalformel 2 då kontakterna beror på företaget, inte på dess kundnummer.</a:t>
            </a:r>
          </a:p>
        </p:txBody>
      </p:sp>
      <p:sp>
        <p:nvSpPr>
          <p:cNvPr id="19" name="Rektangel 3"/>
          <p:cNvSpPr/>
          <p:nvPr/>
        </p:nvSpPr>
        <p:spPr>
          <a:xfrm>
            <a:off x="4788024" y="4581128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Kund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21" name="Grupp 7"/>
          <p:cNvGrpSpPr>
            <a:grpSpLocks/>
          </p:cNvGrpSpPr>
          <p:nvPr/>
        </p:nvGrpSpPr>
        <p:grpSpPr bwMode="auto">
          <a:xfrm>
            <a:off x="5796136" y="4725144"/>
            <a:ext cx="936625" cy="288925"/>
            <a:chOff x="2555776" y="692696"/>
            <a:chExt cx="936104" cy="288032"/>
          </a:xfrm>
        </p:grpSpPr>
        <p:cxnSp>
          <p:nvCxnSpPr>
            <p:cNvPr id="2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4" name="Rektangel 3"/>
          <p:cNvSpPr/>
          <p:nvPr/>
        </p:nvSpPr>
        <p:spPr>
          <a:xfrm>
            <a:off x="6732240" y="4581128"/>
            <a:ext cx="936625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Kontakt</a:t>
            </a:r>
            <a:endParaRPr lang="sv-SE" dirty="0">
              <a:solidFill>
                <a:schemeClr val="tx1"/>
              </a:solidFill>
            </a:endParaRP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635896" y="2564904"/>
          <a:ext cx="1963738" cy="1878583"/>
        </p:xfrm>
        <a:graphic>
          <a:graphicData uri="http://schemas.openxmlformats.org/presentationml/2006/ole">
            <p:oleObj spid="_x0000_s6167" name="Worksheet" r:id="rId6" imgW="1457450" imgH="1533435" progId="Excel.Sheet.12">
              <p:embed/>
            </p:oleObj>
          </a:graphicData>
        </a:graphic>
      </p:graphicFrame>
      <p:grpSp>
        <p:nvGrpSpPr>
          <p:cNvPr id="25" name="Grupp 7"/>
          <p:cNvGrpSpPr>
            <a:grpSpLocks/>
          </p:cNvGrpSpPr>
          <p:nvPr/>
        </p:nvGrpSpPr>
        <p:grpSpPr bwMode="auto">
          <a:xfrm rot="10800000">
            <a:off x="5724128" y="4725144"/>
            <a:ext cx="936625" cy="288925"/>
            <a:chOff x="2555776" y="692696"/>
            <a:chExt cx="936104" cy="288032"/>
          </a:xfrm>
        </p:grpSpPr>
        <p:cxnSp>
          <p:nvCxnSpPr>
            <p:cNvPr id="2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8" name="Rektangel 3"/>
          <p:cNvSpPr/>
          <p:nvPr/>
        </p:nvSpPr>
        <p:spPr>
          <a:xfrm>
            <a:off x="5580112" y="5733256"/>
            <a:ext cx="1224136" cy="5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dirty="0" smtClean="0">
                <a:solidFill>
                  <a:schemeClr val="tx1"/>
                </a:solidFill>
              </a:rPr>
              <a:t>Anställning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29" name="Grupp 7"/>
          <p:cNvGrpSpPr>
            <a:grpSpLocks/>
          </p:cNvGrpSpPr>
          <p:nvPr/>
        </p:nvGrpSpPr>
        <p:grpSpPr bwMode="auto">
          <a:xfrm rot="5400000">
            <a:off x="5759872" y="5121448"/>
            <a:ext cx="864617" cy="360040"/>
            <a:chOff x="2555776" y="692696"/>
            <a:chExt cx="936104" cy="288032"/>
          </a:xfrm>
        </p:grpSpPr>
        <p:cxnSp>
          <p:nvCxnSpPr>
            <p:cNvPr id="3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35896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Anställning</a:t>
            </a:r>
            <a:endParaRPr lang="sv-SE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Kontakt</a:t>
            </a:r>
            <a:endParaRPr lang="sv-SE" dirty="0"/>
          </a:p>
        </p:txBody>
      </p:sp>
      <p:sp>
        <p:nvSpPr>
          <p:cNvPr id="39" name="TextBox 38"/>
          <p:cNvSpPr txBox="1"/>
          <p:nvPr/>
        </p:nvSpPr>
        <p:spPr>
          <a:xfrm>
            <a:off x="3635896" y="5085184"/>
            <a:ext cx="1853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Kundnr</a:t>
            </a:r>
            <a:r>
              <a:rPr lang="sv-SE" sz="1400" dirty="0" smtClean="0"/>
              <a:t> </a:t>
            </a:r>
            <a:r>
              <a:rPr lang="sv-SE" sz="1400" dirty="0" err="1" smtClean="0"/>
              <a:t>int</a:t>
            </a:r>
            <a:r>
              <a:rPr lang="sv-SE" sz="1400" dirty="0" smtClean="0"/>
              <a:t>(</a:t>
            </a:r>
            <a:r>
              <a:rPr lang="sv-SE" sz="1400" dirty="0" smtClean="0"/>
              <a:t>9), </a:t>
            </a:r>
            <a:r>
              <a:rPr lang="sv-SE" sz="1400" dirty="0" err="1" smtClean="0"/>
              <a:t>Pk</a:t>
            </a:r>
            <a:endParaRPr lang="sv-SE" sz="1400" dirty="0" smtClean="0"/>
          </a:p>
          <a:p>
            <a:r>
              <a:rPr lang="sv-SE" sz="1400" dirty="0" smtClean="0"/>
              <a:t>Kundnamn </a:t>
            </a:r>
            <a:r>
              <a:rPr lang="sv-SE" sz="1400" dirty="0" err="1" smtClean="0"/>
              <a:t>varchar</a:t>
            </a:r>
            <a:r>
              <a:rPr lang="sv-SE" sz="1400" dirty="0" smtClean="0"/>
              <a:t>(25)</a:t>
            </a:r>
          </a:p>
          <a:p>
            <a:r>
              <a:rPr lang="sv-SE" sz="1400" dirty="0" smtClean="0"/>
              <a:t>Postadress </a:t>
            </a:r>
            <a:r>
              <a:rPr lang="sv-SE" sz="1400" dirty="0" err="1" smtClean="0"/>
              <a:t>varchar</a:t>
            </a:r>
            <a:r>
              <a:rPr lang="sv-SE" sz="1400" dirty="0" smtClean="0"/>
              <a:t>(25)</a:t>
            </a:r>
            <a:endParaRPr lang="sv-SE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6237312"/>
            <a:ext cx="161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KontaktID</a:t>
            </a:r>
            <a:r>
              <a:rPr lang="sv-SE" sz="1400" dirty="0" smtClean="0"/>
              <a:t> </a:t>
            </a:r>
            <a:r>
              <a:rPr lang="sv-SE" sz="1400" dirty="0" err="1" smtClean="0"/>
              <a:t>int</a:t>
            </a:r>
            <a:r>
              <a:rPr lang="sv-SE" sz="1400" dirty="0" smtClean="0"/>
              <a:t>(4), PK</a:t>
            </a:r>
          </a:p>
          <a:p>
            <a:r>
              <a:rPr lang="sv-SE" sz="1400" dirty="0" err="1" smtClean="0"/>
              <a:t>Kundnr</a:t>
            </a:r>
            <a:r>
              <a:rPr lang="sv-SE" sz="1400" dirty="0" smtClean="0"/>
              <a:t> </a:t>
            </a:r>
            <a:r>
              <a:rPr lang="sv-SE" sz="1400" dirty="0" err="1" smtClean="0"/>
              <a:t>int</a:t>
            </a:r>
            <a:r>
              <a:rPr lang="sv-SE" sz="1400" dirty="0" smtClean="0"/>
              <a:t>(</a:t>
            </a:r>
            <a:r>
              <a:rPr lang="sv-SE" sz="1400" dirty="0" smtClean="0"/>
              <a:t>9), </a:t>
            </a:r>
            <a:r>
              <a:rPr lang="sv-SE" sz="1400" dirty="0" err="1" smtClean="0"/>
              <a:t>Pk</a:t>
            </a:r>
            <a:endParaRPr lang="sv-SE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316256" y="5157192"/>
            <a:ext cx="18277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KontaktID</a:t>
            </a:r>
            <a:r>
              <a:rPr lang="sv-SE" sz="1400" dirty="0" smtClean="0"/>
              <a:t> </a:t>
            </a:r>
            <a:r>
              <a:rPr lang="sv-SE" sz="1400" dirty="0" err="1" smtClean="0"/>
              <a:t>int</a:t>
            </a:r>
            <a:r>
              <a:rPr lang="sv-SE" sz="1400" dirty="0" smtClean="0"/>
              <a:t>(4), PK</a:t>
            </a:r>
          </a:p>
          <a:p>
            <a:r>
              <a:rPr lang="sv-SE" sz="1400" dirty="0" smtClean="0"/>
              <a:t>Efternamn </a:t>
            </a:r>
            <a:r>
              <a:rPr lang="sv-SE" sz="1400" dirty="0" err="1" smtClean="0"/>
              <a:t>varchar</a:t>
            </a:r>
            <a:r>
              <a:rPr lang="sv-SE" sz="1400" dirty="0" smtClean="0"/>
              <a:t>(20)</a:t>
            </a:r>
          </a:p>
          <a:p>
            <a:r>
              <a:rPr lang="sv-SE" sz="1400" dirty="0" smtClean="0"/>
              <a:t>Förnamn </a:t>
            </a:r>
            <a:r>
              <a:rPr lang="sv-SE" sz="1400" dirty="0" err="1" smtClean="0"/>
              <a:t>varchar</a:t>
            </a:r>
            <a:r>
              <a:rPr lang="sv-SE" sz="1400" dirty="0" smtClean="0"/>
              <a:t>(20)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xmlns="" val="972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150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Office-tema</vt:lpstr>
      <vt:lpstr>Worksheet</vt:lpstr>
      <vt:lpstr>Microsoft Office Excel Worksheet</vt:lpstr>
      <vt:lpstr>Databasteknik 1DV405 Laboration 1 Emil Dannberger (UD13)</vt:lpstr>
      <vt:lpstr>Slide 2</vt:lpstr>
      <vt:lpstr>Slide 3</vt:lpstr>
      <vt:lpstr>Slide 4</vt:lpstr>
      <vt:lpstr>Slide 5</vt:lpstr>
      <vt:lpstr>Slide 6</vt:lpstr>
      <vt:lpstr>Uppgift 2 – Normalisera Kund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Dannberger</dc:creator>
  <cp:lastModifiedBy>Emil Dannberger</cp:lastModifiedBy>
  <cp:revision>31</cp:revision>
  <dcterms:created xsi:type="dcterms:W3CDTF">2014-01-22T10:40:10Z</dcterms:created>
  <dcterms:modified xsi:type="dcterms:W3CDTF">2014-01-27T15:25:42Z</dcterms:modified>
</cp:coreProperties>
</file>