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5" r:id="rId10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76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651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20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19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695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102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661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77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816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480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627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48383-502B-44FE-A491-FF9F04D25984}" type="datetimeFigureOut">
              <a:rPr lang="sv-SE" smtClean="0"/>
              <a:t>2014-02-05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17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331236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v-SE" dirty="0" smtClean="0"/>
              <a:t>Databasteknik</a:t>
            </a:r>
            <a:br>
              <a:rPr lang="sv-SE" dirty="0" smtClean="0"/>
            </a:br>
            <a:r>
              <a:rPr lang="sv-SE" dirty="0"/>
              <a:t>1DV405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Laboration 2</a:t>
            </a:r>
            <a:br>
              <a:rPr lang="sv-SE" dirty="0" smtClean="0"/>
            </a:br>
            <a:r>
              <a:rPr lang="sv-SE" dirty="0" smtClean="0"/>
              <a:t>Emil Dannberger (UD13)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9849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4544" y="0"/>
            <a:ext cx="7272808" cy="692696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Uppgift 1 – Normalisera Dator</a:t>
            </a:r>
            <a:endParaRPr lang="sv-S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553192"/>
              </p:ext>
            </p:extLst>
          </p:nvPr>
        </p:nvGraphicFramePr>
        <p:xfrm>
          <a:off x="0" y="949370"/>
          <a:ext cx="901462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702"/>
                <a:gridCol w="1183155"/>
                <a:gridCol w="1407875"/>
                <a:gridCol w="1426817"/>
                <a:gridCol w="1604281"/>
                <a:gridCol w="1966794"/>
              </a:tblGrid>
              <a:tr h="324036">
                <a:tc>
                  <a:txBody>
                    <a:bodyPr/>
                    <a:lstStyle/>
                    <a:p>
                      <a:r>
                        <a:rPr lang="sv-SE" dirty="0" smtClean="0"/>
                        <a:t>MjukvaruNR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DatorID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Mjukvara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Mjukvarutyp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Datorplacering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Installationsdatum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sv-SE" dirty="0" smtClean="0"/>
                        <a:t>MS10032 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849542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Office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KM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Sal Te222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2005-01-13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sv-SE" dirty="0" smtClean="0"/>
                        <a:t>NS10432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546534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FireFox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WL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Sal Te237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2004-08-19</a:t>
                      </a:r>
                      <a:endParaRPr lang="sv-SE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sv-SE" dirty="0" smtClean="0"/>
                        <a:t>MS12354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843543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Visual Studio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PV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Sal Te220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2004-12-08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580038"/>
            <a:ext cx="28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Datortabell</a:t>
            </a:r>
            <a:r>
              <a:rPr lang="sv-SE" dirty="0" smtClean="0"/>
              <a:t> - Onormaliserad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8849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090" y="0"/>
            <a:ext cx="5698976" cy="706090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1. Normaliserade tabeller</a:t>
            </a:r>
            <a:endParaRPr lang="sv-S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464099"/>
              </p:ext>
            </p:extLst>
          </p:nvPr>
        </p:nvGraphicFramePr>
        <p:xfrm>
          <a:off x="0" y="1052736"/>
          <a:ext cx="59490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490"/>
                <a:gridCol w="1425702"/>
                <a:gridCol w="1437005"/>
                <a:gridCol w="1455865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MjukvaruNRID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MjukvaruNR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Mjukvara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Mjukvarutyp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1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MS10032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Office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KM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NS10432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FireFox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WL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MS12354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Visual</a:t>
                      </a:r>
                      <a:r>
                        <a:rPr lang="sv-SE" baseline="0" dirty="0" smtClean="0"/>
                        <a:t> Studio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PV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808408"/>
              </p:ext>
            </p:extLst>
          </p:nvPr>
        </p:nvGraphicFramePr>
        <p:xfrm>
          <a:off x="6297561" y="1059850"/>
          <a:ext cx="26080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80"/>
                <a:gridCol w="1656184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DatorID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Datorplacering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849542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Sal Te222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546534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Sal Te237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843543</a:t>
                      </a:r>
                      <a:endParaRPr lang="sv-S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Sal Te220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393393"/>
              </p:ext>
            </p:extLst>
          </p:nvPr>
        </p:nvGraphicFramePr>
        <p:xfrm>
          <a:off x="30336" y="2850758"/>
          <a:ext cx="463797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490"/>
                <a:gridCol w="975487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MjukvaruNRID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DatorID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Installationsdatum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1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849542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2005-01-13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546534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2004-08-19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843543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2004-12-08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33090" y="690518"/>
            <a:ext cx="100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Produkt</a:t>
            </a:r>
            <a:endParaRPr lang="sv-SE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225553" y="69051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Dator</a:t>
            </a:r>
            <a:endParaRPr lang="sv-SE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61615" y="2490450"/>
            <a:ext cx="151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Installationer</a:t>
            </a:r>
            <a:endParaRPr lang="sv-SE" b="1" dirty="0"/>
          </a:p>
        </p:txBody>
      </p:sp>
      <p:sp>
        <p:nvSpPr>
          <p:cNvPr id="10" name="Rectangle 9"/>
          <p:cNvSpPr/>
          <p:nvPr/>
        </p:nvSpPr>
        <p:spPr>
          <a:xfrm>
            <a:off x="6358408" y="4460079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Dator</a:t>
            </a:r>
            <a:endParaRPr lang="sv-SE" dirty="0"/>
          </a:p>
        </p:txBody>
      </p:sp>
      <p:sp>
        <p:nvSpPr>
          <p:cNvPr id="11" name="Rectangle 10"/>
          <p:cNvSpPr/>
          <p:nvPr/>
        </p:nvSpPr>
        <p:spPr>
          <a:xfrm>
            <a:off x="1453082" y="4460079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Produkt</a:t>
            </a: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3907929" y="4437111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Installationer</a:t>
            </a:r>
            <a:endParaRPr lang="sv-SE" dirty="0"/>
          </a:p>
        </p:txBody>
      </p:sp>
      <p:grpSp>
        <p:nvGrpSpPr>
          <p:cNvPr id="24" name="Grupp 7"/>
          <p:cNvGrpSpPr>
            <a:grpSpLocks/>
          </p:cNvGrpSpPr>
          <p:nvPr/>
        </p:nvGrpSpPr>
        <p:grpSpPr bwMode="auto">
          <a:xfrm>
            <a:off x="2967881" y="4580681"/>
            <a:ext cx="936625" cy="288925"/>
            <a:chOff x="2555776" y="692696"/>
            <a:chExt cx="936104" cy="288032"/>
          </a:xfrm>
        </p:grpSpPr>
        <p:cxnSp>
          <p:nvCxnSpPr>
            <p:cNvPr id="25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grpSp>
        <p:nvGrpSpPr>
          <p:cNvPr id="27" name="Grupp 7"/>
          <p:cNvGrpSpPr>
            <a:grpSpLocks/>
          </p:cNvGrpSpPr>
          <p:nvPr/>
        </p:nvGrpSpPr>
        <p:grpSpPr bwMode="auto">
          <a:xfrm rot="10800000">
            <a:off x="5416674" y="4580680"/>
            <a:ext cx="936625" cy="288925"/>
            <a:chOff x="2555776" y="692696"/>
            <a:chExt cx="936104" cy="288032"/>
          </a:xfrm>
        </p:grpSpPr>
        <p:cxnSp>
          <p:nvCxnSpPr>
            <p:cNvPr id="28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093042" y="5065833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MjukvaruNRID Pk, Int</a:t>
            </a:r>
          </a:p>
          <a:p>
            <a:r>
              <a:rPr lang="sv-SE" dirty="0" smtClean="0"/>
              <a:t>MjukvaruNR, VC(10)</a:t>
            </a:r>
          </a:p>
          <a:p>
            <a:r>
              <a:rPr lang="sv-SE" dirty="0" smtClean="0"/>
              <a:t>Mjukvara, VC(25)</a:t>
            </a:r>
          </a:p>
          <a:p>
            <a:r>
              <a:rPr lang="sv-SE" dirty="0" smtClean="0"/>
              <a:t>Mjukvarutyp, VC(5)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47889" y="5065833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MjukvaruNRID Pk, Int</a:t>
            </a:r>
          </a:p>
          <a:p>
            <a:r>
              <a:rPr lang="sv-SE" dirty="0" smtClean="0"/>
              <a:t>DatorID Pk, Int</a:t>
            </a:r>
          </a:p>
          <a:p>
            <a:r>
              <a:rPr lang="sv-SE" dirty="0" smtClean="0"/>
              <a:t>Installationsdatum, 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98368" y="5097703"/>
            <a:ext cx="2390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DatorID Pk, Int</a:t>
            </a:r>
          </a:p>
          <a:p>
            <a:r>
              <a:rPr lang="sv-SE" dirty="0" smtClean="0"/>
              <a:t>Datorplacering, VC(20)</a:t>
            </a:r>
          </a:p>
        </p:txBody>
      </p:sp>
    </p:spTree>
    <p:extLst>
      <p:ext uri="{BB962C8B-B14F-4D97-AF65-F5344CB8AC3E}">
        <p14:creationId xmlns:p14="http://schemas.microsoft.com/office/powerpoint/2010/main" val="388036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Förändringar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628800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v-SE" dirty="0" smtClean="0"/>
              <a:t>Lagt till MjukvaruNRID då namn inte är någon bra nyckel, eftersom de kan förekomma fler gånger. – Normalform 1</a:t>
            </a:r>
          </a:p>
          <a:p>
            <a:pPr marL="342900" indent="-342900">
              <a:buAutoNum type="arabicPeriod"/>
            </a:pPr>
            <a:r>
              <a:rPr lang="sv-SE" dirty="0" smtClean="0"/>
              <a:t>Delat upp tabellen i tre tabeller, då alla kolumner inte var direkt beroende av båda primärnycklarna. Nu beror varje kolumn på hela nyckeln. – Normalform 2</a:t>
            </a:r>
          </a:p>
          <a:p>
            <a:pPr marL="342900" indent="-342900">
              <a:buAutoNum type="arabicPeriod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8895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648059" y="-99392"/>
            <a:ext cx="7848872" cy="692696"/>
          </a:xfrm>
        </p:spPr>
        <p:txBody>
          <a:bodyPr>
            <a:normAutofit/>
          </a:bodyPr>
          <a:lstStyle/>
          <a:p>
            <a:r>
              <a:rPr lang="sv-SE" sz="3600" dirty="0" smtClean="0"/>
              <a:t>Uppgift 2 – Personaladministration</a:t>
            </a:r>
            <a:endParaRPr lang="sv-SE" sz="3600" dirty="0"/>
          </a:p>
        </p:txBody>
      </p:sp>
      <p:grpSp>
        <p:nvGrpSpPr>
          <p:cNvPr id="5" name="Grupp 7"/>
          <p:cNvGrpSpPr>
            <a:grpSpLocks/>
          </p:cNvGrpSpPr>
          <p:nvPr/>
        </p:nvGrpSpPr>
        <p:grpSpPr bwMode="auto">
          <a:xfrm rot="10800000">
            <a:off x="4529757" y="4110213"/>
            <a:ext cx="936625" cy="288925"/>
            <a:chOff x="2555776" y="692696"/>
            <a:chExt cx="936104" cy="288032"/>
          </a:xfrm>
        </p:grpSpPr>
        <p:cxnSp>
          <p:nvCxnSpPr>
            <p:cNvPr id="6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8" name="Rectangle 7"/>
          <p:cNvSpPr/>
          <p:nvPr/>
        </p:nvSpPr>
        <p:spPr>
          <a:xfrm>
            <a:off x="5474636" y="3966643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Befattning</a:t>
            </a:r>
            <a:endParaRPr lang="sv-SE" dirty="0"/>
          </a:p>
        </p:txBody>
      </p:sp>
      <p:sp>
        <p:nvSpPr>
          <p:cNvPr id="2" name="TextBox 1"/>
          <p:cNvSpPr txBox="1"/>
          <p:nvPr/>
        </p:nvSpPr>
        <p:spPr>
          <a:xfrm>
            <a:off x="3031299" y="4699181"/>
            <a:ext cx="21226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PersID Pk, Int</a:t>
            </a:r>
          </a:p>
          <a:p>
            <a:r>
              <a:rPr lang="sv-SE" dirty="0" smtClean="0"/>
              <a:t>Rec.nr Fk, Int</a:t>
            </a:r>
          </a:p>
          <a:p>
            <a:r>
              <a:rPr lang="sv-SE" dirty="0" smtClean="0"/>
              <a:t>Pers.nr, C(11)</a:t>
            </a:r>
          </a:p>
          <a:p>
            <a:r>
              <a:rPr lang="sv-SE" dirty="0" smtClean="0"/>
              <a:t>Namn, VC(40)</a:t>
            </a:r>
          </a:p>
          <a:p>
            <a:r>
              <a:rPr lang="sv-SE" dirty="0" smtClean="0"/>
              <a:t>Postadress, </a:t>
            </a:r>
            <a:r>
              <a:rPr lang="sv-SE" dirty="0" smtClean="0"/>
              <a:t>VC(40</a:t>
            </a:r>
            <a:r>
              <a:rPr lang="sv-SE" dirty="0" smtClean="0"/>
              <a:t>)</a:t>
            </a:r>
          </a:p>
          <a:p>
            <a:r>
              <a:rPr lang="sv-SE" dirty="0" smtClean="0"/>
              <a:t>Tel.nr, VC(12)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66382" y="4710566"/>
            <a:ext cx="232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Rec.nr Pk, Int</a:t>
            </a:r>
          </a:p>
          <a:p>
            <a:r>
              <a:rPr lang="sv-SE" dirty="0" smtClean="0"/>
              <a:t>Befattningstyp, VC(15)</a:t>
            </a:r>
          </a:p>
          <a:p>
            <a:r>
              <a:rPr lang="sv-SE" dirty="0" smtClean="0"/>
              <a:t>Lön, Int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411" y="476672"/>
            <a:ext cx="484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Konceptuell datamodell med tabellprecisering</a:t>
            </a:r>
            <a:endParaRPr lang="sv-SE" b="1" dirty="0"/>
          </a:p>
        </p:txBody>
      </p:sp>
      <p:grpSp>
        <p:nvGrpSpPr>
          <p:cNvPr id="12" name="Grupp 7"/>
          <p:cNvGrpSpPr>
            <a:grpSpLocks/>
          </p:cNvGrpSpPr>
          <p:nvPr/>
        </p:nvGrpSpPr>
        <p:grpSpPr bwMode="auto">
          <a:xfrm rot="10800000">
            <a:off x="2080964" y="4118153"/>
            <a:ext cx="936625" cy="288925"/>
            <a:chOff x="2555776" y="692696"/>
            <a:chExt cx="936104" cy="288032"/>
          </a:xfrm>
        </p:grpSpPr>
        <p:cxnSp>
          <p:nvCxnSpPr>
            <p:cNvPr id="13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55052" y="4710566"/>
            <a:ext cx="2160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FörmID Pk, Int</a:t>
            </a:r>
          </a:p>
          <a:p>
            <a:r>
              <a:rPr lang="sv-SE" dirty="0" smtClean="0"/>
              <a:t>PersID Fk, Int</a:t>
            </a:r>
          </a:p>
          <a:p>
            <a:r>
              <a:rPr lang="sv-SE" dirty="0" smtClean="0"/>
              <a:t>Förmånstyp, VC(20)</a:t>
            </a:r>
          </a:p>
          <a:p>
            <a:r>
              <a:rPr lang="sv-SE" dirty="0" smtClean="0"/>
              <a:t>Värde, Int</a:t>
            </a:r>
          </a:p>
          <a:p>
            <a:r>
              <a:rPr lang="sv-SE" dirty="0"/>
              <a:t>Startdatum, D</a:t>
            </a:r>
          </a:p>
          <a:p>
            <a:r>
              <a:rPr lang="sv-SE" dirty="0"/>
              <a:t>Slutdatum, </a:t>
            </a:r>
            <a:r>
              <a:rPr lang="sv-SE" dirty="0" smtClean="0"/>
              <a:t>D</a:t>
            </a:r>
            <a:endParaRPr lang="sv-SE" dirty="0"/>
          </a:p>
        </p:txBody>
      </p:sp>
      <p:grpSp>
        <p:nvGrpSpPr>
          <p:cNvPr id="18" name="Grupp 7"/>
          <p:cNvGrpSpPr>
            <a:grpSpLocks/>
          </p:cNvGrpSpPr>
          <p:nvPr/>
        </p:nvGrpSpPr>
        <p:grpSpPr bwMode="auto">
          <a:xfrm rot="16200000">
            <a:off x="3303757" y="2770720"/>
            <a:ext cx="936625" cy="288925"/>
            <a:chOff x="2555776" y="692696"/>
            <a:chExt cx="936104" cy="288032"/>
          </a:xfrm>
        </p:grpSpPr>
        <p:cxnSp>
          <p:nvCxnSpPr>
            <p:cNvPr id="19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031299" y="1870806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Projekt</a:t>
            </a:r>
            <a:endParaRPr lang="sv-SE" dirty="0"/>
          </a:p>
        </p:txBody>
      </p:sp>
      <p:grpSp>
        <p:nvGrpSpPr>
          <p:cNvPr id="23" name="Grupp 7"/>
          <p:cNvGrpSpPr>
            <a:grpSpLocks/>
          </p:cNvGrpSpPr>
          <p:nvPr/>
        </p:nvGrpSpPr>
        <p:grpSpPr bwMode="auto">
          <a:xfrm rot="5400000">
            <a:off x="3303758" y="3361810"/>
            <a:ext cx="936625" cy="288925"/>
            <a:chOff x="2555776" y="692696"/>
            <a:chExt cx="936104" cy="288032"/>
          </a:xfrm>
        </p:grpSpPr>
        <p:cxnSp>
          <p:nvCxnSpPr>
            <p:cNvPr id="25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3015987" y="3974585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Personal</a:t>
            </a:r>
            <a:endParaRPr lang="sv-SE" dirty="0"/>
          </a:p>
        </p:txBody>
      </p:sp>
      <p:sp>
        <p:nvSpPr>
          <p:cNvPr id="10" name="TextBox 9"/>
          <p:cNvSpPr txBox="1"/>
          <p:nvPr/>
        </p:nvSpPr>
        <p:spPr>
          <a:xfrm>
            <a:off x="2700725" y="966267"/>
            <a:ext cx="1980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ProjID Pk, Int</a:t>
            </a:r>
          </a:p>
          <a:p>
            <a:r>
              <a:rPr lang="sv-SE" dirty="0" smtClean="0"/>
              <a:t>Projekttyp, VC(30</a:t>
            </a:r>
            <a:r>
              <a:rPr lang="sv-SE" dirty="0" smtClean="0"/>
              <a:t>)</a:t>
            </a:r>
          </a:p>
          <a:p>
            <a:r>
              <a:rPr lang="sv-SE" dirty="0" smtClean="0"/>
              <a:t>Dagar, Int</a:t>
            </a:r>
            <a:endParaRPr lang="sv-SE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2731604" y="3010618"/>
            <a:ext cx="1056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deltagande</a:t>
            </a:r>
            <a:endParaRPr lang="sv-SE" sz="1400" dirty="0"/>
          </a:p>
        </p:txBody>
      </p:sp>
      <p:sp>
        <p:nvSpPr>
          <p:cNvPr id="43" name="Flowchart: Connector 42"/>
          <p:cNvSpPr/>
          <p:nvPr/>
        </p:nvSpPr>
        <p:spPr>
          <a:xfrm>
            <a:off x="3699837" y="3085737"/>
            <a:ext cx="144463" cy="13947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TextBox 44"/>
          <p:cNvSpPr txBox="1"/>
          <p:nvPr/>
        </p:nvSpPr>
        <p:spPr>
          <a:xfrm>
            <a:off x="1325461" y="2579731"/>
            <a:ext cx="1829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ProjID Pk, Int</a:t>
            </a:r>
          </a:p>
          <a:p>
            <a:r>
              <a:rPr lang="sv-SE" dirty="0" smtClean="0"/>
              <a:t>PersID Pk, Int</a:t>
            </a:r>
          </a:p>
          <a:p>
            <a:r>
              <a:rPr lang="sv-SE" dirty="0"/>
              <a:t>Startdatum, D</a:t>
            </a:r>
          </a:p>
          <a:p>
            <a:r>
              <a:rPr lang="sv-SE" dirty="0"/>
              <a:t>Slutdatum, D</a:t>
            </a:r>
          </a:p>
          <a:p>
            <a:endParaRPr lang="sv-SE" dirty="0" smtClean="0"/>
          </a:p>
        </p:txBody>
      </p:sp>
      <p:sp>
        <p:nvSpPr>
          <p:cNvPr id="58" name="Rectangle 57"/>
          <p:cNvSpPr/>
          <p:nvPr/>
        </p:nvSpPr>
        <p:spPr>
          <a:xfrm>
            <a:off x="569377" y="3966643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Förmån</a:t>
            </a:r>
            <a:endParaRPr lang="sv-SE" dirty="0"/>
          </a:p>
        </p:txBody>
      </p:sp>
      <p:grpSp>
        <p:nvGrpSpPr>
          <p:cNvPr id="33" name="Grupp 7"/>
          <p:cNvGrpSpPr>
            <a:grpSpLocks/>
          </p:cNvGrpSpPr>
          <p:nvPr/>
        </p:nvGrpSpPr>
        <p:grpSpPr bwMode="auto">
          <a:xfrm rot="10800000">
            <a:off x="3772063" y="3309364"/>
            <a:ext cx="809763" cy="288925"/>
            <a:chOff x="3142349" y="692696"/>
            <a:chExt cx="349531" cy="288032"/>
          </a:xfrm>
        </p:grpSpPr>
        <p:cxnSp>
          <p:nvCxnSpPr>
            <p:cNvPr id="34" name="Rak 5"/>
            <p:cNvCxnSpPr/>
            <p:nvPr/>
          </p:nvCxnSpPr>
          <p:spPr>
            <a:xfrm rot="10800000" flipH="1">
              <a:off x="3142349" y="836712"/>
              <a:ext cx="349531" cy="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grpSp>
        <p:nvGrpSpPr>
          <p:cNvPr id="36" name="Grupp 7"/>
          <p:cNvGrpSpPr>
            <a:grpSpLocks/>
          </p:cNvGrpSpPr>
          <p:nvPr/>
        </p:nvGrpSpPr>
        <p:grpSpPr bwMode="auto">
          <a:xfrm>
            <a:off x="4485398" y="3309365"/>
            <a:ext cx="1138362" cy="288925"/>
            <a:chOff x="2555776" y="692696"/>
            <a:chExt cx="936104" cy="288032"/>
          </a:xfrm>
        </p:grpSpPr>
        <p:cxnSp>
          <p:nvCxnSpPr>
            <p:cNvPr id="37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39" name="Flowchart: Connector 38"/>
          <p:cNvSpPr/>
          <p:nvPr/>
        </p:nvSpPr>
        <p:spPr>
          <a:xfrm rot="16200000">
            <a:off x="4623542" y="3396310"/>
            <a:ext cx="144463" cy="13947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Rectangle 39"/>
          <p:cNvSpPr/>
          <p:nvPr/>
        </p:nvSpPr>
        <p:spPr>
          <a:xfrm>
            <a:off x="5623760" y="3153530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Resurs</a:t>
            </a:r>
            <a:endParaRPr lang="sv-SE" dirty="0"/>
          </a:p>
        </p:txBody>
      </p:sp>
      <p:sp>
        <p:nvSpPr>
          <p:cNvPr id="9" name="TextBox 8"/>
          <p:cNvSpPr txBox="1"/>
          <p:nvPr/>
        </p:nvSpPr>
        <p:spPr>
          <a:xfrm>
            <a:off x="7215231" y="3183107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ResursID Pk, Int</a:t>
            </a:r>
          </a:p>
          <a:p>
            <a:r>
              <a:rPr lang="sv-SE" dirty="0" smtClean="0"/>
              <a:t>Resurstyp, </a:t>
            </a:r>
            <a:r>
              <a:rPr lang="sv-SE" dirty="0"/>
              <a:t>VC(20</a:t>
            </a:r>
            <a:r>
              <a:rPr lang="sv-SE" dirty="0" smtClean="0"/>
              <a:t>)</a:t>
            </a:r>
          </a:p>
          <a:p>
            <a:r>
              <a:rPr lang="sv-SE" dirty="0" smtClean="0"/>
              <a:t>Status, VC(7)</a:t>
            </a:r>
            <a:endParaRPr lang="sv-SE" dirty="0"/>
          </a:p>
        </p:txBody>
      </p:sp>
      <p:sp>
        <p:nvSpPr>
          <p:cNvPr id="41" name="TextBox 40"/>
          <p:cNvSpPr txBox="1"/>
          <p:nvPr/>
        </p:nvSpPr>
        <p:spPr>
          <a:xfrm>
            <a:off x="4052185" y="3106819"/>
            <a:ext cx="1540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resursanvändning</a:t>
            </a:r>
            <a:endParaRPr lang="sv-SE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656720" y="1587462"/>
            <a:ext cx="2016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ProjID Pk, Int</a:t>
            </a:r>
          </a:p>
          <a:p>
            <a:r>
              <a:rPr lang="sv-SE" dirty="0" smtClean="0"/>
              <a:t>ResursID Pk, Int</a:t>
            </a:r>
          </a:p>
          <a:p>
            <a:r>
              <a:rPr lang="sv-SE" dirty="0" smtClean="0"/>
              <a:t>PersID Pk, Int</a:t>
            </a:r>
          </a:p>
          <a:p>
            <a:r>
              <a:rPr lang="sv-SE" dirty="0" smtClean="0"/>
              <a:t>Startdatum, D</a:t>
            </a:r>
          </a:p>
          <a:p>
            <a:r>
              <a:rPr lang="sv-SE" dirty="0" smtClean="0"/>
              <a:t>Slutdatum, 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5005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67257" y="5694448"/>
            <a:ext cx="1721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TelID </a:t>
            </a:r>
            <a:r>
              <a:rPr lang="sv-SE" dirty="0"/>
              <a:t>Pk, </a:t>
            </a:r>
            <a:r>
              <a:rPr lang="sv-SE" dirty="0" smtClean="0"/>
              <a:t>Int</a:t>
            </a:r>
          </a:p>
          <a:p>
            <a:r>
              <a:rPr lang="sv-SE" dirty="0" smtClean="0"/>
              <a:t>PersID </a:t>
            </a:r>
            <a:r>
              <a:rPr lang="sv-SE" dirty="0"/>
              <a:t>F</a:t>
            </a:r>
            <a:r>
              <a:rPr lang="sv-SE" dirty="0" smtClean="0"/>
              <a:t>k</a:t>
            </a:r>
            <a:r>
              <a:rPr lang="sv-SE" dirty="0"/>
              <a:t>, </a:t>
            </a:r>
            <a:r>
              <a:rPr lang="sv-SE" dirty="0" smtClean="0"/>
              <a:t>Int</a:t>
            </a:r>
          </a:p>
          <a:p>
            <a:r>
              <a:rPr lang="sv-SE" dirty="0" smtClean="0"/>
              <a:t>TeltypID Fk, Int</a:t>
            </a:r>
          </a:p>
          <a:p>
            <a:r>
              <a:rPr lang="sv-SE" dirty="0"/>
              <a:t>Tel.nr, VC(12</a:t>
            </a:r>
            <a:r>
              <a:rPr lang="sv-SE" dirty="0" smtClean="0"/>
              <a:t>)</a:t>
            </a:r>
            <a:endParaRPr lang="sv-SE" dirty="0"/>
          </a:p>
        </p:txBody>
      </p:sp>
      <p:sp>
        <p:nvSpPr>
          <p:cNvPr id="19" name="TextBox 18"/>
          <p:cNvSpPr txBox="1"/>
          <p:nvPr/>
        </p:nvSpPr>
        <p:spPr>
          <a:xfrm>
            <a:off x="19229" y="21220"/>
            <a:ext cx="484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Normaliserad datamodell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6444208" y="6250020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Befattning</a:t>
            </a:r>
            <a:endParaRPr lang="sv-SE" dirty="0"/>
          </a:p>
        </p:txBody>
      </p:sp>
      <p:sp>
        <p:nvSpPr>
          <p:cNvPr id="136" name="TextBox 135"/>
          <p:cNvSpPr txBox="1"/>
          <p:nvPr/>
        </p:nvSpPr>
        <p:spPr>
          <a:xfrm>
            <a:off x="4448155" y="3042857"/>
            <a:ext cx="21226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PersID Pk, Int</a:t>
            </a:r>
          </a:p>
          <a:p>
            <a:r>
              <a:rPr lang="sv-SE" dirty="0" smtClean="0"/>
              <a:t>Pers.nr, C(11)</a:t>
            </a:r>
          </a:p>
          <a:p>
            <a:r>
              <a:rPr lang="sv-SE" dirty="0" smtClean="0"/>
              <a:t>Enamn, VC(20)</a:t>
            </a:r>
          </a:p>
          <a:p>
            <a:r>
              <a:rPr lang="sv-SE" dirty="0" smtClean="0"/>
              <a:t>Fnamn, VC(20)</a:t>
            </a:r>
          </a:p>
          <a:p>
            <a:r>
              <a:rPr lang="sv-SE" dirty="0"/>
              <a:t>Rec.nr Fk, </a:t>
            </a:r>
            <a:r>
              <a:rPr lang="sv-SE" dirty="0" smtClean="0"/>
              <a:t>Int</a:t>
            </a:r>
          </a:p>
          <a:p>
            <a:r>
              <a:rPr lang="sv-SE" dirty="0"/>
              <a:t>PersID_U Fk, </a:t>
            </a:r>
            <a:r>
              <a:rPr lang="sv-SE" dirty="0" smtClean="0"/>
              <a:t>Int</a:t>
            </a:r>
          </a:p>
          <a:p>
            <a:r>
              <a:rPr lang="sv-SE" dirty="0" smtClean="0"/>
              <a:t>Ort, VC(20)</a:t>
            </a:r>
          </a:p>
          <a:p>
            <a:r>
              <a:rPr lang="sv-SE" dirty="0" smtClean="0"/>
              <a:t>Gatuadress, </a:t>
            </a:r>
            <a:r>
              <a:rPr lang="sv-SE" dirty="0" smtClean="0"/>
              <a:t>VC(25)</a:t>
            </a:r>
            <a:endParaRPr lang="sv-SE" dirty="0" smtClean="0"/>
          </a:p>
        </p:txBody>
      </p:sp>
      <p:sp>
        <p:nvSpPr>
          <p:cNvPr id="137" name="TextBox 136"/>
          <p:cNvSpPr txBox="1"/>
          <p:nvPr/>
        </p:nvSpPr>
        <p:spPr>
          <a:xfrm>
            <a:off x="5012739" y="5615200"/>
            <a:ext cx="232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Rec.nr Pk, Int</a:t>
            </a:r>
          </a:p>
          <a:p>
            <a:r>
              <a:rPr lang="sv-SE" dirty="0" smtClean="0"/>
              <a:t>Befattningstyp, VC(15)</a:t>
            </a:r>
          </a:p>
          <a:p>
            <a:r>
              <a:rPr lang="sv-SE" dirty="0" smtClean="0"/>
              <a:t>Lön, Int</a:t>
            </a:r>
          </a:p>
        </p:txBody>
      </p:sp>
      <p:grpSp>
        <p:nvGrpSpPr>
          <p:cNvPr id="138" name="Grupp 7"/>
          <p:cNvGrpSpPr>
            <a:grpSpLocks/>
          </p:cNvGrpSpPr>
          <p:nvPr/>
        </p:nvGrpSpPr>
        <p:grpSpPr bwMode="auto">
          <a:xfrm rot="10800000">
            <a:off x="3177169" y="2646165"/>
            <a:ext cx="1094172" cy="288925"/>
            <a:chOff x="2555776" y="692696"/>
            <a:chExt cx="936104" cy="288032"/>
          </a:xfrm>
        </p:grpSpPr>
        <p:cxnSp>
          <p:nvCxnSpPr>
            <p:cNvPr id="139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-61021" y="2222915"/>
            <a:ext cx="1968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FörmID Pk, Int</a:t>
            </a:r>
          </a:p>
          <a:p>
            <a:r>
              <a:rPr lang="sv-SE" dirty="0" smtClean="0"/>
              <a:t>Förmån, VC(15)</a:t>
            </a:r>
          </a:p>
          <a:p>
            <a:r>
              <a:rPr lang="sv-SE" dirty="0" smtClean="0"/>
              <a:t>PersID Fk, Int</a:t>
            </a:r>
          </a:p>
          <a:p>
            <a:r>
              <a:rPr lang="sv-SE" dirty="0" smtClean="0"/>
              <a:t>FörmtypID Fk Int</a:t>
            </a:r>
          </a:p>
          <a:p>
            <a:r>
              <a:rPr lang="sv-SE" dirty="0" smtClean="0"/>
              <a:t>DatID Fk, Int</a:t>
            </a:r>
          </a:p>
        </p:txBody>
      </p:sp>
      <p:grpSp>
        <p:nvGrpSpPr>
          <p:cNvPr id="142" name="Grupp 7"/>
          <p:cNvGrpSpPr>
            <a:grpSpLocks/>
          </p:cNvGrpSpPr>
          <p:nvPr/>
        </p:nvGrpSpPr>
        <p:grpSpPr bwMode="auto">
          <a:xfrm rot="16200000">
            <a:off x="4399963" y="1298733"/>
            <a:ext cx="936625" cy="288925"/>
            <a:chOff x="2555776" y="692696"/>
            <a:chExt cx="936104" cy="288032"/>
          </a:xfrm>
        </p:grpSpPr>
        <p:cxnSp>
          <p:nvCxnSpPr>
            <p:cNvPr id="143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145" name="Rectangle 144"/>
          <p:cNvSpPr/>
          <p:nvPr/>
        </p:nvSpPr>
        <p:spPr>
          <a:xfrm>
            <a:off x="4127505" y="398819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Projekt</a:t>
            </a:r>
            <a:endParaRPr lang="sv-SE" dirty="0"/>
          </a:p>
        </p:txBody>
      </p:sp>
      <p:grpSp>
        <p:nvGrpSpPr>
          <p:cNvPr id="146" name="Grupp 7"/>
          <p:cNvGrpSpPr>
            <a:grpSpLocks/>
          </p:cNvGrpSpPr>
          <p:nvPr/>
        </p:nvGrpSpPr>
        <p:grpSpPr bwMode="auto">
          <a:xfrm rot="5400000">
            <a:off x="4399964" y="1889823"/>
            <a:ext cx="936625" cy="288925"/>
            <a:chOff x="2555776" y="692696"/>
            <a:chExt cx="936104" cy="288032"/>
          </a:xfrm>
        </p:grpSpPr>
        <p:cxnSp>
          <p:nvCxnSpPr>
            <p:cNvPr id="147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5670210" y="314081"/>
            <a:ext cx="1980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ProjID Pk, Int</a:t>
            </a:r>
          </a:p>
          <a:p>
            <a:r>
              <a:rPr lang="sv-SE" dirty="0" smtClean="0"/>
              <a:t>Projekttyp, VC(30)</a:t>
            </a:r>
          </a:p>
          <a:p>
            <a:r>
              <a:rPr lang="sv-SE" dirty="0" smtClean="0"/>
              <a:t>Dagar, </a:t>
            </a:r>
            <a:r>
              <a:rPr lang="sv-SE" dirty="0" smtClean="0"/>
              <a:t>Int</a:t>
            </a:r>
            <a:endParaRPr lang="sv-SE" dirty="0" smtClean="0"/>
          </a:p>
        </p:txBody>
      </p:sp>
      <p:grpSp>
        <p:nvGrpSpPr>
          <p:cNvPr id="152" name="Grupp 7"/>
          <p:cNvGrpSpPr>
            <a:grpSpLocks/>
          </p:cNvGrpSpPr>
          <p:nvPr/>
        </p:nvGrpSpPr>
        <p:grpSpPr bwMode="auto">
          <a:xfrm rot="10800000">
            <a:off x="3163427" y="1530262"/>
            <a:ext cx="936625" cy="288925"/>
            <a:chOff x="2555776" y="692696"/>
            <a:chExt cx="936104" cy="288032"/>
          </a:xfrm>
        </p:grpSpPr>
        <p:cxnSp>
          <p:nvCxnSpPr>
            <p:cNvPr id="153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grpSp>
        <p:nvGrpSpPr>
          <p:cNvPr id="155" name="Grupp 7"/>
          <p:cNvGrpSpPr>
            <a:grpSpLocks/>
          </p:cNvGrpSpPr>
          <p:nvPr/>
        </p:nvGrpSpPr>
        <p:grpSpPr bwMode="auto">
          <a:xfrm rot="10800000">
            <a:off x="4394712" y="1527310"/>
            <a:ext cx="473567" cy="288925"/>
            <a:chOff x="3107630" y="692696"/>
            <a:chExt cx="384250" cy="288032"/>
          </a:xfrm>
        </p:grpSpPr>
        <p:cxnSp>
          <p:nvCxnSpPr>
            <p:cNvPr id="156" name="Rak 5"/>
            <p:cNvCxnSpPr/>
            <p:nvPr/>
          </p:nvCxnSpPr>
          <p:spPr>
            <a:xfrm rot="10800000" flipH="1">
              <a:off x="3107630" y="836712"/>
              <a:ext cx="384248" cy="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-64808" y="463362"/>
            <a:ext cx="168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DatID Pk, Int</a:t>
            </a:r>
          </a:p>
          <a:p>
            <a:r>
              <a:rPr lang="sv-SE" dirty="0" smtClean="0"/>
              <a:t>Startdatum, D</a:t>
            </a:r>
          </a:p>
          <a:p>
            <a:r>
              <a:rPr lang="sv-SE" dirty="0" smtClean="0"/>
              <a:t>Slutdatum, D</a:t>
            </a:r>
            <a:endParaRPr lang="sv-SE" dirty="0"/>
          </a:p>
        </p:txBody>
      </p:sp>
      <p:sp>
        <p:nvSpPr>
          <p:cNvPr id="160" name="TextBox 159"/>
          <p:cNvSpPr txBox="1"/>
          <p:nvPr/>
        </p:nvSpPr>
        <p:spPr>
          <a:xfrm>
            <a:off x="2228828" y="398819"/>
            <a:ext cx="1829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ProjID Pk, Int</a:t>
            </a:r>
          </a:p>
          <a:p>
            <a:r>
              <a:rPr lang="sv-SE" dirty="0" smtClean="0"/>
              <a:t>PersID Pk, Int</a:t>
            </a:r>
          </a:p>
          <a:p>
            <a:r>
              <a:rPr lang="sv-SE" dirty="0"/>
              <a:t>DatID P</a:t>
            </a:r>
            <a:r>
              <a:rPr lang="sv-SE" dirty="0" smtClean="0"/>
              <a:t>k</a:t>
            </a:r>
            <a:r>
              <a:rPr lang="sv-SE" dirty="0"/>
              <a:t>, </a:t>
            </a:r>
            <a:r>
              <a:rPr lang="sv-SE" dirty="0" smtClean="0"/>
              <a:t>Int</a:t>
            </a:r>
            <a:endParaRPr lang="sv-SE" dirty="0"/>
          </a:p>
        </p:txBody>
      </p:sp>
      <p:grpSp>
        <p:nvGrpSpPr>
          <p:cNvPr id="161" name="Grupp 7"/>
          <p:cNvGrpSpPr>
            <a:grpSpLocks/>
          </p:cNvGrpSpPr>
          <p:nvPr/>
        </p:nvGrpSpPr>
        <p:grpSpPr bwMode="auto">
          <a:xfrm rot="5400000">
            <a:off x="2050498" y="1959523"/>
            <a:ext cx="713687" cy="427110"/>
            <a:chOff x="2856176" y="692696"/>
            <a:chExt cx="681775" cy="288032"/>
          </a:xfrm>
        </p:grpSpPr>
        <p:cxnSp>
          <p:nvCxnSpPr>
            <p:cNvPr id="162" name="Rak 5"/>
            <p:cNvCxnSpPr/>
            <p:nvPr/>
          </p:nvCxnSpPr>
          <p:spPr>
            <a:xfrm rot="16200000">
              <a:off x="3197063" y="495824"/>
              <a:ext cx="1" cy="6817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cxnSp>
        <p:nvCxnSpPr>
          <p:cNvPr id="167" name="Rak 5"/>
          <p:cNvCxnSpPr/>
          <p:nvPr/>
        </p:nvCxnSpPr>
        <p:spPr bwMode="auto">
          <a:xfrm flipH="1">
            <a:off x="4271341" y="3078663"/>
            <a:ext cx="1" cy="187088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Rak 5"/>
          <p:cNvCxnSpPr/>
          <p:nvPr/>
        </p:nvCxnSpPr>
        <p:spPr bwMode="auto">
          <a:xfrm flipH="1">
            <a:off x="1615432" y="1819187"/>
            <a:ext cx="79190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upp 7"/>
          <p:cNvGrpSpPr>
            <a:grpSpLocks/>
          </p:cNvGrpSpPr>
          <p:nvPr/>
        </p:nvGrpSpPr>
        <p:grpSpPr bwMode="auto">
          <a:xfrm>
            <a:off x="1615433" y="1480861"/>
            <a:ext cx="1260806" cy="288925"/>
            <a:chOff x="2555776" y="692696"/>
            <a:chExt cx="936104" cy="288032"/>
          </a:xfrm>
        </p:grpSpPr>
        <p:cxnSp>
          <p:nvCxnSpPr>
            <p:cNvPr id="173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175" name="Rectangle 174"/>
          <p:cNvSpPr/>
          <p:nvPr/>
        </p:nvSpPr>
        <p:spPr>
          <a:xfrm>
            <a:off x="2875655" y="1386692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Deltagande</a:t>
            </a:r>
            <a:endParaRPr lang="sv-SE" dirty="0"/>
          </a:p>
        </p:txBody>
      </p:sp>
      <p:sp>
        <p:nvSpPr>
          <p:cNvPr id="177" name="Rectangle 176"/>
          <p:cNvSpPr/>
          <p:nvPr/>
        </p:nvSpPr>
        <p:spPr>
          <a:xfrm>
            <a:off x="187301" y="1436743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Datum</a:t>
            </a:r>
            <a:endParaRPr lang="sv-SE" dirty="0"/>
          </a:p>
        </p:txBody>
      </p:sp>
      <p:grpSp>
        <p:nvGrpSpPr>
          <p:cNvPr id="179" name="Grupp 7"/>
          <p:cNvGrpSpPr>
            <a:grpSpLocks/>
          </p:cNvGrpSpPr>
          <p:nvPr/>
        </p:nvGrpSpPr>
        <p:grpSpPr bwMode="auto">
          <a:xfrm rot="10800000">
            <a:off x="1679426" y="5264767"/>
            <a:ext cx="936625" cy="288925"/>
            <a:chOff x="2555776" y="692696"/>
            <a:chExt cx="936104" cy="288032"/>
          </a:xfrm>
        </p:grpSpPr>
        <p:cxnSp>
          <p:nvCxnSpPr>
            <p:cNvPr id="180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2598086" y="5736035"/>
            <a:ext cx="168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TeltypID Pk, Int</a:t>
            </a:r>
          </a:p>
          <a:p>
            <a:r>
              <a:rPr lang="sv-SE" dirty="0" smtClean="0"/>
              <a:t>Teltyp, VC(10)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2598086" y="5123119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Telefontyp</a:t>
            </a:r>
            <a:endParaRPr lang="sv-SE" dirty="0"/>
          </a:p>
        </p:txBody>
      </p:sp>
      <p:grpSp>
        <p:nvGrpSpPr>
          <p:cNvPr id="210" name="Grupp 7"/>
          <p:cNvGrpSpPr>
            <a:grpSpLocks/>
          </p:cNvGrpSpPr>
          <p:nvPr/>
        </p:nvGrpSpPr>
        <p:grpSpPr bwMode="auto">
          <a:xfrm rot="5400000">
            <a:off x="839048" y="4878571"/>
            <a:ext cx="163731" cy="288925"/>
            <a:chOff x="3328240" y="692696"/>
            <a:chExt cx="163640" cy="288032"/>
          </a:xfrm>
        </p:grpSpPr>
        <p:cxnSp>
          <p:nvCxnSpPr>
            <p:cNvPr id="211" name="Rak 5"/>
            <p:cNvCxnSpPr/>
            <p:nvPr/>
          </p:nvCxnSpPr>
          <p:spPr>
            <a:xfrm rot="16200000" flipH="1">
              <a:off x="3408850" y="753682"/>
              <a:ext cx="2419" cy="1636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213" name="Rectangle 212"/>
          <p:cNvSpPr/>
          <p:nvPr/>
        </p:nvSpPr>
        <p:spPr>
          <a:xfrm>
            <a:off x="167257" y="5098624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Telefon</a:t>
            </a:r>
            <a:endParaRPr lang="sv-SE" dirty="0"/>
          </a:p>
        </p:txBody>
      </p:sp>
      <p:grpSp>
        <p:nvGrpSpPr>
          <p:cNvPr id="214" name="Grupp 7"/>
          <p:cNvGrpSpPr>
            <a:grpSpLocks/>
          </p:cNvGrpSpPr>
          <p:nvPr/>
        </p:nvGrpSpPr>
        <p:grpSpPr bwMode="auto">
          <a:xfrm rot="16200000">
            <a:off x="1959817" y="3345921"/>
            <a:ext cx="895050" cy="288925"/>
            <a:chOff x="2555776" y="692696"/>
            <a:chExt cx="936104" cy="288032"/>
          </a:xfrm>
        </p:grpSpPr>
        <p:cxnSp>
          <p:nvCxnSpPr>
            <p:cNvPr id="215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217" name="Rectangle 216"/>
          <p:cNvSpPr/>
          <p:nvPr/>
        </p:nvSpPr>
        <p:spPr>
          <a:xfrm>
            <a:off x="1667728" y="2476564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Förmån</a:t>
            </a:r>
            <a:endParaRPr lang="sv-SE" dirty="0"/>
          </a:p>
        </p:txBody>
      </p:sp>
      <p:sp>
        <p:nvSpPr>
          <p:cNvPr id="218" name="Rectangle 217"/>
          <p:cNvSpPr/>
          <p:nvPr/>
        </p:nvSpPr>
        <p:spPr>
          <a:xfrm>
            <a:off x="1651257" y="3490382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Förmånstyp</a:t>
            </a:r>
            <a:endParaRPr lang="sv-SE" dirty="0"/>
          </a:p>
        </p:txBody>
      </p:sp>
      <p:sp>
        <p:nvSpPr>
          <p:cNvPr id="219" name="TextBox 218"/>
          <p:cNvSpPr txBox="1"/>
          <p:nvPr/>
        </p:nvSpPr>
        <p:spPr>
          <a:xfrm>
            <a:off x="1485242" y="4115825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FörmtypID Pk, Int</a:t>
            </a:r>
          </a:p>
          <a:p>
            <a:r>
              <a:rPr lang="sv-SE" dirty="0" smtClean="0"/>
              <a:t>Förmånstyp, VC(20)</a:t>
            </a:r>
          </a:p>
          <a:p>
            <a:r>
              <a:rPr lang="sv-SE" dirty="0" smtClean="0"/>
              <a:t>Värde, Int</a:t>
            </a:r>
          </a:p>
        </p:txBody>
      </p:sp>
      <p:grpSp>
        <p:nvGrpSpPr>
          <p:cNvPr id="229" name="Grupp 7"/>
          <p:cNvGrpSpPr>
            <a:grpSpLocks/>
          </p:cNvGrpSpPr>
          <p:nvPr/>
        </p:nvGrpSpPr>
        <p:grpSpPr bwMode="auto">
          <a:xfrm rot="10800000">
            <a:off x="5639674" y="2646165"/>
            <a:ext cx="804537" cy="288925"/>
            <a:chOff x="2670903" y="692696"/>
            <a:chExt cx="820977" cy="288032"/>
          </a:xfrm>
        </p:grpSpPr>
        <p:cxnSp>
          <p:nvCxnSpPr>
            <p:cNvPr id="230" name="Rak 5"/>
            <p:cNvCxnSpPr/>
            <p:nvPr/>
          </p:nvCxnSpPr>
          <p:spPr>
            <a:xfrm rot="10800000" flipH="1" flipV="1">
              <a:off x="2670903" y="832877"/>
              <a:ext cx="820976" cy="383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cxnSp>
        <p:nvCxnSpPr>
          <p:cNvPr id="246" name="Rak 5"/>
          <p:cNvCxnSpPr/>
          <p:nvPr/>
        </p:nvCxnSpPr>
        <p:spPr bwMode="auto">
          <a:xfrm flipH="1">
            <a:off x="3929489" y="2267477"/>
            <a:ext cx="620378" cy="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Rak 5"/>
          <p:cNvCxnSpPr/>
          <p:nvPr/>
        </p:nvCxnSpPr>
        <p:spPr bwMode="auto">
          <a:xfrm>
            <a:off x="3931347" y="2267477"/>
            <a:ext cx="0" cy="4034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Rak 5"/>
          <p:cNvCxnSpPr/>
          <p:nvPr/>
        </p:nvCxnSpPr>
        <p:spPr bwMode="auto">
          <a:xfrm flipH="1" flipV="1">
            <a:off x="3929489" y="2670896"/>
            <a:ext cx="208534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Rak 5"/>
          <p:cNvCxnSpPr/>
          <p:nvPr/>
        </p:nvCxnSpPr>
        <p:spPr bwMode="auto">
          <a:xfrm>
            <a:off x="920913" y="4949552"/>
            <a:ext cx="335042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7229958" y="3344973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Resurs</a:t>
            </a:r>
            <a:endParaRPr lang="sv-SE" dirty="0"/>
          </a:p>
        </p:txBody>
      </p:sp>
      <p:sp>
        <p:nvSpPr>
          <p:cNvPr id="271" name="TextBox 270"/>
          <p:cNvSpPr txBox="1"/>
          <p:nvPr/>
        </p:nvSpPr>
        <p:spPr>
          <a:xfrm>
            <a:off x="7180625" y="3977325"/>
            <a:ext cx="1915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ResursID Pk, Int</a:t>
            </a:r>
          </a:p>
          <a:p>
            <a:r>
              <a:rPr lang="sv-SE" dirty="0" smtClean="0"/>
              <a:t>Resurstyp, VC(20)</a:t>
            </a:r>
          </a:p>
          <a:p>
            <a:r>
              <a:rPr lang="sv-SE" dirty="0" smtClean="0"/>
              <a:t>Status, </a:t>
            </a:r>
            <a:r>
              <a:rPr lang="sv-SE" dirty="0" smtClean="0"/>
              <a:t>VC(7)</a:t>
            </a:r>
            <a:endParaRPr lang="sv-SE" dirty="0" smtClean="0"/>
          </a:p>
        </p:txBody>
      </p:sp>
      <p:cxnSp>
        <p:nvCxnSpPr>
          <p:cNvPr id="272" name="Rak 5"/>
          <p:cNvCxnSpPr/>
          <p:nvPr/>
        </p:nvCxnSpPr>
        <p:spPr bwMode="auto">
          <a:xfrm>
            <a:off x="6444208" y="2794474"/>
            <a:ext cx="4285" cy="276931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Grupp 7"/>
          <p:cNvGrpSpPr>
            <a:grpSpLocks/>
          </p:cNvGrpSpPr>
          <p:nvPr/>
        </p:nvGrpSpPr>
        <p:grpSpPr bwMode="auto">
          <a:xfrm rot="5400000">
            <a:off x="4436330" y="2236562"/>
            <a:ext cx="227071" cy="288925"/>
            <a:chOff x="3262694" y="692696"/>
            <a:chExt cx="229186" cy="288032"/>
          </a:xfrm>
        </p:grpSpPr>
        <p:cxnSp>
          <p:nvCxnSpPr>
            <p:cNvPr id="297" name="Rak 5"/>
            <p:cNvCxnSpPr/>
            <p:nvPr/>
          </p:nvCxnSpPr>
          <p:spPr>
            <a:xfrm rot="16200000">
              <a:off x="3377286" y="722119"/>
              <a:ext cx="1" cy="2291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302" name="Rectangle 301"/>
          <p:cNvSpPr/>
          <p:nvPr/>
        </p:nvSpPr>
        <p:spPr>
          <a:xfrm>
            <a:off x="4127505" y="2504520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Personal</a:t>
            </a:r>
            <a:endParaRPr lang="sv-SE" dirty="0"/>
          </a:p>
        </p:txBody>
      </p:sp>
      <p:cxnSp>
        <p:nvCxnSpPr>
          <p:cNvPr id="312" name="Rak 5"/>
          <p:cNvCxnSpPr/>
          <p:nvPr/>
        </p:nvCxnSpPr>
        <p:spPr bwMode="auto">
          <a:xfrm>
            <a:off x="1473565" y="332656"/>
            <a:ext cx="608536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Rak 5"/>
          <p:cNvCxnSpPr/>
          <p:nvPr/>
        </p:nvCxnSpPr>
        <p:spPr bwMode="auto">
          <a:xfrm>
            <a:off x="1473565" y="332652"/>
            <a:ext cx="11677" cy="110409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0" name="Grupp 7"/>
          <p:cNvGrpSpPr>
            <a:grpSpLocks/>
          </p:cNvGrpSpPr>
          <p:nvPr/>
        </p:nvGrpSpPr>
        <p:grpSpPr bwMode="auto">
          <a:xfrm rot="10800000">
            <a:off x="6854016" y="1673831"/>
            <a:ext cx="704919" cy="288925"/>
            <a:chOff x="2934467" y="692696"/>
            <a:chExt cx="557413" cy="288032"/>
          </a:xfrm>
        </p:grpSpPr>
        <p:cxnSp>
          <p:nvCxnSpPr>
            <p:cNvPr id="331" name="Rak 5"/>
            <p:cNvCxnSpPr/>
            <p:nvPr/>
          </p:nvCxnSpPr>
          <p:spPr>
            <a:xfrm rot="10800000" flipH="1" flipV="1">
              <a:off x="2934467" y="830558"/>
              <a:ext cx="557409" cy="615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cxnSp>
        <p:nvCxnSpPr>
          <p:cNvPr id="334" name="Rak 5"/>
          <p:cNvCxnSpPr/>
          <p:nvPr/>
        </p:nvCxnSpPr>
        <p:spPr bwMode="auto">
          <a:xfrm>
            <a:off x="6854019" y="2281531"/>
            <a:ext cx="0" cy="135147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Rak 5"/>
          <p:cNvCxnSpPr/>
          <p:nvPr/>
        </p:nvCxnSpPr>
        <p:spPr bwMode="auto">
          <a:xfrm>
            <a:off x="6448493" y="5563790"/>
            <a:ext cx="75179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Rak 5"/>
          <p:cNvCxnSpPr>
            <a:stCxn id="135" idx="0"/>
          </p:cNvCxnSpPr>
          <p:nvPr/>
        </p:nvCxnSpPr>
        <p:spPr bwMode="auto">
          <a:xfrm flipV="1">
            <a:off x="7200292" y="5563790"/>
            <a:ext cx="0" cy="68623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6957344" y="1867298"/>
            <a:ext cx="1784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PersID Pk, Int</a:t>
            </a:r>
          </a:p>
          <a:p>
            <a:r>
              <a:rPr lang="sv-SE" dirty="0" smtClean="0"/>
              <a:t>ProjID Pk, Int</a:t>
            </a:r>
          </a:p>
          <a:p>
            <a:r>
              <a:rPr lang="sv-SE" dirty="0" smtClean="0"/>
              <a:t>DatID Pk, Int</a:t>
            </a:r>
          </a:p>
          <a:p>
            <a:r>
              <a:rPr lang="sv-SE" dirty="0" smtClean="0"/>
              <a:t>ResursID Fk, Int</a:t>
            </a:r>
          </a:p>
        </p:txBody>
      </p:sp>
      <p:grpSp>
        <p:nvGrpSpPr>
          <p:cNvPr id="357" name="Grupp 7"/>
          <p:cNvGrpSpPr>
            <a:grpSpLocks/>
          </p:cNvGrpSpPr>
          <p:nvPr/>
        </p:nvGrpSpPr>
        <p:grpSpPr bwMode="auto">
          <a:xfrm>
            <a:off x="4868279" y="1654551"/>
            <a:ext cx="473567" cy="288925"/>
            <a:chOff x="3107630" y="692696"/>
            <a:chExt cx="384250" cy="288032"/>
          </a:xfrm>
        </p:grpSpPr>
        <p:cxnSp>
          <p:nvCxnSpPr>
            <p:cNvPr id="358" name="Rak 5"/>
            <p:cNvCxnSpPr/>
            <p:nvPr/>
          </p:nvCxnSpPr>
          <p:spPr>
            <a:xfrm rot="10800000" flipH="1">
              <a:off x="3107630" y="836712"/>
              <a:ext cx="384248" cy="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360" name="Rectangle 359"/>
          <p:cNvSpPr/>
          <p:nvPr/>
        </p:nvSpPr>
        <p:spPr>
          <a:xfrm>
            <a:off x="5341844" y="1536435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Resursanvän-dning</a:t>
            </a:r>
            <a:endParaRPr lang="sv-SE" dirty="0"/>
          </a:p>
        </p:txBody>
      </p:sp>
      <p:grpSp>
        <p:nvGrpSpPr>
          <p:cNvPr id="361" name="Grupp 7"/>
          <p:cNvGrpSpPr>
            <a:grpSpLocks/>
          </p:cNvGrpSpPr>
          <p:nvPr/>
        </p:nvGrpSpPr>
        <p:grpSpPr bwMode="auto">
          <a:xfrm rot="16200000">
            <a:off x="6022887" y="2047981"/>
            <a:ext cx="150082" cy="288925"/>
            <a:chOff x="3370104" y="692696"/>
            <a:chExt cx="121776" cy="288032"/>
          </a:xfrm>
        </p:grpSpPr>
        <p:cxnSp>
          <p:nvCxnSpPr>
            <p:cNvPr id="362" name="Rak 5"/>
            <p:cNvCxnSpPr/>
            <p:nvPr/>
          </p:nvCxnSpPr>
          <p:spPr>
            <a:xfrm rot="5400000" flipV="1">
              <a:off x="3430991" y="775827"/>
              <a:ext cx="0" cy="12177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3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cxnSp>
        <p:nvCxnSpPr>
          <p:cNvPr id="365" name="Rak 5"/>
          <p:cNvCxnSpPr/>
          <p:nvPr/>
        </p:nvCxnSpPr>
        <p:spPr bwMode="auto">
          <a:xfrm>
            <a:off x="6105379" y="2271983"/>
            <a:ext cx="748633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Rak 5"/>
          <p:cNvCxnSpPr>
            <a:endCxn id="270" idx="1"/>
          </p:cNvCxnSpPr>
          <p:nvPr/>
        </p:nvCxnSpPr>
        <p:spPr bwMode="auto">
          <a:xfrm>
            <a:off x="6854826" y="3633005"/>
            <a:ext cx="37513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Rak 5"/>
          <p:cNvCxnSpPr/>
          <p:nvPr/>
        </p:nvCxnSpPr>
        <p:spPr bwMode="auto">
          <a:xfrm>
            <a:off x="7558933" y="334864"/>
            <a:ext cx="0" cy="148960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59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v-SE" dirty="0" smtClean="0"/>
              <a:t>Förändringar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628800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v-SE" dirty="0" smtClean="0"/>
              <a:t>Objektifierat ”deltagande</a:t>
            </a:r>
            <a:r>
              <a:rPr lang="sv-SE" dirty="0" smtClean="0"/>
              <a:t>” och ”resursanvändning”.</a:t>
            </a:r>
            <a:endParaRPr lang="sv-SE" dirty="0" smtClean="0"/>
          </a:p>
          <a:p>
            <a:pPr marL="342900" indent="-342900">
              <a:buAutoNum type="arabicPeriod"/>
            </a:pPr>
            <a:r>
              <a:rPr lang="sv-SE" dirty="0" smtClean="0"/>
              <a:t>Brutit ut ”TelefonNR</a:t>
            </a:r>
            <a:r>
              <a:rPr lang="sv-SE" dirty="0"/>
              <a:t>” </a:t>
            </a:r>
            <a:r>
              <a:rPr lang="sv-SE" dirty="0" smtClean="0"/>
              <a:t>ur ”Personal” och lagt in det i det nya objektet </a:t>
            </a:r>
            <a:r>
              <a:rPr lang="sv-SE" dirty="0"/>
              <a:t>”Telefon</a:t>
            </a:r>
            <a:r>
              <a:rPr lang="sv-SE" dirty="0" smtClean="0"/>
              <a:t>”.</a:t>
            </a:r>
          </a:p>
          <a:p>
            <a:pPr marL="342900" indent="-342900">
              <a:buAutoNum type="arabicPeriod"/>
            </a:pPr>
            <a:r>
              <a:rPr lang="sv-SE" dirty="0" smtClean="0"/>
              <a:t>Gjort ett eget objekt för ”Telefontyp” så en person kan ha flera telefoner.</a:t>
            </a:r>
          </a:p>
          <a:p>
            <a:pPr marL="342900" indent="-342900">
              <a:buAutoNum type="arabicPeriod"/>
            </a:pPr>
            <a:r>
              <a:rPr lang="sv-SE" dirty="0" smtClean="0"/>
              <a:t>Gjort ett eget objekt för ”Förmånstyp” så en person kan ha fler förmåner.</a:t>
            </a:r>
          </a:p>
          <a:p>
            <a:pPr marL="342900" indent="-342900">
              <a:buAutoNum type="arabicPeriod"/>
            </a:pPr>
            <a:r>
              <a:rPr lang="sv-SE" dirty="0" smtClean="0"/>
              <a:t>Brutit ut ”Start- &amp; Slutdatum” ur ”</a:t>
            </a:r>
            <a:r>
              <a:rPr lang="sv-SE" dirty="0" smtClean="0"/>
              <a:t>Deltagande”, ”Förmån” &amp; ”Resursanvändning” och </a:t>
            </a:r>
            <a:r>
              <a:rPr lang="sv-SE" dirty="0" smtClean="0"/>
              <a:t>lagt in dem i det nya objektet ”Datum</a:t>
            </a:r>
            <a:r>
              <a:rPr lang="sv-SE" dirty="0" smtClean="0"/>
              <a:t>”.</a:t>
            </a:r>
          </a:p>
          <a:p>
            <a:pPr marL="342900" indent="-342900">
              <a:buAutoNum type="arabicPeriod"/>
            </a:pPr>
            <a:r>
              <a:rPr lang="sv-SE" dirty="0" smtClean="0"/>
              <a:t>Lagt till PersID_U (underställd) för att kunna bestämma hierarkin inom företagets personal.</a:t>
            </a:r>
            <a:endParaRPr lang="sv-SE" dirty="0" smtClean="0"/>
          </a:p>
          <a:p>
            <a:pPr marL="342900" indent="-342900">
              <a:buAutoNum type="arabicPeriod"/>
            </a:pPr>
            <a:r>
              <a:rPr lang="sv-SE" dirty="0" smtClean="0"/>
              <a:t>Delat upp ”Namn” i för- &amp; efternamn (Fnamn &amp; Enamn), samt delat upp ”Postadress” i ”Ort” &amp; ”Gatuadress” – Normalform 1 (Odelbara fält)</a:t>
            </a:r>
          </a:p>
          <a:p>
            <a:pPr marL="342900" indent="-342900">
              <a:buAutoNum type="arabicPeriod"/>
            </a:pPr>
            <a:endParaRPr lang="sv-SE" dirty="0" smtClean="0"/>
          </a:p>
          <a:p>
            <a:pPr marL="342900" indent="-342900">
              <a:buAutoNum type="arabicPeriod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5928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0509"/>
              </p:ext>
            </p:extLst>
          </p:nvPr>
        </p:nvGraphicFramePr>
        <p:xfrm>
          <a:off x="59852" y="623183"/>
          <a:ext cx="7167818" cy="1387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976"/>
                <a:gridCol w="1181418"/>
                <a:gridCol w="873443"/>
                <a:gridCol w="725805"/>
                <a:gridCol w="689864"/>
                <a:gridCol w="901764"/>
                <a:gridCol w="792099"/>
                <a:gridCol w="1306449"/>
              </a:tblGrid>
              <a:tr h="473374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PersID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Pers.nr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Enamn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Fnamn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Rec.nr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PersID_U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Ort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Gatuadress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57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870328-3341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Schwartz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Hans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Osthem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Bauervägen 3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74257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640521-6720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Bergman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Karin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Osthem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Saltstigen 5</a:t>
                      </a:r>
                      <a:endParaRPr lang="sv-SE" sz="1400" dirty="0"/>
                    </a:p>
                  </a:txBody>
                  <a:tcPr/>
                </a:tc>
              </a:tr>
              <a:tr h="274257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781001-9973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Dinkel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Bosse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Tvärryd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Kalaskroken 21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389" y="-2293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Exempeldata del 1</a:t>
            </a:r>
            <a:endParaRPr lang="sv-S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37519" y="2606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Personal</a:t>
            </a:r>
            <a:endParaRPr lang="sv-S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218358"/>
              </p:ext>
            </p:extLst>
          </p:nvPr>
        </p:nvGraphicFramePr>
        <p:xfrm>
          <a:off x="6084168" y="2484783"/>
          <a:ext cx="2664968" cy="1549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864"/>
                <a:gridCol w="1300099"/>
                <a:gridCol w="675005"/>
              </a:tblGrid>
              <a:tr h="362074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Rec.nr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Befattningstyp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Lön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5956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Chef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60000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95956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Projektledare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25000</a:t>
                      </a:r>
                      <a:endParaRPr lang="sv-SE" sz="1400" dirty="0"/>
                    </a:p>
                  </a:txBody>
                  <a:tcPr/>
                </a:tc>
              </a:tr>
              <a:tr h="395956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Praktikant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5000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84812" y="21727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Befattning</a:t>
            </a:r>
            <a:endParaRPr lang="sv-SE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646969"/>
              </p:ext>
            </p:extLst>
          </p:nvPr>
        </p:nvGraphicFramePr>
        <p:xfrm>
          <a:off x="65400" y="2492896"/>
          <a:ext cx="32056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201"/>
                <a:gridCol w="696976"/>
                <a:gridCol w="829501"/>
                <a:gridCol w="1090930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TelID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PersID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TeltypID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Tel.nr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21624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070856141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0875-33687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4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076632792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629" y="218508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Telefon</a:t>
            </a:r>
            <a:endParaRPr lang="sv-SE" dirty="0"/>
          </a:p>
        </p:txBody>
      </p:sp>
      <p:sp>
        <p:nvSpPr>
          <p:cNvPr id="12" name="TextBox 11"/>
          <p:cNvSpPr txBox="1"/>
          <p:nvPr/>
        </p:nvSpPr>
        <p:spPr>
          <a:xfrm>
            <a:off x="3978769" y="21727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Telefontyp</a:t>
            </a:r>
            <a:endParaRPr lang="sv-SE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202069"/>
              </p:ext>
            </p:extLst>
          </p:nvPr>
        </p:nvGraphicFramePr>
        <p:xfrm>
          <a:off x="4067944" y="2497158"/>
          <a:ext cx="15460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501"/>
                <a:gridCol w="716598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TeltypID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Teltyp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Mobil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Hem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Arbete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345744"/>
              </p:ext>
            </p:extLst>
          </p:nvPr>
        </p:nvGraphicFramePr>
        <p:xfrm>
          <a:off x="27629" y="4765794"/>
          <a:ext cx="288537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"/>
                <a:gridCol w="1178941"/>
                <a:gridCol w="837756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ResursID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Resurstyp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Status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Ingen</a:t>
                      </a:r>
                      <a:r>
                        <a:rPr lang="sv-SE" sz="1400" baseline="0" dirty="0" smtClean="0"/>
                        <a:t> resurs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Används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Dator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Ledig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Gaffeltruck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Används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4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Dammsugare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Används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7629" y="43705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Resurs</a:t>
            </a:r>
            <a:endParaRPr lang="sv-SE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029068"/>
              </p:ext>
            </p:extLst>
          </p:nvPr>
        </p:nvGraphicFramePr>
        <p:xfrm>
          <a:off x="3816140" y="4770036"/>
          <a:ext cx="28896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976"/>
                <a:gridCol w="680784"/>
                <a:gridCol w="868680"/>
                <a:gridCol w="643192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PersID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ProjID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ResursID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DatID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4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5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5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771656" y="4393748"/>
            <a:ext cx="188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Resursa</a:t>
            </a:r>
            <a:r>
              <a:rPr lang="sv-SE" dirty="0" smtClean="0"/>
              <a:t>nvändning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8133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964408"/>
              </p:ext>
            </p:extLst>
          </p:nvPr>
        </p:nvGraphicFramePr>
        <p:xfrm>
          <a:off x="102369" y="555702"/>
          <a:ext cx="403320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921"/>
                <a:gridCol w="923544"/>
                <a:gridCol w="696976"/>
                <a:gridCol w="1004570"/>
                <a:gridCol w="643192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FörmID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Förmån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PersID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FörmtypID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DatID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Parkering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4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Tjänstebil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Parkering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135" y="2160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Förmån</a:t>
            </a:r>
            <a:endParaRPr lang="sv-S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471817"/>
              </p:ext>
            </p:extLst>
          </p:nvPr>
        </p:nvGraphicFramePr>
        <p:xfrm>
          <a:off x="5140036" y="576543"/>
          <a:ext cx="27528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70"/>
                <a:gridCol w="1097915"/>
                <a:gridCol w="650367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FörmtypID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Förmånstyp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Värde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Skattefri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3000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Friskvård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200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60035" y="23687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Förmånstyp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38389" y="-2293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Exempeldata del 2</a:t>
            </a:r>
            <a:endParaRPr lang="sv-SE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279299"/>
              </p:ext>
            </p:extLst>
          </p:nvPr>
        </p:nvGraphicFramePr>
        <p:xfrm>
          <a:off x="4115838" y="2276872"/>
          <a:ext cx="275780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192"/>
                <a:gridCol w="1060196"/>
                <a:gridCol w="1054418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DatID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Startdatum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Slutdatum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1900-01-01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2100-12-31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2010-02-01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2020-11-22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2010-02-01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2020-11-22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4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2011-06-21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2012-08-13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5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2013-12-20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2013-12-21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6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2014-01-07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2014-01-10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101563" y="196561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Datum</a:t>
            </a:r>
            <a:endParaRPr lang="sv-SE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2839"/>
              </p:ext>
            </p:extLst>
          </p:nvPr>
        </p:nvGraphicFramePr>
        <p:xfrm>
          <a:off x="63151" y="4293096"/>
          <a:ext cx="20209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976"/>
                <a:gridCol w="680784"/>
                <a:gridCol w="643192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PersID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ProjID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DatID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5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6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5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2124" y="39237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Deltagande</a:t>
            </a:r>
            <a:endParaRPr lang="sv-SE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921753"/>
              </p:ext>
            </p:extLst>
          </p:nvPr>
        </p:nvGraphicFramePr>
        <p:xfrm>
          <a:off x="63151" y="2312025"/>
          <a:ext cx="275717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84"/>
                <a:gridCol w="1421892"/>
                <a:gridCol w="654495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ProjID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Projekttyp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Dagar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Truckutbildning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Städa kontoret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Budgetplanering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3151" y="1965610"/>
            <a:ext cx="91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Projekt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5264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809</Words>
  <Application>Microsoft Office PowerPoint</Application>
  <PresentationFormat>On-screen Show (4:3)</PresentationFormat>
  <Paragraphs>372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Databasteknik 1DV405 Laboration 2 Emil Dannberger (UD13)</vt:lpstr>
      <vt:lpstr>Uppgift 1 – Normalisera Dator</vt:lpstr>
      <vt:lpstr>1. Normaliserade tabeller</vt:lpstr>
      <vt:lpstr>Förändringar</vt:lpstr>
      <vt:lpstr>Uppgift 2 – Personaladministration</vt:lpstr>
      <vt:lpstr>PowerPoint Presentation</vt:lpstr>
      <vt:lpstr>Förändringar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Databasteknik 1DV405 Laboration 2 Emil Dannberger (UD13)</dc:title>
  <dc:creator>Emil</dc:creator>
  <cp:lastModifiedBy>Emil</cp:lastModifiedBy>
  <cp:revision>61</cp:revision>
  <dcterms:created xsi:type="dcterms:W3CDTF">2014-02-03T13:05:43Z</dcterms:created>
  <dcterms:modified xsi:type="dcterms:W3CDTF">2014-02-05T14:18:05Z</dcterms:modified>
</cp:coreProperties>
</file>