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1"/>
  </p:notesMasterIdLst>
  <p:sldIdLst>
    <p:sldId id="312" r:id="rId5"/>
    <p:sldId id="313" r:id="rId6"/>
    <p:sldId id="352" r:id="rId7"/>
    <p:sldId id="351" r:id="rId8"/>
    <p:sldId id="353" r:id="rId9"/>
    <p:sldId id="345" r:id="rId10"/>
    <p:sldId id="346" r:id="rId11"/>
    <p:sldId id="347" r:id="rId12"/>
    <p:sldId id="348" r:id="rId13"/>
    <p:sldId id="364" r:id="rId14"/>
    <p:sldId id="369" r:id="rId15"/>
    <p:sldId id="370" r:id="rId16"/>
    <p:sldId id="349" r:id="rId17"/>
    <p:sldId id="343" r:id="rId18"/>
    <p:sldId id="344" r:id="rId19"/>
    <p:sldId id="341" r:id="rId20"/>
    <p:sldId id="342" r:id="rId21"/>
    <p:sldId id="356" r:id="rId22"/>
    <p:sldId id="357" r:id="rId23"/>
    <p:sldId id="358" r:id="rId24"/>
    <p:sldId id="371" r:id="rId25"/>
    <p:sldId id="365" r:id="rId26"/>
    <p:sldId id="367" r:id="rId27"/>
    <p:sldId id="373" r:id="rId28"/>
    <p:sldId id="368" r:id="rId29"/>
    <p:sldId id="372" r:id="rId30"/>
  </p:sldIdLst>
  <p:sldSz cx="12192000" cy="6858000"/>
  <p:notesSz cx="6858000" cy="9144000"/>
  <p:embeddedFontLst>
    <p:embeddedFont>
      <p:font typeface="나눔바른고딕" panose="020B0600000101010101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문체부 훈민정음체" panose="02020603020101020101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3399"/>
    <a:srgbClr val="FF66FF"/>
    <a:srgbClr val="FFCC00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C5158-D368-4896-981F-1C3176902E95}" v="38" dt="2019-12-05T10:41:36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92" y="4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21C0-BDB2-4DFD-8FA8-E121A9E1B86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CDC4B-516E-4472-AA2F-6BEBBD1B0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6021720-C665-43B4-ADFF-5D47351B84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0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0CE18-B0B8-4858-B12F-BD7B85C7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79D273-FE80-44BC-93B9-26531A7F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0037D-53A7-4B2A-AF12-FC8992B1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7E25B-864E-4946-AF0E-7C047963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2C4BA-5D1B-43D2-BD8D-E434A5A0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0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A0BB1-EC07-4A84-8C8E-F3289D6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6B38A2-AA6F-4E3A-ABFD-1128977C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0E3B1-A94E-4365-AFF4-9171A985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2B2B6-D349-4602-B5FB-804D287C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F82A2-4CBE-4773-A658-564C0525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5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8031C7-424D-4F52-A313-F8813B111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3C42D4-6435-4331-851F-5D0440506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9E0E2-8689-4BBE-AA04-EEE8ED2D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8E981-2150-4AC9-8109-E9779AC2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AFFA2-F1DF-49B7-AF7C-1435B888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3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60CE3-3D6F-4F5D-B521-C52999A1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B160C-E433-415F-A24D-A2E68A83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59710-6EB2-45F9-989E-80341B30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52494-053F-4F43-B53B-E351323E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D2CC1-629C-4293-9A15-56D6E1D8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2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367EA-5BCC-461E-A02C-30C62E36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F5599-786B-4F8B-BED1-B5E904CE0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AD8C8-5F3B-4BBF-A18D-B3B9A3D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C54D7-0B26-4AB7-9731-1DD354D1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F5501-6385-4D69-B9FB-37E23D30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7F2F4-EE72-4EF4-B10B-9B605EAB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C01CB-9E3C-43FD-87B1-3BFD80868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7D768-0B96-48D1-91B5-5D7E2ACDE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F2335-97A3-4E34-ABC0-84EAE53F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19092-8B17-4CB0-A4A5-7B740CDD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EDE94-CF39-445A-8BB4-23A40C04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8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7C19B-477C-4485-9449-1094F07D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CCEE5-66CF-4210-B40F-936E3D22C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C9B0D7-30B4-4FD4-8E1E-D2E82948F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F05E0A-A0E5-410B-971F-F0781BFCB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72D828-A858-4698-A6CB-697116B3F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9A1A1B-95D6-4C4B-A681-48CE4062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8F6311-6445-46E2-99ED-02089A30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4F7D3C-53C7-4737-B91F-45411E8D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7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B1BDF-2B6E-49DC-91F8-BDAA0EC6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E5265F-BA9F-4B1B-B1DB-BBD684E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A04577-AF00-47D7-ACCD-C026BBC1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D0FC4-394B-4832-B440-B97C8848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FF1B6A-AA7D-486D-B2ED-FB9A388B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2A481A-1E59-4256-AF12-1D2F9A4B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C5CDF-EBC9-4663-8356-EF3F95F2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9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8485F-C8F2-4A25-B389-A249ECC7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86618-A2C2-403B-AA2C-E56D2A9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0BB1C-A9F4-4085-BA96-CED9DC61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303B5-51F3-4C8D-8657-C57AD6BC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733F7-A596-490D-8E53-2F21FA82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0D5C6-DE36-4E20-9492-5F5B4BD3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5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E10F0-286F-4898-B365-DF898714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A54B85-7A9C-4C75-927F-6BB1EA814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791EC-4AD5-40A4-87D1-57F6368A2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474E4-EA8C-4CD1-BBD7-3A013B2E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661A5-6CD8-4F84-8FFB-44277747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BE9ED-3288-4C5B-85E7-923C82B9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1695F-C4F1-4A22-9E0C-413E7F93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658FC-935E-4C27-AE87-281D9356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42395-3DD8-4FDF-A1AB-46876DB02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5CEB-1B23-483E-BCAE-1FDB482DC19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DF2A8-6A14-45E6-A566-60D61E6D8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C3C54-BBB7-4143-9344-C7DF09117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5AAC-7263-4BC6-A1FD-1A050B265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-Yoon/refectoring_braille" TargetMode="External"/><Relationship Id="rId2" Type="http://schemas.openxmlformats.org/officeDocument/2006/relationships/hyperlink" Target="https://www.taptilo.com/k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kbuwel.or.kr/Blind/Braille" TargetMode="External"/><Relationship Id="rId5" Type="http://schemas.openxmlformats.org/officeDocument/2006/relationships/hyperlink" Target="https://github.com/hyonzin/hangul-braille-converter" TargetMode="External"/><Relationship Id="rId4" Type="http://schemas.openxmlformats.org/officeDocument/2006/relationships/hyperlink" Target="http://www.newstomato.com/ReadNews.aspx?no=906184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F410325-786F-4C97-82BC-73C6D8E841AA}"/>
              </a:ext>
            </a:extLst>
          </p:cNvPr>
          <p:cNvSpPr txBox="1"/>
          <p:nvPr/>
        </p:nvSpPr>
        <p:spPr>
          <a:xfrm>
            <a:off x="9490012" y="5180199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2015154009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김학진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2015154014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문준혁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2015154021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송민욱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2015154027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이세민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C619DA-0332-4FD7-A740-37D3063662E2}"/>
              </a:ext>
            </a:extLst>
          </p:cNvPr>
          <p:cNvGrpSpPr/>
          <p:nvPr/>
        </p:nvGrpSpPr>
        <p:grpSpPr>
          <a:xfrm>
            <a:off x="4247854" y="2295206"/>
            <a:ext cx="3777655" cy="1321842"/>
            <a:chOff x="4247854" y="1663822"/>
            <a:chExt cx="3777655" cy="132184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039E3B5-718C-4C5F-A57F-CF4215EC2509}"/>
                </a:ext>
              </a:extLst>
            </p:cNvPr>
            <p:cNvSpPr/>
            <p:nvPr/>
          </p:nvSpPr>
          <p:spPr>
            <a:xfrm>
              <a:off x="4247854" y="1663822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48EA604-4A43-4833-BA9F-EF102307DB1B}"/>
                </a:ext>
              </a:extLst>
            </p:cNvPr>
            <p:cNvSpPr/>
            <p:nvPr/>
          </p:nvSpPr>
          <p:spPr>
            <a:xfrm>
              <a:off x="4247854" y="2155990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9637847-0B27-46B8-A4E7-9AFC415E37F2}"/>
                </a:ext>
              </a:extLst>
            </p:cNvPr>
            <p:cNvSpPr/>
            <p:nvPr/>
          </p:nvSpPr>
          <p:spPr>
            <a:xfrm>
              <a:off x="4247854" y="2648158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D4347FE-7981-4A42-94A6-27840DC7CED9}"/>
                </a:ext>
              </a:extLst>
            </p:cNvPr>
            <p:cNvSpPr/>
            <p:nvPr/>
          </p:nvSpPr>
          <p:spPr>
            <a:xfrm>
              <a:off x="4677633" y="1663822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35C1EE1-E8C0-4D2A-AB20-FE8E32DB725A}"/>
                </a:ext>
              </a:extLst>
            </p:cNvPr>
            <p:cNvSpPr/>
            <p:nvPr/>
          </p:nvSpPr>
          <p:spPr>
            <a:xfrm>
              <a:off x="4677633" y="2155990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DE3F300-8199-4049-9FEB-9F2C95B39688}"/>
                </a:ext>
              </a:extLst>
            </p:cNvPr>
            <p:cNvSpPr/>
            <p:nvPr/>
          </p:nvSpPr>
          <p:spPr>
            <a:xfrm>
              <a:off x="4677633" y="2648158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CFCCFEB-812F-48E9-9D98-FDFD439079F1}"/>
                </a:ext>
              </a:extLst>
            </p:cNvPr>
            <p:cNvSpPr/>
            <p:nvPr/>
          </p:nvSpPr>
          <p:spPr>
            <a:xfrm>
              <a:off x="5258507" y="1663822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F323A5-153E-44D2-AF50-450498EB3A3F}"/>
                </a:ext>
              </a:extLst>
            </p:cNvPr>
            <p:cNvSpPr/>
            <p:nvPr/>
          </p:nvSpPr>
          <p:spPr>
            <a:xfrm>
              <a:off x="5258507" y="2155990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AE4C624-F99C-4B73-BFCF-1E39A4A67F2A}"/>
                </a:ext>
              </a:extLst>
            </p:cNvPr>
            <p:cNvSpPr/>
            <p:nvPr/>
          </p:nvSpPr>
          <p:spPr>
            <a:xfrm>
              <a:off x="5258507" y="2648158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368D96-8C27-4CDF-9F6F-A862A3B41640}"/>
                </a:ext>
              </a:extLst>
            </p:cNvPr>
            <p:cNvSpPr/>
            <p:nvPr/>
          </p:nvSpPr>
          <p:spPr>
            <a:xfrm>
              <a:off x="5688286" y="1663822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F7016D8-6051-4551-8620-C7ED4730B2B9}"/>
                </a:ext>
              </a:extLst>
            </p:cNvPr>
            <p:cNvSpPr/>
            <p:nvPr/>
          </p:nvSpPr>
          <p:spPr>
            <a:xfrm>
              <a:off x="5688286" y="2155990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46B401B-32EA-455B-B069-503CA5D1BA0F}"/>
                </a:ext>
              </a:extLst>
            </p:cNvPr>
            <p:cNvSpPr/>
            <p:nvPr/>
          </p:nvSpPr>
          <p:spPr>
            <a:xfrm>
              <a:off x="5688286" y="2648158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CE3935B-1B5D-4C04-AD8D-7DD65D23C973}"/>
                </a:ext>
              </a:extLst>
            </p:cNvPr>
            <p:cNvSpPr/>
            <p:nvPr/>
          </p:nvSpPr>
          <p:spPr>
            <a:xfrm>
              <a:off x="6278785" y="1663822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0DA0191-FB30-4CB8-9ED9-CF2F84D91624}"/>
                </a:ext>
              </a:extLst>
            </p:cNvPr>
            <p:cNvSpPr/>
            <p:nvPr/>
          </p:nvSpPr>
          <p:spPr>
            <a:xfrm>
              <a:off x="6278785" y="2155990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8125E4D-193D-44C2-939C-AC12CE95E690}"/>
                </a:ext>
              </a:extLst>
            </p:cNvPr>
            <p:cNvSpPr/>
            <p:nvPr/>
          </p:nvSpPr>
          <p:spPr>
            <a:xfrm>
              <a:off x="6278785" y="2648158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E6D4BAC-3F62-45D5-B6EB-B8AA0695EDB7}"/>
                </a:ext>
              </a:extLst>
            </p:cNvPr>
            <p:cNvSpPr/>
            <p:nvPr/>
          </p:nvSpPr>
          <p:spPr>
            <a:xfrm>
              <a:off x="6708564" y="1663822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C567AA0-CCBC-425F-A1D5-841F7B959694}"/>
                </a:ext>
              </a:extLst>
            </p:cNvPr>
            <p:cNvSpPr/>
            <p:nvPr/>
          </p:nvSpPr>
          <p:spPr>
            <a:xfrm>
              <a:off x="6708564" y="2155990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BF3C409-F219-437B-9E57-1B2FD5E45592}"/>
                </a:ext>
              </a:extLst>
            </p:cNvPr>
            <p:cNvSpPr/>
            <p:nvPr/>
          </p:nvSpPr>
          <p:spPr>
            <a:xfrm>
              <a:off x="6708564" y="2648158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B2F6E23-C53C-4A66-9EF4-D351B36C6550}"/>
                </a:ext>
              </a:extLst>
            </p:cNvPr>
            <p:cNvSpPr/>
            <p:nvPr/>
          </p:nvSpPr>
          <p:spPr>
            <a:xfrm>
              <a:off x="7258224" y="1663822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3271A0-AF8C-4CA6-B911-82E36ABBA103}"/>
                </a:ext>
              </a:extLst>
            </p:cNvPr>
            <p:cNvSpPr/>
            <p:nvPr/>
          </p:nvSpPr>
          <p:spPr>
            <a:xfrm>
              <a:off x="7258224" y="2155990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E1D2A41-BE45-4D99-B78E-AD46266242C4}"/>
                </a:ext>
              </a:extLst>
            </p:cNvPr>
            <p:cNvSpPr/>
            <p:nvPr/>
          </p:nvSpPr>
          <p:spPr>
            <a:xfrm>
              <a:off x="7258224" y="2648158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977C12A-04D0-4471-9084-761338D04D01}"/>
                </a:ext>
              </a:extLst>
            </p:cNvPr>
            <p:cNvSpPr/>
            <p:nvPr/>
          </p:nvSpPr>
          <p:spPr>
            <a:xfrm>
              <a:off x="7688003" y="1663822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E381AC6-43FB-4509-B925-A8C0DB99C220}"/>
                </a:ext>
              </a:extLst>
            </p:cNvPr>
            <p:cNvSpPr/>
            <p:nvPr/>
          </p:nvSpPr>
          <p:spPr>
            <a:xfrm>
              <a:off x="7688003" y="2155990"/>
              <a:ext cx="337506" cy="337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04D38A6-8265-4338-B142-EF0B2DA43604}"/>
                </a:ext>
              </a:extLst>
            </p:cNvPr>
            <p:cNvSpPr/>
            <p:nvPr/>
          </p:nvSpPr>
          <p:spPr>
            <a:xfrm>
              <a:off x="7688003" y="2648158"/>
              <a:ext cx="337506" cy="33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657578-65FB-49EF-899A-C411F146D55D}"/>
              </a:ext>
            </a:extLst>
          </p:cNvPr>
          <p:cNvGrpSpPr/>
          <p:nvPr/>
        </p:nvGrpSpPr>
        <p:grpSpPr>
          <a:xfrm>
            <a:off x="5134288" y="3571501"/>
            <a:ext cx="1933340" cy="1981071"/>
            <a:chOff x="5134288" y="3407871"/>
            <a:chExt cx="1933340" cy="198107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1A0EB1-9044-4D1A-B9BC-E6C8B7C27EFC}"/>
                </a:ext>
              </a:extLst>
            </p:cNvPr>
            <p:cNvSpPr txBox="1"/>
            <p:nvPr/>
          </p:nvSpPr>
          <p:spPr>
            <a:xfrm>
              <a:off x="5857039" y="4065503"/>
              <a:ext cx="12105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0" dirty="0">
                  <a:solidFill>
                    <a:schemeClr val="bg1"/>
                  </a:solidFill>
                  <a:latin typeface="문체부 훈민정음체" panose="02020603020101020101" pitchFamily="18" charset="-127"/>
                  <a:ea typeface="문체부 훈민정음체" panose="02020603020101020101" pitchFamily="18" charset="-127"/>
                </a:rPr>
                <a:t>점</a:t>
              </a:r>
              <a:endParaRPr lang="ko-KR" altLang="en-US" sz="8000" dirty="0">
                <a:solidFill>
                  <a:srgbClr val="E0D6D4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C23711-29FB-4D45-BCB8-76FAB6E99560}"/>
                </a:ext>
              </a:extLst>
            </p:cNvPr>
            <p:cNvSpPr txBox="1"/>
            <p:nvPr/>
          </p:nvSpPr>
          <p:spPr>
            <a:xfrm>
              <a:off x="5134288" y="3407871"/>
              <a:ext cx="11079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dirty="0">
                  <a:solidFill>
                    <a:schemeClr val="bg1"/>
                  </a:solidFill>
                  <a:latin typeface="문체부 훈민정음체" panose="02020603020101020101" pitchFamily="18" charset="-127"/>
                  <a:ea typeface="문체부 훈민정음체" panose="02020603020101020101" pitchFamily="18" charset="-127"/>
                </a:rPr>
                <a:t>온</a:t>
              </a:r>
              <a:endParaRPr lang="ko-KR" altLang="en-US" sz="8000" dirty="0">
                <a:solidFill>
                  <a:srgbClr val="E0D6D4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D314E7-957D-4E49-938C-878050FC3C59}"/>
              </a:ext>
            </a:extLst>
          </p:cNvPr>
          <p:cNvSpPr txBox="1"/>
          <p:nvPr/>
        </p:nvSpPr>
        <p:spPr>
          <a:xfrm>
            <a:off x="2705493" y="918565"/>
            <a:ext cx="678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시각장애인을 위한 점자 교육 시스템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28F88-9089-4A01-B916-0B2422F196D2}"/>
              </a:ext>
            </a:extLst>
          </p:cNvPr>
          <p:cNvSpPr txBox="1"/>
          <p:nvPr/>
        </p:nvSpPr>
        <p:spPr>
          <a:xfrm>
            <a:off x="3517826" y="1450609"/>
            <a:ext cx="5156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Braille Training System for the Blind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15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37558C8D-C68A-407A-A0C1-B8541632F8DD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963D0CE-D45D-4429-BC2E-B6CF27CDDE9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F9E42C5-80C0-4467-A5A7-D8429048ED0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0260ADC-A667-4400-9ACA-32E68A6B3BCC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noFill/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45361CB-ED4E-4B81-8FA8-96C5DA092DD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6C306F45-D3B1-48E7-AF4C-97DAF24C395A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A82D55-8A11-4AA5-BB27-C69DCC1AD8D6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9739A60-9931-4AAC-A508-2F190D92858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D3674872-C7B4-4682-BBB9-8E811A280EF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F7ACA85-DEF5-414A-8572-0EB74C81498B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D99A0C0-DB79-4279-B93A-ED6E267C506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9702BF0-056F-4E64-BDCA-9CBE5581D44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FC54ABF-DBD3-4265-AB02-1FFA63AC4E93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88FDE3-155D-4B90-8EBF-7B3CC9B1B3A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743BD16-C3C8-4A5C-90AC-A800C684D3E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FD7F7F6-FEB8-41B4-B7C5-EDC8F42B45FD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86CBCEC-86BC-4343-9723-3E622109213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18C13FB7-685D-45A9-A2C3-8B0A9E37D2C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BA8168B-D9AD-47C6-91CA-238436B4D54E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B38850A-A2C6-4FA4-8B2E-9B9734A8551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450554C-5BE4-47E7-8D1A-20B60B30A0EC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E3E2481-7DF0-4582-B31E-D2C71ACC8942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CEB180-F530-4609-8DC9-8ABED0DB45E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064402C-51D7-46C0-BEF2-2EE33B42732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B86D2F-799B-4055-B41E-80BE80FE1363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9526274-50C5-4D77-AFA7-1462ECB4ECBE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811F43D-B2F2-494B-97E5-228140D6FD83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766DA42-F10C-45B8-8923-86ED7371633F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F971E36-7C73-4648-B83F-683EE7AD0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025929C-D868-4C4E-AD27-D1ACD8284D3A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69A73E6-3B78-4C09-B77C-1C80C2EDE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D578099-9BB9-432D-8068-2A51C28CE40F}"/>
              </a:ext>
            </a:extLst>
          </p:cNvPr>
          <p:cNvSpPr txBox="1"/>
          <p:nvPr/>
        </p:nvSpPr>
        <p:spPr>
          <a:xfrm>
            <a:off x="806827" y="463371"/>
            <a:ext cx="3002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수행 시나리오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(1/3)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46A04-FA47-4B8C-B7E7-24E4EA0C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EDA095F-B50F-4584-B4E4-1912F081FDE3}"/>
              </a:ext>
            </a:extLst>
          </p:cNvPr>
          <p:cNvGrpSpPr/>
          <p:nvPr/>
        </p:nvGrpSpPr>
        <p:grpSpPr>
          <a:xfrm>
            <a:off x="1190638" y="1264999"/>
            <a:ext cx="9049367" cy="5187288"/>
            <a:chOff x="574621" y="799309"/>
            <a:chExt cx="9990426" cy="572672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DE4709C-68D9-4697-A57C-0DAA16B95D90}"/>
                </a:ext>
              </a:extLst>
            </p:cNvPr>
            <p:cNvSpPr/>
            <p:nvPr/>
          </p:nvSpPr>
          <p:spPr>
            <a:xfrm>
              <a:off x="1473047" y="2185335"/>
              <a:ext cx="1125903" cy="3729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C793C58-F993-4244-A849-7D941C696F59}"/>
                </a:ext>
              </a:extLst>
            </p:cNvPr>
            <p:cNvSpPr/>
            <p:nvPr/>
          </p:nvSpPr>
          <p:spPr>
            <a:xfrm>
              <a:off x="3616626" y="2181071"/>
              <a:ext cx="1694217" cy="3729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애플리케이션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9D51E05E-5627-4607-943D-0B3CDAEAE2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7128" y="2183925"/>
              <a:ext cx="43536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17C988E-8BE7-493E-8E32-5B5715F9FC84}"/>
                </a:ext>
              </a:extLst>
            </p:cNvPr>
            <p:cNvCxnSpPr>
              <a:cxnSpLocks/>
            </p:cNvCxnSpPr>
            <p:nvPr/>
          </p:nvCxnSpPr>
          <p:spPr>
            <a:xfrm>
              <a:off x="5582734" y="2187231"/>
              <a:ext cx="43536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F34223EB-98B8-41C7-B43A-FDA047D58BEE}"/>
                </a:ext>
              </a:extLst>
            </p:cNvPr>
            <p:cNvGrpSpPr/>
            <p:nvPr/>
          </p:nvGrpSpPr>
          <p:grpSpPr>
            <a:xfrm>
              <a:off x="8383541" y="3804140"/>
              <a:ext cx="2181506" cy="1841050"/>
              <a:chOff x="8551223" y="3886517"/>
              <a:chExt cx="2181506" cy="1841050"/>
            </a:xfrm>
          </p:grpSpPr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2C8622B5-E0C1-43A6-934B-C25374BBBB5F}"/>
                  </a:ext>
                </a:extLst>
              </p:cNvPr>
              <p:cNvSpPr/>
              <p:nvPr/>
            </p:nvSpPr>
            <p:spPr>
              <a:xfrm>
                <a:off x="8551223" y="5354627"/>
                <a:ext cx="2181506" cy="37294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디바이스 연동 여부</a:t>
                </a:r>
              </a:p>
            </p:txBody>
          </p:sp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ACD97075-C905-4C74-8579-9B296DC36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2772" y="3886517"/>
                <a:ext cx="1625397" cy="1625397"/>
              </a:xfrm>
              <a:prstGeom prst="rect">
                <a:avLst/>
              </a:prstGeom>
            </p:spPr>
          </p:pic>
        </p:grp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8C0D0C2B-1908-4311-B34B-6E0614FEE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833" y="1360422"/>
              <a:ext cx="770329" cy="770329"/>
            </a:xfrm>
            <a:prstGeom prst="rect">
              <a:avLst/>
            </a:prstGeom>
          </p:spPr>
        </p:pic>
        <p:pic>
          <p:nvPicPr>
            <p:cNvPr id="100" name="그림 99" descr="그리기이(가) 표시된 사진&#10;&#10;자동 생성된 설명">
              <a:extLst>
                <a:ext uri="{FF2B5EF4-FFF2-40B4-BE49-F238E27FC236}">
                  <a16:creationId xmlns:a16="http://schemas.microsoft.com/office/drawing/2014/main" id="{D3FC307C-7B78-472F-9162-82575FC90E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28" t="22721" r="22325" b="17658"/>
            <a:stretch/>
          </p:blipFill>
          <p:spPr>
            <a:xfrm>
              <a:off x="4094533" y="1168179"/>
              <a:ext cx="770329" cy="864191"/>
            </a:xfrm>
            <a:prstGeom prst="rect">
              <a:avLst/>
            </a:prstGeom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FCA9A8B-56F2-479D-8116-AEECCF3817D6}"/>
                </a:ext>
              </a:extLst>
            </p:cNvPr>
            <p:cNvSpPr/>
            <p:nvPr/>
          </p:nvSpPr>
          <p:spPr>
            <a:xfrm>
              <a:off x="6328519" y="2181070"/>
              <a:ext cx="1458104" cy="37294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메뉴 선택</a:t>
              </a:r>
            </a:p>
          </p:txBody>
        </p:sp>
        <p:pic>
          <p:nvPicPr>
            <p:cNvPr id="102" name="그림 101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B0EC6DD9-FA7F-421C-92D8-A14D4AD1E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158" y="893560"/>
              <a:ext cx="1298826" cy="1478934"/>
            </a:xfrm>
            <a:prstGeom prst="rect">
              <a:avLst/>
            </a:prstGeom>
          </p:spPr>
        </p:pic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EE094D2E-AC2C-494A-AF24-4D6D8377349A}"/>
                </a:ext>
              </a:extLst>
            </p:cNvPr>
            <p:cNvCxnSpPr>
              <a:cxnSpLocks/>
            </p:cNvCxnSpPr>
            <p:nvPr/>
          </p:nvCxnSpPr>
          <p:spPr>
            <a:xfrm>
              <a:off x="8121736" y="2172900"/>
              <a:ext cx="52361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D53DFB46-574D-41D3-84BD-E6E028E5DA12}"/>
                </a:ext>
              </a:extLst>
            </p:cNvPr>
            <p:cNvCxnSpPr>
              <a:cxnSpLocks/>
            </p:cNvCxnSpPr>
            <p:nvPr/>
          </p:nvCxnSpPr>
          <p:spPr>
            <a:xfrm>
              <a:off x="9632721" y="3583320"/>
              <a:ext cx="0" cy="45665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DD8EF1F-1EF6-4B9D-B7F6-B3A94CF58477}"/>
                </a:ext>
              </a:extLst>
            </p:cNvPr>
            <p:cNvGrpSpPr/>
            <p:nvPr/>
          </p:nvGrpSpPr>
          <p:grpSpPr>
            <a:xfrm>
              <a:off x="5691551" y="3238250"/>
              <a:ext cx="2010250" cy="1474487"/>
              <a:chOff x="5765026" y="3215514"/>
              <a:chExt cx="2010250" cy="1474487"/>
            </a:xfrm>
          </p:grpSpPr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49C6224E-89B2-4020-974B-A4CA710AFD2E}"/>
                  </a:ext>
                </a:extLst>
              </p:cNvPr>
              <p:cNvSpPr/>
              <p:nvPr/>
            </p:nvSpPr>
            <p:spPr>
              <a:xfrm>
                <a:off x="5765026" y="4317097"/>
                <a:ext cx="2010250" cy="37290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학습할 영역 선택</a:t>
                </a:r>
              </a:p>
            </p:txBody>
          </p:sp>
          <p:pic>
            <p:nvPicPr>
              <p:cNvPr id="176" name="그림 175" descr="그리기, 옅은이(가) 표시된 사진&#10;&#10;자동 생성된 설명">
                <a:extLst>
                  <a:ext uri="{FF2B5EF4-FFF2-40B4-BE49-F238E27FC236}">
                    <a16:creationId xmlns:a16="http://schemas.microsoft.com/office/drawing/2014/main" id="{E25D7CB5-612A-44E0-85DE-53B61FD30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320" y="3215514"/>
                <a:ext cx="1085976" cy="1085976"/>
              </a:xfrm>
              <a:prstGeom prst="rect">
                <a:avLst/>
              </a:prstGeom>
            </p:spPr>
          </p:pic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36B2985-CFEC-4C7A-80B1-7D07A0ABC1FF}"/>
                </a:ext>
              </a:extLst>
            </p:cNvPr>
            <p:cNvGrpSpPr/>
            <p:nvPr/>
          </p:nvGrpSpPr>
          <p:grpSpPr>
            <a:xfrm>
              <a:off x="5598856" y="5159292"/>
              <a:ext cx="2181506" cy="1356008"/>
              <a:chOff x="5552772" y="5120619"/>
              <a:chExt cx="2181506" cy="1356008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C3992B81-8A6E-4CDA-8C2E-153D98E107EF}"/>
                  </a:ext>
                </a:extLst>
              </p:cNvPr>
              <p:cNvSpPr/>
              <p:nvPr/>
            </p:nvSpPr>
            <p:spPr>
              <a:xfrm>
                <a:off x="5552772" y="6103723"/>
                <a:ext cx="2181506" cy="37290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디바이스로 점자 표시</a:t>
                </a:r>
              </a:p>
            </p:txBody>
          </p:sp>
          <p:pic>
            <p:nvPicPr>
              <p:cNvPr id="174" name="그림 173">
                <a:extLst>
                  <a:ext uri="{FF2B5EF4-FFF2-40B4-BE49-F238E27FC236}">
                    <a16:creationId xmlns:a16="http://schemas.microsoft.com/office/drawing/2014/main" id="{E336C6C0-2940-40F0-BFA0-E56DA93C7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0" y="5120619"/>
                <a:ext cx="1063437" cy="1063437"/>
              </a:xfrm>
              <a:prstGeom prst="rect">
                <a:avLst/>
              </a:prstGeom>
            </p:spPr>
          </p:pic>
        </p:grp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E7ED0135-6D5A-4FB7-8B1E-397B20A0C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3741" y="4016733"/>
              <a:ext cx="421880" cy="344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667C335-E07B-4CB9-8893-AA585C0DC11C}"/>
                </a:ext>
              </a:extLst>
            </p:cNvPr>
            <p:cNvGrpSpPr/>
            <p:nvPr/>
          </p:nvGrpSpPr>
          <p:grpSpPr>
            <a:xfrm>
              <a:off x="2852955" y="2930411"/>
              <a:ext cx="1671132" cy="1026992"/>
              <a:chOff x="3081555" y="2976131"/>
              <a:chExt cx="1671132" cy="102699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759AF73D-C1FA-4665-BBDA-BF7DBC28C7BB}"/>
                  </a:ext>
                </a:extLst>
              </p:cNvPr>
              <p:cNvSpPr/>
              <p:nvPr/>
            </p:nvSpPr>
            <p:spPr>
              <a:xfrm>
                <a:off x="3081555" y="3630219"/>
                <a:ext cx="1671132" cy="37290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음성으로 알림</a:t>
                </a:r>
              </a:p>
            </p:txBody>
          </p:sp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B36B3644-71DE-40C2-8289-D1C652BF3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6326" y="2976131"/>
                <a:ext cx="527436" cy="527436"/>
              </a:xfrm>
              <a:prstGeom prst="rect">
                <a:avLst/>
              </a:prstGeom>
            </p:spPr>
          </p:pic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444FB37A-2A7C-48E3-9E10-04EDC873A92D}"/>
                </a:ext>
              </a:extLst>
            </p:cNvPr>
            <p:cNvGrpSpPr/>
            <p:nvPr/>
          </p:nvGrpSpPr>
          <p:grpSpPr>
            <a:xfrm>
              <a:off x="2668527" y="3864015"/>
              <a:ext cx="1927164" cy="1317552"/>
              <a:chOff x="2928294" y="3936565"/>
              <a:chExt cx="1927164" cy="1317552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33674C03-8536-4638-BF98-5B808F8ECAF3}"/>
                  </a:ext>
                </a:extLst>
              </p:cNvPr>
              <p:cNvSpPr/>
              <p:nvPr/>
            </p:nvSpPr>
            <p:spPr>
              <a:xfrm>
                <a:off x="2928294" y="4881213"/>
                <a:ext cx="1927164" cy="37290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디바이스로 표현</a:t>
                </a:r>
              </a:p>
            </p:txBody>
          </p:sp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093341C6-A1DE-4D60-9D70-2A8DE8FB3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9848" y="3936565"/>
                <a:ext cx="1063437" cy="1063437"/>
              </a:xfrm>
              <a:prstGeom prst="rect">
                <a:avLst/>
              </a:prstGeom>
            </p:spPr>
          </p:pic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609A38DF-7883-4459-A98D-36AAD23869F2}"/>
                </a:ext>
              </a:extLst>
            </p:cNvPr>
            <p:cNvGrpSpPr/>
            <p:nvPr/>
          </p:nvGrpSpPr>
          <p:grpSpPr>
            <a:xfrm>
              <a:off x="2661290" y="5494448"/>
              <a:ext cx="2181506" cy="1031584"/>
              <a:chOff x="2871602" y="5421296"/>
              <a:chExt cx="2181506" cy="1031584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E07336AC-A7BE-4FFE-8D9D-EAFF61890AF0}"/>
                  </a:ext>
                </a:extLst>
              </p:cNvPr>
              <p:cNvSpPr/>
              <p:nvPr/>
            </p:nvSpPr>
            <p:spPr>
              <a:xfrm>
                <a:off x="2871602" y="6079976"/>
                <a:ext cx="2181506" cy="37290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음성으로 답 말하기</a:t>
                </a:r>
              </a:p>
            </p:txBody>
          </p:sp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496FF488-C9F8-46B1-846B-2B3C727FC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8637" y="5421296"/>
                <a:ext cx="527436" cy="527436"/>
              </a:xfrm>
              <a:prstGeom prst="rect">
                <a:avLst/>
              </a:prstGeom>
            </p:spPr>
          </p:pic>
        </p:grp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4802F716-41F4-4D8A-BE71-F62250358F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8360" y="3644135"/>
              <a:ext cx="502041" cy="24262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F350C81E-19E0-4350-9E04-3BB9B4506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8043" y="4210787"/>
              <a:ext cx="420135" cy="4209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B02528EE-686C-4FAC-9BB2-F779826EB9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8683" y="5788420"/>
              <a:ext cx="429495" cy="120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F4DF19-D067-4D27-89AF-5340BEE0A234}"/>
                </a:ext>
              </a:extLst>
            </p:cNvPr>
            <p:cNvSpPr/>
            <p:nvPr/>
          </p:nvSpPr>
          <p:spPr>
            <a:xfrm>
              <a:off x="574621" y="3858424"/>
              <a:ext cx="974219" cy="61858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확인</a:t>
              </a: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686A880F-CD49-4C62-B0BE-CD62A1725B54}"/>
                </a:ext>
              </a:extLst>
            </p:cNvPr>
            <p:cNvGrpSpPr/>
            <p:nvPr/>
          </p:nvGrpSpPr>
          <p:grpSpPr>
            <a:xfrm>
              <a:off x="608806" y="5330711"/>
              <a:ext cx="865925" cy="1194930"/>
              <a:chOff x="763242" y="5136017"/>
              <a:chExt cx="865925" cy="1194930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9DE07607-3063-44CB-9F2C-FA83D773541E}"/>
                  </a:ext>
                </a:extLst>
              </p:cNvPr>
              <p:cNvSpPr/>
              <p:nvPr/>
            </p:nvSpPr>
            <p:spPr>
              <a:xfrm>
                <a:off x="763242" y="5938605"/>
                <a:ext cx="865925" cy="39234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서버</a:t>
                </a:r>
              </a:p>
            </p:txBody>
          </p:sp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11B32A45-AFB1-4B55-B208-2E4D448E8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641" y="5136017"/>
                <a:ext cx="702230" cy="702230"/>
              </a:xfrm>
              <a:prstGeom prst="rect">
                <a:avLst/>
              </a:prstGeom>
            </p:spPr>
          </p:pic>
        </p:grp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CC28ECD8-54A3-4157-AC98-D298DB3D7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829" y="3254604"/>
              <a:ext cx="635802" cy="494728"/>
            </a:xfrm>
            <a:prstGeom prst="rect">
              <a:avLst/>
            </a:prstGeom>
          </p:spPr>
        </p:pic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C5A4AA25-B552-40A3-A91C-485FB25CD2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9858" y="5818162"/>
              <a:ext cx="566806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468EAB9E-96D6-4C31-B809-3D0A385EBD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122" y="3749332"/>
              <a:ext cx="543781" cy="1611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EAAC6C4A-25F7-41C5-B502-810838027D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9858" y="4557045"/>
              <a:ext cx="526496" cy="90167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1C172589-1FFF-495F-B32F-4D700087B6CF}"/>
                </a:ext>
              </a:extLst>
            </p:cNvPr>
            <p:cNvGrpSpPr/>
            <p:nvPr/>
          </p:nvGrpSpPr>
          <p:grpSpPr>
            <a:xfrm>
              <a:off x="8987521" y="799309"/>
              <a:ext cx="1236625" cy="2590719"/>
              <a:chOff x="9043424" y="459089"/>
              <a:chExt cx="1236625" cy="2590719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7187B303-0173-4E1D-99DA-7ACB75152D71}"/>
                  </a:ext>
                </a:extLst>
              </p:cNvPr>
              <p:cNvGrpSpPr/>
              <p:nvPr/>
            </p:nvGrpSpPr>
            <p:grpSpPr>
              <a:xfrm>
                <a:off x="9236469" y="1800450"/>
                <a:ext cx="898757" cy="1067373"/>
                <a:chOff x="9254749" y="1789190"/>
                <a:chExt cx="898757" cy="1067373"/>
              </a:xfrm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A3F6DBBD-54D7-477A-9DE0-2FBAA083442A}"/>
                    </a:ext>
                  </a:extLst>
                </p:cNvPr>
                <p:cNvSpPr/>
                <p:nvPr/>
              </p:nvSpPr>
              <p:spPr>
                <a:xfrm>
                  <a:off x="9254749" y="2483659"/>
                  <a:ext cx="898757" cy="372904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퀴즈</a:t>
                  </a:r>
                </a:p>
              </p:txBody>
            </p:sp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6510F825-9763-4404-8ECD-FA6F5A593C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17800" y="1789190"/>
                  <a:ext cx="561071" cy="540575"/>
                </a:xfrm>
                <a:prstGeom prst="rect">
                  <a:avLst/>
                </a:prstGeom>
              </p:spPr>
            </p:pic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56629568-7217-4FB1-8737-00551189C8AF}"/>
                  </a:ext>
                </a:extLst>
              </p:cNvPr>
              <p:cNvGrpSpPr/>
              <p:nvPr/>
            </p:nvGrpSpPr>
            <p:grpSpPr>
              <a:xfrm>
                <a:off x="9276752" y="591954"/>
                <a:ext cx="797436" cy="960592"/>
                <a:chOff x="9252639" y="508391"/>
                <a:chExt cx="797436" cy="960592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7F83A1E4-A8B2-404B-AE7A-F27B5169B38D}"/>
                    </a:ext>
                  </a:extLst>
                </p:cNvPr>
                <p:cNvSpPr/>
                <p:nvPr/>
              </p:nvSpPr>
              <p:spPr>
                <a:xfrm>
                  <a:off x="9252639" y="1096079"/>
                  <a:ext cx="797436" cy="372904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교육</a:t>
                  </a:r>
                </a:p>
              </p:txBody>
            </p:sp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CC2C6F7A-9B9C-4C47-B100-D0FD87F85A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3394" y="508391"/>
                  <a:ext cx="476683" cy="476683"/>
                </a:xfrm>
                <a:prstGeom prst="rect">
                  <a:avLst/>
                </a:prstGeom>
              </p:spPr>
            </p:pic>
          </p:grp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58D9CF1C-ACD1-4844-9218-BB1F65F3FDA7}"/>
                  </a:ext>
                </a:extLst>
              </p:cNvPr>
              <p:cNvSpPr/>
              <p:nvPr/>
            </p:nvSpPr>
            <p:spPr>
              <a:xfrm>
                <a:off x="9043424" y="459089"/>
                <a:ext cx="1236625" cy="2590719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EEDE5FB6-548B-4A80-BFC0-7E7CC2C09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468" y="5098883"/>
              <a:ext cx="436073" cy="29217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9B112C63-1C7D-421D-BEB9-BDB936635AE2}"/>
                </a:ext>
              </a:extLst>
            </p:cNvPr>
            <p:cNvSpPr/>
            <p:nvPr/>
          </p:nvSpPr>
          <p:spPr>
            <a:xfrm>
              <a:off x="2497598" y="2834931"/>
              <a:ext cx="2274149" cy="250777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135A9B-2A29-450D-9120-FA1555577493}"/>
              </a:ext>
            </a:extLst>
          </p:cNvPr>
          <p:cNvSpPr txBox="1"/>
          <p:nvPr/>
        </p:nvSpPr>
        <p:spPr>
          <a:xfrm>
            <a:off x="550272" y="1134684"/>
            <a:ext cx="379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디바이스를 사용한 시스템 시나리오</a:t>
            </a:r>
          </a:p>
        </p:txBody>
      </p:sp>
    </p:spTree>
    <p:extLst>
      <p:ext uri="{BB962C8B-B14F-4D97-AF65-F5344CB8AC3E}">
        <p14:creationId xmlns:p14="http://schemas.microsoft.com/office/powerpoint/2010/main" val="354056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37558C8D-C68A-407A-A0C1-B8541632F8DD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963D0CE-D45D-4429-BC2E-B6CF27CDDE9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F9E42C5-80C0-4467-A5A7-D8429048ED0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0260ADC-A667-4400-9ACA-32E68A6B3BCC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noFill/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45361CB-ED4E-4B81-8FA8-96C5DA092DD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6C306F45-D3B1-48E7-AF4C-97DAF24C395A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A82D55-8A11-4AA5-BB27-C69DCC1AD8D6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9739A60-9931-4AAC-A508-2F190D92858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D3674872-C7B4-4682-BBB9-8E811A280EF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F7ACA85-DEF5-414A-8572-0EB74C81498B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D99A0C0-DB79-4279-B93A-ED6E267C506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9702BF0-056F-4E64-BDCA-9CBE5581D44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FC54ABF-DBD3-4265-AB02-1FFA63AC4E93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88FDE3-155D-4B90-8EBF-7B3CC9B1B3A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743BD16-C3C8-4A5C-90AC-A800C684D3E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FD7F7F6-FEB8-41B4-B7C5-EDC8F42B45FD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86CBCEC-86BC-4343-9723-3E622109213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18C13FB7-685D-45A9-A2C3-8B0A9E37D2C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BA8168B-D9AD-47C6-91CA-238436B4D54E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B38850A-A2C6-4FA4-8B2E-9B9734A8551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450554C-5BE4-47E7-8D1A-20B60B30A0EC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E3E2481-7DF0-4582-B31E-D2C71ACC8942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CEB180-F530-4609-8DC9-8ABED0DB45E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064402C-51D7-46C0-BEF2-2EE33B42732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B86D2F-799B-4055-B41E-80BE80FE1363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9526274-50C5-4D77-AFA7-1462ECB4ECBE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811F43D-B2F2-494B-97E5-228140D6FD83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766DA42-F10C-45B8-8923-86ED7371633F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F971E36-7C73-4648-B83F-683EE7AD0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025929C-D868-4C4E-AD27-D1ACD8284D3A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69A73E6-3B78-4C09-B77C-1C80C2EDE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D578099-9BB9-432D-8068-2A51C28CE40F}"/>
              </a:ext>
            </a:extLst>
          </p:cNvPr>
          <p:cNvSpPr txBox="1"/>
          <p:nvPr/>
        </p:nvSpPr>
        <p:spPr>
          <a:xfrm>
            <a:off x="806827" y="463371"/>
            <a:ext cx="3002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수행 시나리오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(2/3)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76752AA-08A6-403E-8355-1911BBFF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E89313-FD1A-466E-9618-2B0AEA30F936}"/>
              </a:ext>
            </a:extLst>
          </p:cNvPr>
          <p:cNvGrpSpPr/>
          <p:nvPr/>
        </p:nvGrpSpPr>
        <p:grpSpPr>
          <a:xfrm>
            <a:off x="1359655" y="1363651"/>
            <a:ext cx="8361859" cy="4766171"/>
            <a:chOff x="734013" y="731523"/>
            <a:chExt cx="9470876" cy="5398299"/>
          </a:xfrm>
        </p:grpSpPr>
        <p:pic>
          <p:nvPicPr>
            <p:cNvPr id="90" name="그림 89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2F916468-3C5A-4D75-819A-4EEA2EC8B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655" y="905111"/>
              <a:ext cx="1298826" cy="1478934"/>
            </a:xfrm>
            <a:prstGeom prst="rect">
              <a:avLst/>
            </a:prstGeom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B6E77F-8ACB-4608-A1A4-9A7176CD32A9}"/>
                </a:ext>
              </a:extLst>
            </p:cNvPr>
            <p:cNvSpPr/>
            <p:nvPr/>
          </p:nvSpPr>
          <p:spPr>
            <a:xfrm>
              <a:off x="1366688" y="2205248"/>
              <a:ext cx="1125903" cy="3729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8444CD9-9655-402D-AA7A-04E8EBFF0B5A}"/>
                </a:ext>
              </a:extLst>
            </p:cNvPr>
            <p:cNvSpPr/>
            <p:nvPr/>
          </p:nvSpPr>
          <p:spPr>
            <a:xfrm>
              <a:off x="3510267" y="2200984"/>
              <a:ext cx="1694217" cy="3729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애플리케이션</a:t>
              </a: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A493B077-4560-4EEF-BB6A-17A8988E1C4F}"/>
                </a:ext>
              </a:extLst>
            </p:cNvPr>
            <p:cNvCxnSpPr>
              <a:cxnSpLocks/>
            </p:cNvCxnSpPr>
            <p:nvPr/>
          </p:nvCxnSpPr>
          <p:spPr>
            <a:xfrm>
              <a:off x="2770769" y="2203838"/>
              <a:ext cx="43536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25F50EC-3222-4FC9-8C1B-D642AC55A354}"/>
                </a:ext>
              </a:extLst>
            </p:cNvPr>
            <p:cNvCxnSpPr>
              <a:cxnSpLocks/>
            </p:cNvCxnSpPr>
            <p:nvPr/>
          </p:nvCxnSpPr>
          <p:spPr>
            <a:xfrm>
              <a:off x="5476375" y="2207144"/>
              <a:ext cx="43536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934A0C07-B9A6-4A8C-8761-CFA0E503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474" y="1380335"/>
              <a:ext cx="770329" cy="770329"/>
            </a:xfrm>
            <a:prstGeom prst="rect">
              <a:avLst/>
            </a:prstGeom>
          </p:spPr>
        </p:pic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0521599-7131-4FFB-86C5-6C4F1AAF5FB7}"/>
                </a:ext>
              </a:extLst>
            </p:cNvPr>
            <p:cNvGrpSpPr/>
            <p:nvPr/>
          </p:nvGrpSpPr>
          <p:grpSpPr>
            <a:xfrm>
              <a:off x="8603107" y="2204220"/>
              <a:ext cx="1431010" cy="1231963"/>
              <a:chOff x="9246076" y="1628147"/>
              <a:chExt cx="1431010" cy="1231963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773763CC-ECBF-4132-BE02-8C74C8B1E5C7}"/>
                  </a:ext>
                </a:extLst>
              </p:cNvPr>
              <p:cNvSpPr/>
              <p:nvPr/>
            </p:nvSpPr>
            <p:spPr>
              <a:xfrm>
                <a:off x="9246076" y="2487206"/>
                <a:ext cx="1431010" cy="37290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음성 게시판</a:t>
                </a:r>
              </a:p>
            </p:txBody>
          </p:sp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336EA635-BB9B-4695-BC58-5450B3E9C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1931" y="1628147"/>
                <a:ext cx="789195" cy="789195"/>
              </a:xfrm>
              <a:prstGeom prst="rect">
                <a:avLst/>
              </a:prstGeom>
            </p:spPr>
          </p:pic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BEB45AD-0FA9-4273-AC02-32D1E8A2C548}"/>
                </a:ext>
              </a:extLst>
            </p:cNvPr>
            <p:cNvGrpSpPr/>
            <p:nvPr/>
          </p:nvGrpSpPr>
          <p:grpSpPr>
            <a:xfrm>
              <a:off x="8914003" y="884132"/>
              <a:ext cx="797436" cy="1158465"/>
              <a:chOff x="9246076" y="308059"/>
              <a:chExt cx="797436" cy="1158465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0189B79D-3CB9-4422-BE4E-1AE60312FEA6}"/>
                  </a:ext>
                </a:extLst>
              </p:cNvPr>
              <p:cNvSpPr/>
              <p:nvPr/>
            </p:nvSpPr>
            <p:spPr>
              <a:xfrm>
                <a:off x="9246076" y="1093620"/>
                <a:ext cx="797436" cy="37290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번역</a:t>
                </a:r>
              </a:p>
            </p:txBody>
          </p:sp>
          <p:pic>
            <p:nvPicPr>
              <p:cNvPr id="152" name="그림 151" descr="시계, 그리기이(가) 표시된 사진&#10;&#10;자동 생성된 설명">
                <a:extLst>
                  <a:ext uri="{FF2B5EF4-FFF2-40B4-BE49-F238E27FC236}">
                    <a16:creationId xmlns:a16="http://schemas.microsoft.com/office/drawing/2014/main" id="{5781E811-026E-48CF-A658-A64EA1214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6467" y="308059"/>
                <a:ext cx="713867" cy="713867"/>
              </a:xfrm>
              <a:prstGeom prst="rect">
                <a:avLst/>
              </a:prstGeom>
            </p:spPr>
          </p:pic>
        </p:grpSp>
        <p:pic>
          <p:nvPicPr>
            <p:cNvPr id="98" name="그림 97" descr="그리기이(가) 표시된 사진&#10;&#10;자동 생성된 설명">
              <a:extLst>
                <a:ext uri="{FF2B5EF4-FFF2-40B4-BE49-F238E27FC236}">
                  <a16:creationId xmlns:a16="http://schemas.microsoft.com/office/drawing/2014/main" id="{0EAD467A-51A6-4789-B24C-3E97EAAE7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28" t="22721" r="22325" b="17658"/>
            <a:stretch/>
          </p:blipFill>
          <p:spPr>
            <a:xfrm>
              <a:off x="3988174" y="1188092"/>
              <a:ext cx="770329" cy="864191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6790CC7-9DB6-43ED-AE7A-7CC265B16943}"/>
                </a:ext>
              </a:extLst>
            </p:cNvPr>
            <p:cNvSpPr/>
            <p:nvPr/>
          </p:nvSpPr>
          <p:spPr>
            <a:xfrm>
              <a:off x="6222160" y="2208504"/>
              <a:ext cx="1458104" cy="37294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메뉴 선택</a:t>
              </a: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BA51CBCB-8E49-4D4A-9B75-E66A2C5C3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9859" y="2150664"/>
              <a:ext cx="450697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A059B3D-8179-43F9-884B-42D6401D3F8A}"/>
                </a:ext>
              </a:extLst>
            </p:cNvPr>
            <p:cNvSpPr/>
            <p:nvPr/>
          </p:nvSpPr>
          <p:spPr>
            <a:xfrm>
              <a:off x="5964163" y="3950897"/>
              <a:ext cx="2459438" cy="37290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드래그로 점자를 표현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7412379-E0DF-4397-81ED-5F0812AEBF00}"/>
                </a:ext>
              </a:extLst>
            </p:cNvPr>
            <p:cNvSpPr/>
            <p:nvPr/>
          </p:nvSpPr>
          <p:spPr>
            <a:xfrm>
              <a:off x="5959542" y="5756918"/>
              <a:ext cx="2464059" cy="37290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음성으로 게시글 작성</a:t>
              </a: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1A8DEDE8-901C-43F9-BEDA-95CA4E832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806" y="2958448"/>
              <a:ext cx="990680" cy="990680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BD8850F3-1E49-44D5-9FDE-AC8D750E3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766" y="4974327"/>
              <a:ext cx="595754" cy="595754"/>
            </a:xfrm>
            <a:prstGeom prst="rect">
              <a:avLst/>
            </a:prstGeom>
          </p:spPr>
        </p:pic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37A2C48-62A6-4D59-A21D-139FE64A3160}"/>
                </a:ext>
              </a:extLst>
            </p:cNvPr>
            <p:cNvSpPr/>
            <p:nvPr/>
          </p:nvSpPr>
          <p:spPr>
            <a:xfrm>
              <a:off x="3200727" y="5734242"/>
              <a:ext cx="865925" cy="39234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629A64F-91C8-4A98-8662-B496A5FEEE19}"/>
                </a:ext>
              </a:extLst>
            </p:cNvPr>
            <p:cNvSpPr/>
            <p:nvPr/>
          </p:nvSpPr>
          <p:spPr>
            <a:xfrm>
              <a:off x="2410987" y="3943361"/>
              <a:ext cx="2691648" cy="39234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번역 후 음성으로 알림</a:t>
              </a: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213A6A4F-09DF-4F27-8062-75BC22F34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091" y="4809830"/>
              <a:ext cx="789195" cy="789195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1D1703B5-C20D-41AE-A942-5FC7CA31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895" y="3114526"/>
              <a:ext cx="595754" cy="595754"/>
            </a:xfrm>
            <a:prstGeom prst="rect">
              <a:avLst/>
            </a:prstGeom>
          </p:spPr>
        </p:pic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C593291-F740-48D0-AC50-B7D0906B40B7}"/>
                </a:ext>
              </a:extLst>
            </p:cNvPr>
            <p:cNvGrpSpPr/>
            <p:nvPr/>
          </p:nvGrpSpPr>
          <p:grpSpPr>
            <a:xfrm>
              <a:off x="734013" y="4702815"/>
              <a:ext cx="974219" cy="1423769"/>
              <a:chOff x="1474577" y="4973913"/>
              <a:chExt cx="974219" cy="1423769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D07A6DB7-059D-4E75-9C5A-7EB94CA4D637}"/>
                  </a:ext>
                </a:extLst>
              </p:cNvPr>
              <p:cNvSpPr/>
              <p:nvPr/>
            </p:nvSpPr>
            <p:spPr>
              <a:xfrm>
                <a:off x="1474577" y="5779099"/>
                <a:ext cx="974219" cy="618583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 확인</a:t>
                </a:r>
              </a:p>
            </p:txBody>
          </p:sp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A62BB408-9269-45CD-AA11-356DDAD48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0717" y="4973913"/>
                <a:ext cx="830595" cy="646299"/>
              </a:xfrm>
              <a:prstGeom prst="rect">
                <a:avLst/>
              </a:prstGeom>
            </p:spPr>
          </p:pic>
        </p:grp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ED8979F3-3B2B-4001-B7A5-A49779AA60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26609" y="4039593"/>
              <a:ext cx="1019743" cy="744728"/>
            </a:xfrm>
            <a:prstGeom prst="bentConnector3">
              <a:avLst>
                <a:gd name="adj1" fmla="val 100026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5C6977E5-DAD6-481B-A848-6B6A30C8A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0827" y="3973729"/>
              <a:ext cx="48322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865B2D79-A0A3-43B3-A03B-1F7AAB3EAF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2178" y="5748325"/>
              <a:ext cx="801838" cy="859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F776C067-2EFF-4D37-8A28-260A1D642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133" y="4287381"/>
              <a:ext cx="267869" cy="30366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81946C13-7F4F-46B7-9F3C-345E6A5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70" y="4436027"/>
              <a:ext cx="0" cy="24491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FDCB08D0-09CA-440C-9002-CBA8CB1B6EA0}"/>
                </a:ext>
              </a:extLst>
            </p:cNvPr>
            <p:cNvSpPr/>
            <p:nvPr/>
          </p:nvSpPr>
          <p:spPr>
            <a:xfrm>
              <a:off x="8430979" y="731523"/>
              <a:ext cx="1773910" cy="2914521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73C2113-9324-4800-B9F3-DAFF1DD13318}"/>
              </a:ext>
            </a:extLst>
          </p:cNvPr>
          <p:cNvSpPr txBox="1"/>
          <p:nvPr/>
        </p:nvSpPr>
        <p:spPr>
          <a:xfrm>
            <a:off x="550272" y="1134684"/>
            <a:ext cx="431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디바이스 없이 진행되는 시스템 시나리오</a:t>
            </a:r>
          </a:p>
        </p:txBody>
      </p:sp>
    </p:spTree>
    <p:extLst>
      <p:ext uri="{BB962C8B-B14F-4D97-AF65-F5344CB8AC3E}">
        <p14:creationId xmlns:p14="http://schemas.microsoft.com/office/powerpoint/2010/main" val="230055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37558C8D-C68A-407A-A0C1-B8541632F8DD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963D0CE-D45D-4429-BC2E-B6CF27CDDE9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F9E42C5-80C0-4467-A5A7-D8429048ED0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0260ADC-A667-4400-9ACA-32E68A6B3BCC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noFill/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45361CB-ED4E-4B81-8FA8-96C5DA092DD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6C306F45-D3B1-48E7-AF4C-97DAF24C395A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A82D55-8A11-4AA5-BB27-C69DCC1AD8D6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9739A60-9931-4AAC-A508-2F190D92858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D3674872-C7B4-4682-BBB9-8E811A280EF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F7ACA85-DEF5-414A-8572-0EB74C81498B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D99A0C0-DB79-4279-B93A-ED6E267C506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9702BF0-056F-4E64-BDCA-9CBE5581D44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FC54ABF-DBD3-4265-AB02-1FFA63AC4E93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88FDE3-155D-4B90-8EBF-7B3CC9B1B3A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743BD16-C3C8-4A5C-90AC-A800C684D3E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FD7F7F6-FEB8-41B4-B7C5-EDC8F42B45FD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86CBCEC-86BC-4343-9723-3E622109213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18C13FB7-685D-45A9-A2C3-8B0A9E37D2C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BA8168B-D9AD-47C6-91CA-238436B4D54E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B38850A-A2C6-4FA4-8B2E-9B9734A8551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450554C-5BE4-47E7-8D1A-20B60B30A0EC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E3E2481-7DF0-4582-B31E-D2C71ACC8942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CEB180-F530-4609-8DC9-8ABED0DB45E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064402C-51D7-46C0-BEF2-2EE33B42732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B86D2F-799B-4055-B41E-80BE80FE1363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9526274-50C5-4D77-AFA7-1462ECB4ECBE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811F43D-B2F2-494B-97E5-228140D6FD83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766DA42-F10C-45B8-8923-86ED7371633F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F971E36-7C73-4648-B83F-683EE7AD0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025929C-D868-4C4E-AD27-D1ACD8284D3A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69A73E6-3B78-4C09-B77C-1C80C2EDE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D578099-9BB9-432D-8068-2A51C28CE40F}"/>
              </a:ext>
            </a:extLst>
          </p:cNvPr>
          <p:cNvSpPr txBox="1"/>
          <p:nvPr/>
        </p:nvSpPr>
        <p:spPr>
          <a:xfrm>
            <a:off x="806827" y="463371"/>
            <a:ext cx="3002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수행 시나리오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(3/3)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2E1B879-7679-4979-A4F0-A8E5CDBAFE70}"/>
              </a:ext>
            </a:extLst>
          </p:cNvPr>
          <p:cNvSpPr/>
          <p:nvPr/>
        </p:nvSpPr>
        <p:spPr>
          <a:xfrm>
            <a:off x="1255698" y="3650961"/>
            <a:ext cx="1125903" cy="3729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F36E199-1ECC-46B2-8951-5525D0DA2D4B}"/>
              </a:ext>
            </a:extLst>
          </p:cNvPr>
          <p:cNvSpPr/>
          <p:nvPr/>
        </p:nvSpPr>
        <p:spPr>
          <a:xfrm>
            <a:off x="4422188" y="5283030"/>
            <a:ext cx="2597813" cy="3729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건의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 리스트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CC6DD72-B440-410D-B057-B8FE491AD795}"/>
              </a:ext>
            </a:extLst>
          </p:cNvPr>
          <p:cNvSpPr/>
          <p:nvPr/>
        </p:nvSpPr>
        <p:spPr>
          <a:xfrm>
            <a:off x="4326403" y="2204758"/>
            <a:ext cx="2789385" cy="3729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많이 번역한 단어 리스트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01AF3C2-A6F0-46A0-9FF2-332907717E4B}"/>
              </a:ext>
            </a:extLst>
          </p:cNvPr>
          <p:cNvSpPr/>
          <p:nvPr/>
        </p:nvSpPr>
        <p:spPr>
          <a:xfrm>
            <a:off x="4326403" y="3650092"/>
            <a:ext cx="2789385" cy="3729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많이 틀린 단어 리스트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99661E3-8E4E-45A7-A302-5228858F443F}"/>
              </a:ext>
            </a:extLst>
          </p:cNvPr>
          <p:cNvSpPr/>
          <p:nvPr/>
        </p:nvSpPr>
        <p:spPr>
          <a:xfrm>
            <a:off x="5439936" y="1187997"/>
            <a:ext cx="562316" cy="3729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82C334D-E862-4913-94ED-73624DEF9EF1}"/>
              </a:ext>
            </a:extLst>
          </p:cNvPr>
          <p:cNvSpPr/>
          <p:nvPr/>
        </p:nvSpPr>
        <p:spPr>
          <a:xfrm>
            <a:off x="3895994" y="1945501"/>
            <a:ext cx="3650200" cy="41457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4D1D57B-10DD-4B20-855E-25D3EB742B02}"/>
              </a:ext>
            </a:extLst>
          </p:cNvPr>
          <p:cNvSpPr/>
          <p:nvPr/>
        </p:nvSpPr>
        <p:spPr>
          <a:xfrm>
            <a:off x="8579379" y="3645448"/>
            <a:ext cx="1519276" cy="3775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사용자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149" name="화살표: 오른쪽 148">
            <a:extLst>
              <a:ext uri="{FF2B5EF4-FFF2-40B4-BE49-F238E27FC236}">
                <a16:creationId xmlns:a16="http://schemas.microsoft.com/office/drawing/2014/main" id="{6883C1F9-B5A5-4B4E-A0A5-53433E4ED666}"/>
              </a:ext>
            </a:extLst>
          </p:cNvPr>
          <p:cNvSpPr/>
          <p:nvPr/>
        </p:nvSpPr>
        <p:spPr>
          <a:xfrm>
            <a:off x="7731291" y="3726905"/>
            <a:ext cx="654757" cy="2100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화살표: 오른쪽 149">
            <a:extLst>
              <a:ext uri="{FF2B5EF4-FFF2-40B4-BE49-F238E27FC236}">
                <a16:creationId xmlns:a16="http://schemas.microsoft.com/office/drawing/2014/main" id="{69845A33-93EA-4401-8231-184880BCF904}"/>
              </a:ext>
            </a:extLst>
          </p:cNvPr>
          <p:cNvSpPr/>
          <p:nvPr/>
        </p:nvSpPr>
        <p:spPr>
          <a:xfrm>
            <a:off x="2720527" y="3726905"/>
            <a:ext cx="654757" cy="2100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98F999B2-7AF1-4DF9-86FC-3A6596085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45" y="2511468"/>
            <a:ext cx="972538" cy="97253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998E3873-E51F-4A2C-BEC2-1EDC3DEC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508" y="2595600"/>
            <a:ext cx="1120630" cy="87198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D6049-8330-4F71-8736-9F8B3D66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EE179-6A7F-42CB-8E84-3FADAA266BCF}"/>
              </a:ext>
            </a:extLst>
          </p:cNvPr>
          <p:cNvSpPr txBox="1"/>
          <p:nvPr/>
        </p:nvSpPr>
        <p:spPr>
          <a:xfrm>
            <a:off x="550272" y="1134684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웹이 수행되는 시스템 시나리오</a:t>
            </a:r>
          </a:p>
        </p:txBody>
      </p:sp>
    </p:spTree>
    <p:extLst>
      <p:ext uri="{BB962C8B-B14F-4D97-AF65-F5344CB8AC3E}">
        <p14:creationId xmlns:p14="http://schemas.microsoft.com/office/powerpoint/2010/main" val="423840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37558C8D-C68A-407A-A0C1-B8541632F8DD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963D0CE-D45D-4429-BC2E-B6CF27CDDE9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F9E42C5-80C0-4467-A5A7-D8429048ED0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0260ADC-A667-4400-9ACA-32E68A6B3BCC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noFill/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45361CB-ED4E-4B81-8FA8-96C5DA092DD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6C306F45-D3B1-48E7-AF4C-97DAF24C395A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A82D55-8A11-4AA5-BB27-C69DCC1AD8D6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9739A60-9931-4AAC-A508-2F190D92858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D3674872-C7B4-4682-BBB9-8E811A280EF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F7ACA85-DEF5-414A-8572-0EB74C81498B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D99A0C0-DB79-4279-B93A-ED6E267C506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9702BF0-056F-4E64-BDCA-9CBE5581D44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FC54ABF-DBD3-4265-AB02-1FFA63AC4E93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88FDE3-155D-4B90-8EBF-7B3CC9B1B3A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743BD16-C3C8-4A5C-90AC-A800C684D3E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FD7F7F6-FEB8-41B4-B7C5-EDC8F42B45FD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86CBCEC-86BC-4343-9723-3E622109213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18C13FB7-685D-45A9-A2C3-8B0A9E37D2C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BA8168B-D9AD-47C6-91CA-238436B4D54E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B38850A-A2C6-4FA4-8B2E-9B9734A8551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450554C-5BE4-47E7-8D1A-20B60B30A0EC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E3E2481-7DF0-4582-B31E-D2C71ACC8942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CEB180-F530-4609-8DC9-8ABED0DB45E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064402C-51D7-46C0-BEF2-2EE33B42732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E33F970-5D9A-4558-859E-413A95532E38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CD7DFD3-967E-4E7C-9DD1-75E7DD183563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7EBDFA4-F7F6-42EA-AD52-583560B712F1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BD71D22-A216-4D16-B257-80833BEB2623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46BB5B2-CB27-44FE-91F7-F25D716F2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9730D88-67A6-46F8-B627-A8AE1E8CDC39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119FD22-608A-4ADB-9B4B-3EACB37EC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CAD77E5-B5FF-4304-A4AA-C118EC91D76F}"/>
              </a:ext>
            </a:extLst>
          </p:cNvPr>
          <p:cNvSpPr txBox="1"/>
          <p:nvPr/>
        </p:nvSpPr>
        <p:spPr>
          <a:xfrm>
            <a:off x="1499321" y="463371"/>
            <a:ext cx="161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  <p:pic>
        <p:nvPicPr>
          <p:cNvPr id="96" name="그림 95" descr="그리기이(가) 표시된 사진&#10;&#10;자동 생성된 설명">
            <a:extLst>
              <a:ext uri="{FF2B5EF4-FFF2-40B4-BE49-F238E27FC236}">
                <a16:creationId xmlns:a16="http://schemas.microsoft.com/office/drawing/2014/main" id="{EBF8F632-E3B2-4A85-A373-BC1A0E74C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33" y="1361808"/>
            <a:ext cx="1247956" cy="1247956"/>
          </a:xfrm>
          <a:prstGeom prst="rect">
            <a:avLst/>
          </a:prstGeom>
        </p:spPr>
      </p:pic>
      <p:pic>
        <p:nvPicPr>
          <p:cNvPr id="97" name="그림 96" descr="그리기이(가) 표시된 사진&#10;&#10;자동 생성된 설명">
            <a:extLst>
              <a:ext uri="{FF2B5EF4-FFF2-40B4-BE49-F238E27FC236}">
                <a16:creationId xmlns:a16="http://schemas.microsoft.com/office/drawing/2014/main" id="{7496299A-0974-4320-8D3C-F4C7FF4FF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96" y="3860038"/>
            <a:ext cx="1499937" cy="1499937"/>
          </a:xfrm>
          <a:prstGeom prst="rect">
            <a:avLst/>
          </a:prstGeom>
        </p:spPr>
      </p:pic>
      <p:pic>
        <p:nvPicPr>
          <p:cNvPr id="98" name="그림 97" descr="그리기이(가) 표시된 사진&#10;&#10;자동 생성된 설명">
            <a:extLst>
              <a:ext uri="{FF2B5EF4-FFF2-40B4-BE49-F238E27FC236}">
                <a16:creationId xmlns:a16="http://schemas.microsoft.com/office/drawing/2014/main" id="{F5881251-7965-4EF4-9C02-C17B07606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7" y="1236195"/>
            <a:ext cx="1499937" cy="1499937"/>
          </a:xfrm>
          <a:prstGeom prst="rect">
            <a:avLst/>
          </a:prstGeom>
        </p:spPr>
      </p:pic>
      <p:pic>
        <p:nvPicPr>
          <p:cNvPr id="99" name="그림 98" descr="그리기이(가) 표시된 사진&#10;&#10;자동 생성된 설명">
            <a:extLst>
              <a:ext uri="{FF2B5EF4-FFF2-40B4-BE49-F238E27FC236}">
                <a16:creationId xmlns:a16="http://schemas.microsoft.com/office/drawing/2014/main" id="{E1D563D5-572C-43FC-8D40-1920DEA30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63" y="3860038"/>
            <a:ext cx="1499937" cy="1499937"/>
          </a:xfrm>
          <a:prstGeom prst="rect">
            <a:avLst/>
          </a:prstGeom>
        </p:spPr>
      </p:pic>
      <p:pic>
        <p:nvPicPr>
          <p:cNvPr id="100" name="그림 99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C39A79E3-8805-4055-ACEE-DF6528B80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732" y="1235817"/>
            <a:ext cx="1499937" cy="1499937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CD6DF59-2A40-434F-87E7-126DBCB705AA}"/>
              </a:ext>
            </a:extLst>
          </p:cNvPr>
          <p:cNvSpPr/>
          <p:nvPr/>
        </p:nvSpPr>
        <p:spPr>
          <a:xfrm>
            <a:off x="449860" y="2669082"/>
            <a:ext cx="1823472" cy="99365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점자표시키트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 표시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블루투스 통신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08F2A1-2E03-4777-8956-8044F7AD68A4}"/>
              </a:ext>
            </a:extLst>
          </p:cNvPr>
          <p:cNvCxnSpPr>
            <a:cxnSpLocks/>
            <a:stCxn id="98" idx="3"/>
            <a:endCxn id="96" idx="1"/>
          </p:cNvCxnSpPr>
          <p:nvPr/>
        </p:nvCxnSpPr>
        <p:spPr>
          <a:xfrm flipV="1">
            <a:off x="2111564" y="1985786"/>
            <a:ext cx="1589469" cy="37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D938910-9569-4806-BAAD-3DCCF24A0F33}"/>
              </a:ext>
            </a:extLst>
          </p:cNvPr>
          <p:cNvSpPr txBox="1"/>
          <p:nvPr/>
        </p:nvSpPr>
        <p:spPr>
          <a:xfrm>
            <a:off x="2297029" y="1560937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Bluetooth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BBC02F6-E392-4990-A636-0EBA90C4C6ED}"/>
              </a:ext>
            </a:extLst>
          </p:cNvPr>
          <p:cNvSpPr/>
          <p:nvPr/>
        </p:nvSpPr>
        <p:spPr>
          <a:xfrm>
            <a:off x="3376271" y="2662901"/>
            <a:ext cx="1691654" cy="1792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단계별 학습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게시판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 검색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8275DA3-E6A4-4FA5-B022-FDA278F04A27}"/>
              </a:ext>
            </a:extLst>
          </p:cNvPr>
          <p:cNvCxnSpPr>
            <a:cxnSpLocks/>
          </p:cNvCxnSpPr>
          <p:nvPr/>
        </p:nvCxnSpPr>
        <p:spPr>
          <a:xfrm flipV="1">
            <a:off x="5054230" y="1985786"/>
            <a:ext cx="3068690" cy="22392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9705B08-47C9-4A31-BF53-ED215FF08E0F}"/>
              </a:ext>
            </a:extLst>
          </p:cNvPr>
          <p:cNvCxnSpPr>
            <a:cxnSpLocks/>
          </p:cNvCxnSpPr>
          <p:nvPr/>
        </p:nvCxnSpPr>
        <p:spPr>
          <a:xfrm>
            <a:off x="6096000" y="2240280"/>
            <a:ext cx="0" cy="1566143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710DCB0-DC2A-4F0D-8940-6C3E810E942F}"/>
              </a:ext>
            </a:extLst>
          </p:cNvPr>
          <p:cNvSpPr/>
          <p:nvPr/>
        </p:nvSpPr>
        <p:spPr>
          <a:xfrm>
            <a:off x="5054230" y="5341633"/>
            <a:ext cx="2169706" cy="104950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 데이터 처리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연동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E82C5A8-81B3-4C57-82BF-3BD8A82A33B0}"/>
              </a:ext>
            </a:extLst>
          </p:cNvPr>
          <p:cNvSpPr/>
          <p:nvPr/>
        </p:nvSpPr>
        <p:spPr>
          <a:xfrm>
            <a:off x="8238311" y="5341632"/>
            <a:ext cx="2169706" cy="104950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 데이터 저장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 로그 저장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7201EF5-E662-4B57-9FFE-0A5750E64BEC}"/>
              </a:ext>
            </a:extLst>
          </p:cNvPr>
          <p:cNvCxnSpPr>
            <a:cxnSpLocks/>
          </p:cNvCxnSpPr>
          <p:nvPr/>
        </p:nvCxnSpPr>
        <p:spPr>
          <a:xfrm>
            <a:off x="7212633" y="4610006"/>
            <a:ext cx="1020027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D4CBF0C-CE26-45FB-B4B2-56D1019F9EC2}"/>
              </a:ext>
            </a:extLst>
          </p:cNvPr>
          <p:cNvSpPr/>
          <p:nvPr/>
        </p:nvSpPr>
        <p:spPr>
          <a:xfrm>
            <a:off x="7957572" y="2659641"/>
            <a:ext cx="2422256" cy="101526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페이지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번역 결과 통계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의견 공유 게시판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슬라이드 번호 개체 틀 111">
            <a:extLst>
              <a:ext uri="{FF2B5EF4-FFF2-40B4-BE49-F238E27FC236}">
                <a16:creationId xmlns:a16="http://schemas.microsoft.com/office/drawing/2014/main" id="{43E94233-A3CD-4AFF-AD68-CBE5C2FD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7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C8FF5E8B-6CF6-41EF-8A79-8FEBDFAE5A1A}"/>
              </a:ext>
            </a:extLst>
          </p:cNvPr>
          <p:cNvGrpSpPr/>
          <p:nvPr/>
        </p:nvGrpSpPr>
        <p:grpSpPr>
          <a:xfrm>
            <a:off x="540900" y="1865684"/>
            <a:ext cx="3154058" cy="4367162"/>
            <a:chOff x="300620" y="1865684"/>
            <a:chExt cx="3500579" cy="4367162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261E640-33A9-418C-A63A-7CF6D587A04E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D34CE18-828F-437C-A274-5FF737C10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F295BEC-83DE-45AC-9DA9-0B71BE85ABF4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070B45A-5164-444D-ADF6-12D2A0099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B452DBC-E121-40CE-9D1D-8AF4C0A1AE6B}"/>
                </a:ext>
              </a:extLst>
            </p:cNvPr>
            <p:cNvSpPr/>
            <p:nvPr/>
          </p:nvSpPr>
          <p:spPr>
            <a:xfrm>
              <a:off x="480717" y="6100749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62946BD-765B-47AA-8CAC-314228DF866C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AF16D8B-15B9-4722-8B6C-5E1F0F04A32E}"/>
              </a:ext>
            </a:extLst>
          </p:cNvPr>
          <p:cNvSpPr txBox="1"/>
          <p:nvPr/>
        </p:nvSpPr>
        <p:spPr>
          <a:xfrm>
            <a:off x="640623" y="3720791"/>
            <a:ext cx="294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Uno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3B6F5F-E929-428F-8CC2-E2497814827A}"/>
              </a:ext>
            </a:extLst>
          </p:cNvPr>
          <p:cNvSpPr txBox="1"/>
          <p:nvPr/>
        </p:nvSpPr>
        <p:spPr>
          <a:xfrm>
            <a:off x="696306" y="4176151"/>
            <a:ext cx="28432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 컨트롤러 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: ATmega328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전압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7~12V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동작전압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5V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SRAM : 2MB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클럭 주파수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16MHz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43FEE91-1AEF-459E-AB76-CFD7B157F8AE}"/>
              </a:ext>
            </a:extLst>
          </p:cNvPr>
          <p:cNvGrpSpPr/>
          <p:nvPr/>
        </p:nvGrpSpPr>
        <p:grpSpPr>
          <a:xfrm>
            <a:off x="3848644" y="1865684"/>
            <a:ext cx="3154058" cy="4381599"/>
            <a:chOff x="300620" y="1865684"/>
            <a:chExt cx="3500579" cy="4381599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775BCAB-8C66-41D7-ADC5-C338155A3E44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19C2690-0B1C-4039-9E24-38C50777F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860A793-D2AB-4D7C-89BC-200E474A0C01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C921EC52-49F6-4E01-975B-4C44F985D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8C94AE0-0381-4EAB-90B2-4DBE5D50006A}"/>
                </a:ext>
              </a:extLst>
            </p:cNvPr>
            <p:cNvSpPr/>
            <p:nvPr/>
          </p:nvSpPr>
          <p:spPr>
            <a:xfrm>
              <a:off x="481834" y="6115186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8EBE0F6-2AC7-44C8-9AE5-7E04F911A411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1E5EC0C-1E4F-4502-966B-FBBB15497DCB}"/>
              </a:ext>
            </a:extLst>
          </p:cNvPr>
          <p:cNvSpPr txBox="1"/>
          <p:nvPr/>
        </p:nvSpPr>
        <p:spPr>
          <a:xfrm>
            <a:off x="3960955" y="4009547"/>
            <a:ext cx="294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PCA9685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E8C806-0A0C-4686-918A-347757BFC111}"/>
              </a:ext>
            </a:extLst>
          </p:cNvPr>
          <p:cNvSpPr txBox="1"/>
          <p:nvPr/>
        </p:nvSpPr>
        <p:spPr>
          <a:xfrm>
            <a:off x="4016638" y="4714200"/>
            <a:ext cx="2843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사용용도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서보모터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제어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I2C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동작전압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2.3V ~ 5.5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8" name="그림 67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B55A1DD5-C5F6-4760-8055-073A3C857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97" y="2056474"/>
            <a:ext cx="2211846" cy="1811386"/>
          </a:xfrm>
          <a:prstGeom prst="rect">
            <a:avLst/>
          </a:prstGeom>
        </p:spPr>
      </p:pic>
      <p:pic>
        <p:nvPicPr>
          <p:cNvPr id="69" name="그림 6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33654D3B-8C15-4817-8997-42F182A33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76" y="2115909"/>
            <a:ext cx="2060090" cy="1452936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EFEF24-0233-4190-AEEF-0BF4E290EBF9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60AFDDC-9602-4BCD-8E20-DA04BF2E474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497DD7C0-06F6-4C43-BE28-807B8601D2B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C09E343-72B2-4239-A296-6BBA9FDB1D45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93816B4-7AAF-444C-9770-7EC9FE8F016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ECF10B1B-4D11-4724-91D6-D6D4E1994B0C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AF7A4FA-94D7-4C31-BCA5-B05755476361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E82DECE-FA4D-4189-B3A3-60CBB03785A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7675C8B5-6245-4D64-806E-7F53CBF66C2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AA40009-DE29-46EF-BECF-259099827BAA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310E3DD-3EFD-4457-950C-AAB9C4506B9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042DE259-EB5B-40AF-A106-17F00C5313A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C108E5-164C-49CB-A8E8-41B407DF7E75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4B512EF-5E60-43D9-B9A8-369CB1F985B2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73D3952F-469A-4077-8C44-6C768E8C875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A546596-940E-4F2F-BA33-7CBDEAE8E065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150C63D-870B-4AAB-8F3C-BBC639B2734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C810AE2F-5A9F-4448-B5C4-03E5CDB590B4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5F2CB87-5B55-47AC-B828-0DE5116F1AF6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227CB34-DDD1-410B-8AC6-D66C900C807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EF3610E0-AE86-43FB-B7A6-20D8FBAE3A0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CA21F8C-540C-446C-8919-04776AE92A65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875619A-A4BF-49F2-ABED-165DB9A1EA4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957823E4-8466-4698-B7C0-0359A65856D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C70FCA9-C656-4484-A0E9-49C005D740EC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85764FA9-EF91-4ED3-A5C6-A7BE8E03FA5B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4FADA40-5794-401E-9D9E-21DB9AC88785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C516D1AA-7C51-499F-97B6-D77AFA0B34F0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0D63B89-CFA3-4A11-BE5A-ED1952075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2E02C7A-628F-4FE4-8BF0-BAAB7431EEC0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BABBBAA-8E6F-47B6-9DFC-205E6ADFA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E2179F2-FD1E-4A56-94C5-F99424B10723}"/>
              </a:ext>
            </a:extLst>
          </p:cNvPr>
          <p:cNvSpPr txBox="1"/>
          <p:nvPr/>
        </p:nvSpPr>
        <p:spPr>
          <a:xfrm>
            <a:off x="921442" y="463371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개발 환경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(1/2)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746A471-F194-498E-9524-D29AD036DA2F}"/>
              </a:ext>
            </a:extLst>
          </p:cNvPr>
          <p:cNvGrpSpPr/>
          <p:nvPr/>
        </p:nvGrpSpPr>
        <p:grpSpPr>
          <a:xfrm>
            <a:off x="7154008" y="1865684"/>
            <a:ext cx="3154058" cy="4381599"/>
            <a:chOff x="300620" y="1865684"/>
            <a:chExt cx="3500579" cy="4381599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5941C91-0107-4068-95E7-9BF8711E93EF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9A350C2F-C179-40FE-9DB7-5275C88E7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EE59AEF-195C-46EE-8751-506C25B34146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E45C7F22-2782-4209-8ACF-A431A2866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254B01F-1F24-4AEF-AD3F-8AFF588A1008}"/>
                </a:ext>
              </a:extLst>
            </p:cNvPr>
            <p:cNvSpPr/>
            <p:nvPr/>
          </p:nvSpPr>
          <p:spPr>
            <a:xfrm>
              <a:off x="481834" y="6115186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0D81FC36-74A0-40F2-974E-0EBC6710EDDF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4CC1657A-DC8F-40B0-AD9F-73E7CEF3802B}"/>
              </a:ext>
            </a:extLst>
          </p:cNvPr>
          <p:cNvSpPr txBox="1"/>
          <p:nvPr/>
        </p:nvSpPr>
        <p:spPr>
          <a:xfrm>
            <a:off x="7266319" y="4009547"/>
            <a:ext cx="294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HM-10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블루투스 모듈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82BC95-C7B6-4C21-85C5-D711836566C5}"/>
              </a:ext>
            </a:extLst>
          </p:cNvPr>
          <p:cNvSpPr txBox="1"/>
          <p:nvPr/>
        </p:nvSpPr>
        <p:spPr>
          <a:xfrm>
            <a:off x="7322002" y="4416782"/>
            <a:ext cx="28432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사용용도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어플과 통신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대역폭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2.4GHz ISM band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전송속도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6K Byte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전송거리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100m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동작사양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3.3V, 50mA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1" name="그림 120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2C9CC1FB-203D-4E28-ABD5-C7DCF106A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40" y="1965549"/>
            <a:ext cx="1944134" cy="1944134"/>
          </a:xfrm>
          <a:prstGeom prst="rect">
            <a:avLst/>
          </a:prstGeom>
        </p:spPr>
      </p:pic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33FC6F67-8891-419B-AF0D-A3D90FB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46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C8FF5E8B-6CF6-41EF-8A79-8FEBDFAE5A1A}"/>
              </a:ext>
            </a:extLst>
          </p:cNvPr>
          <p:cNvGrpSpPr/>
          <p:nvPr/>
        </p:nvGrpSpPr>
        <p:grpSpPr>
          <a:xfrm>
            <a:off x="540900" y="1865684"/>
            <a:ext cx="3154058" cy="4367162"/>
            <a:chOff x="300620" y="1865684"/>
            <a:chExt cx="3500579" cy="4367162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261E640-33A9-418C-A63A-7CF6D587A04E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D34CE18-828F-437C-A274-5FF737C10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F295BEC-83DE-45AC-9DA9-0B71BE85ABF4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070B45A-5164-444D-ADF6-12D2A0099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B452DBC-E121-40CE-9D1D-8AF4C0A1AE6B}"/>
                </a:ext>
              </a:extLst>
            </p:cNvPr>
            <p:cNvSpPr/>
            <p:nvPr/>
          </p:nvSpPr>
          <p:spPr>
            <a:xfrm>
              <a:off x="480717" y="6100749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62946BD-765B-47AA-8CAC-314228DF866C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AF16D8B-15B9-4722-8B6C-5E1F0F04A32E}"/>
              </a:ext>
            </a:extLst>
          </p:cNvPr>
          <p:cNvSpPr txBox="1"/>
          <p:nvPr/>
        </p:nvSpPr>
        <p:spPr>
          <a:xfrm>
            <a:off x="640623" y="3888480"/>
            <a:ext cx="294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SG90 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서보모터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3B6F5F-E929-428F-8CC2-E2497814827A}"/>
              </a:ext>
            </a:extLst>
          </p:cNvPr>
          <p:cNvSpPr txBox="1"/>
          <p:nvPr/>
        </p:nvSpPr>
        <p:spPr>
          <a:xfrm>
            <a:off x="696306" y="4311756"/>
            <a:ext cx="28432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용도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 표시 제어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회전 각도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0~180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동작전압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4.8~7.2V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소비전류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0.2~0.7A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 범위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각도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각속도 제어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A4F0A72-CBCD-4D8D-BA58-D8B66FD53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20580" r="20647" b="22566"/>
          <a:stretch/>
        </p:blipFill>
        <p:spPr>
          <a:xfrm>
            <a:off x="1180693" y="1998203"/>
            <a:ext cx="1821634" cy="1752132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1BDE2802-7081-45CC-9076-6AAD4250E06B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922A88E-0361-4D2B-9068-2725992528C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98A951CE-8452-40C7-9F81-72D3EE6F888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D0A97F0-5F0C-4BAB-8798-248D7D37F09C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C083D4A-5CBD-40B6-AAF7-A99203EA938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B1E86F65-1D01-4751-B7F3-EB1701F915A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05AFE42-1EC5-48CD-9F04-69C90B52B106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3D18A58-FF62-4AE1-99AA-0D4CC692787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24583C37-BDBB-42AA-A26F-FE5EC64D192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C30A0ED-4D7C-44A6-8CA3-AF53A713684F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00635DF-86AC-41C6-A824-6B3D84B9072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BE94E821-0DFC-4F02-B4E9-79E11102AC8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CDD2496-27DE-459F-897C-E0B07CD670DC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09999E4-F964-4BD8-991F-150EED85F63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9D9FFF1-9411-4A0F-B673-F966153E93C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B980861-8C86-41D2-AC80-11DB67E54D1D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9F91237-F938-443D-84A6-9049A5D02737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F4236AD5-65AC-4A01-8E04-3248FF4D0F3F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BFC5367-8DCB-44A4-A58B-6CEF9E677CF9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CAFF4E8-1030-4698-92D3-EC4B6A64CBAC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62DA5522-94B1-4E6F-9415-0C1054C4A073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C8E610F-F358-43E5-B5A6-A7D7CA32BFEC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BBD2E75-B30F-41A7-9022-53E88212628A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1DFB0821-7B5B-47EE-8CF4-CA78E843132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C696C0D-AA39-490E-8459-A99368CBD5F0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60C4ED24-20AF-450B-BE3F-4FFE7A16F007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66762FBF-040A-42F1-8B21-C7FA90E43CFC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43F5020-74F1-4DB1-85E1-1D40452C326D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CD89A6D4-FB8F-47CF-A7A4-63878BE70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C4475ED3-E987-4E27-8303-457E3A076041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3FA8850-59E0-4BF4-85D2-192DB6957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A9C624F-A1A9-4946-985E-E51BAF24A1D0}"/>
              </a:ext>
            </a:extLst>
          </p:cNvPr>
          <p:cNvSpPr txBox="1"/>
          <p:nvPr/>
        </p:nvSpPr>
        <p:spPr>
          <a:xfrm>
            <a:off x="921442" y="463371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개발 환경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(2/2)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91FC67-2B37-4BF4-AE9D-15A539E49305}"/>
              </a:ext>
            </a:extLst>
          </p:cNvPr>
          <p:cNvGrpSpPr/>
          <p:nvPr/>
        </p:nvGrpSpPr>
        <p:grpSpPr>
          <a:xfrm>
            <a:off x="3840182" y="1865684"/>
            <a:ext cx="3154058" cy="4367162"/>
            <a:chOff x="300620" y="1865684"/>
            <a:chExt cx="3500579" cy="4367162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677C4EDC-39D6-49B2-BF13-A15C81BC2613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6C3B3D8-636A-4B2F-802A-CC66D55F0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B68C545-9EC7-41B9-9827-A562480267C1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15A1CAF-4F8B-44AC-A8CC-C4C8A7DCC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F874712-99E8-4196-9653-67B7590C2F80}"/>
                </a:ext>
              </a:extLst>
            </p:cNvPr>
            <p:cNvSpPr/>
            <p:nvPr/>
          </p:nvSpPr>
          <p:spPr>
            <a:xfrm>
              <a:off x="480717" y="6100749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841DADE-3657-4A99-A0DB-E9B2319D4CEC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60994BE-A332-474B-B1CD-33C49E74A0C6}"/>
              </a:ext>
            </a:extLst>
          </p:cNvPr>
          <p:cNvSpPr txBox="1"/>
          <p:nvPr/>
        </p:nvSpPr>
        <p:spPr>
          <a:xfrm>
            <a:off x="3939905" y="3888480"/>
            <a:ext cx="294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플라스틱 캡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585605-5F06-4470-A0F9-7204F71393F5}"/>
              </a:ext>
            </a:extLst>
          </p:cNvPr>
          <p:cNvSpPr txBox="1"/>
          <p:nvPr/>
        </p:nvSpPr>
        <p:spPr>
          <a:xfrm>
            <a:off x="3995588" y="4540800"/>
            <a:ext cx="2843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용도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점자키트 점자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1cm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993CE43-0DD0-4379-ADC8-807FD3FEDCB3}"/>
              </a:ext>
            </a:extLst>
          </p:cNvPr>
          <p:cNvGrpSpPr/>
          <p:nvPr/>
        </p:nvGrpSpPr>
        <p:grpSpPr>
          <a:xfrm>
            <a:off x="7147010" y="1865684"/>
            <a:ext cx="3154058" cy="4367162"/>
            <a:chOff x="300620" y="1865684"/>
            <a:chExt cx="3500579" cy="4367162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C9A75F8-965F-4F1C-8FF7-8436E466AF14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B124D71F-E8A7-42F0-A2EB-23CD817D0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FBA9854D-CC24-4A3A-90B1-75411BAE8FD6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5775E784-178A-46C3-95ED-5819309BF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32C20717-C005-4AD6-909E-A25354E26436}"/>
                </a:ext>
              </a:extLst>
            </p:cNvPr>
            <p:cNvSpPr/>
            <p:nvPr/>
          </p:nvSpPr>
          <p:spPr>
            <a:xfrm>
              <a:off x="480717" y="6100749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D11E1B4-3390-44BC-A6C3-61DB0162D239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AF96EB2C-B24D-4DB6-A456-E1EC21B287B2}"/>
              </a:ext>
            </a:extLst>
          </p:cNvPr>
          <p:cNvSpPr txBox="1"/>
          <p:nvPr/>
        </p:nvSpPr>
        <p:spPr>
          <a:xfrm>
            <a:off x="7246733" y="3888480"/>
            <a:ext cx="294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낚시줄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2EFA47-0A36-4C1E-BFA8-8C5A833162E1}"/>
              </a:ext>
            </a:extLst>
          </p:cNvPr>
          <p:cNvSpPr txBox="1"/>
          <p:nvPr/>
        </p:nvSpPr>
        <p:spPr>
          <a:xfrm>
            <a:off x="7302416" y="4788809"/>
            <a:ext cx="284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용도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서보모터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캡 연결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386" name="Picture 2" descr="낚시줄에 대한 이미지 검색결과">
            <a:extLst>
              <a:ext uri="{FF2B5EF4-FFF2-40B4-BE49-F238E27FC236}">
                <a16:creationId xmlns:a16="http://schemas.microsoft.com/office/drawing/2014/main" id="{31794665-CC13-495F-AD06-9C6D3021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81" y="2078395"/>
            <a:ext cx="2921931" cy="146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40ACF7F-A69A-498D-BC56-0B3939621A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53" t="18235" r="17052" b="25817"/>
          <a:stretch/>
        </p:blipFill>
        <p:spPr>
          <a:xfrm>
            <a:off x="4134594" y="2106356"/>
            <a:ext cx="2563895" cy="1385788"/>
          </a:xfrm>
          <a:prstGeom prst="rect">
            <a:avLst/>
          </a:prstGeom>
        </p:spPr>
      </p:pic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EA9F61B4-ABEB-4625-8195-C3C74BDC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78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C8FF5E8B-6CF6-41EF-8A79-8FEBDFAE5A1A}"/>
              </a:ext>
            </a:extLst>
          </p:cNvPr>
          <p:cNvGrpSpPr/>
          <p:nvPr/>
        </p:nvGrpSpPr>
        <p:grpSpPr>
          <a:xfrm>
            <a:off x="541253" y="1865684"/>
            <a:ext cx="3154058" cy="4367162"/>
            <a:chOff x="300620" y="1865684"/>
            <a:chExt cx="3500579" cy="4367162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261E640-33A9-418C-A63A-7CF6D587A04E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D34CE18-828F-437C-A274-5FF737C10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F295BEC-83DE-45AC-9DA9-0B71BE85ABF4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070B45A-5164-444D-ADF6-12D2A0099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B452DBC-E121-40CE-9D1D-8AF4C0A1AE6B}"/>
                </a:ext>
              </a:extLst>
            </p:cNvPr>
            <p:cNvSpPr/>
            <p:nvPr/>
          </p:nvSpPr>
          <p:spPr>
            <a:xfrm>
              <a:off x="480717" y="6100749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62946BD-765B-47AA-8CAC-314228DF866C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AF16D8B-15B9-4722-8B6C-5E1F0F04A32E}"/>
              </a:ext>
            </a:extLst>
          </p:cNvPr>
          <p:cNvSpPr txBox="1"/>
          <p:nvPr/>
        </p:nvSpPr>
        <p:spPr>
          <a:xfrm>
            <a:off x="657387" y="3442316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스튜디오</a:t>
            </a:r>
          </a:p>
        </p:txBody>
      </p:sp>
      <p:pic>
        <p:nvPicPr>
          <p:cNvPr id="55" name="그림 54" descr="그리기이(가) 표시된 사진&#10;&#10;자동 생성된 설명">
            <a:extLst>
              <a:ext uri="{FF2B5EF4-FFF2-40B4-BE49-F238E27FC236}">
                <a16:creationId xmlns:a16="http://schemas.microsoft.com/office/drawing/2014/main" id="{D02D6285-72B8-4089-8A7C-D44C76B9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3" y="2096499"/>
            <a:ext cx="2586920" cy="12270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D3B6F5F-E929-428F-8CC2-E2497814827A}"/>
              </a:ext>
            </a:extLst>
          </p:cNvPr>
          <p:cNvSpPr txBox="1"/>
          <p:nvPr/>
        </p:nvSpPr>
        <p:spPr>
          <a:xfrm>
            <a:off x="759313" y="4129970"/>
            <a:ext cx="28432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개발 언어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JAVA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Apache 2.0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3.5.1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: API 23 – Android 6.0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43FEE91-1AEF-459E-AB76-CFD7B157F8AE}"/>
              </a:ext>
            </a:extLst>
          </p:cNvPr>
          <p:cNvGrpSpPr/>
          <p:nvPr/>
        </p:nvGrpSpPr>
        <p:grpSpPr>
          <a:xfrm>
            <a:off x="3848997" y="1865684"/>
            <a:ext cx="3154058" cy="4381599"/>
            <a:chOff x="300620" y="1865684"/>
            <a:chExt cx="3500579" cy="4381599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775BCAB-8C66-41D7-ADC5-C338155A3E44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19C2690-0B1C-4039-9E24-38C50777F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860A793-D2AB-4D7C-89BC-200E474A0C01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C921EC52-49F6-4E01-975B-4C44F985D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8C94AE0-0381-4EAB-90B2-4DBE5D50006A}"/>
                </a:ext>
              </a:extLst>
            </p:cNvPr>
            <p:cNvSpPr/>
            <p:nvPr/>
          </p:nvSpPr>
          <p:spPr>
            <a:xfrm>
              <a:off x="481834" y="6115186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8EBE0F6-2AC7-44C8-9AE5-7E04F911A411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9C34AC0-F05F-4C1E-9C2D-25F4CE1F319C}"/>
              </a:ext>
            </a:extLst>
          </p:cNvPr>
          <p:cNvSpPr txBox="1"/>
          <p:nvPr/>
        </p:nvSpPr>
        <p:spPr>
          <a:xfrm>
            <a:off x="3965131" y="3442316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Apache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D8A6A01-07DA-4FBC-9D12-E0D2FC365246}"/>
              </a:ext>
            </a:extLst>
          </p:cNvPr>
          <p:cNvGrpSpPr/>
          <p:nvPr/>
        </p:nvGrpSpPr>
        <p:grpSpPr>
          <a:xfrm>
            <a:off x="7159532" y="1865684"/>
            <a:ext cx="3154058" cy="4376698"/>
            <a:chOff x="300620" y="1865684"/>
            <a:chExt cx="3500579" cy="4376698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BE05033-DBE0-4045-8CAC-C863CFA2C934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4E735E1-5E86-44A7-BF7E-22125F34A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B80C906-E620-4BBA-8174-C8D78574827C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D825AD4-AE0B-413A-9BA3-10B3CF1B5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7316E103-D3B3-491A-BA9C-5CD8D6D94253}"/>
                </a:ext>
              </a:extLst>
            </p:cNvPr>
            <p:cNvSpPr/>
            <p:nvPr/>
          </p:nvSpPr>
          <p:spPr>
            <a:xfrm>
              <a:off x="481834" y="6110285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843AA25-7BC7-4F1F-B3C7-7384CD6C6165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14C92F1-CD5D-4916-B3B6-E9ABC45DCF84}"/>
              </a:ext>
            </a:extLst>
          </p:cNvPr>
          <p:cNvSpPr txBox="1"/>
          <p:nvPr/>
        </p:nvSpPr>
        <p:spPr>
          <a:xfrm>
            <a:off x="7275666" y="3442316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A5AF4D-02C7-4AB8-A7A3-A5BCCA0EDB68}"/>
              </a:ext>
            </a:extLst>
          </p:cNvPr>
          <p:cNvSpPr txBox="1"/>
          <p:nvPr/>
        </p:nvSpPr>
        <p:spPr>
          <a:xfrm>
            <a:off x="4001599" y="4126235"/>
            <a:ext cx="2900394" cy="1911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아파치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S.W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재단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개발 언어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JAVA script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Apache 2.0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9.0</a:t>
            </a:r>
          </a:p>
        </p:txBody>
      </p:sp>
      <p:pic>
        <p:nvPicPr>
          <p:cNvPr id="102" name="그림 101" descr="플레이트, 옅은이(가) 표시된 사진&#10;&#10;자동 생성된 설명">
            <a:extLst>
              <a:ext uri="{FF2B5EF4-FFF2-40B4-BE49-F238E27FC236}">
                <a16:creationId xmlns:a16="http://schemas.microsoft.com/office/drawing/2014/main" id="{F3A04C01-3DF6-40B4-A0EF-4D6C58486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522" y="2040839"/>
            <a:ext cx="2726392" cy="13383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16145D4-F134-4835-AB83-2FC97144B566}"/>
              </a:ext>
            </a:extLst>
          </p:cNvPr>
          <p:cNvSpPr txBox="1"/>
          <p:nvPr/>
        </p:nvSpPr>
        <p:spPr>
          <a:xfrm>
            <a:off x="7270918" y="4126235"/>
            <a:ext cx="2841993" cy="1911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MySQL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GPL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8.0</a:t>
            </a:r>
          </a:p>
        </p:txBody>
      </p:sp>
      <p:pic>
        <p:nvPicPr>
          <p:cNvPr id="26" name="그림 25" descr="그리기이(가) 표시된 사진&#10;&#10;자동 생성된 설명">
            <a:extLst>
              <a:ext uri="{FF2B5EF4-FFF2-40B4-BE49-F238E27FC236}">
                <a16:creationId xmlns:a16="http://schemas.microsoft.com/office/drawing/2014/main" id="{BB6DB67E-8D9D-4DE3-B937-55B23EFC3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84" y="2023120"/>
            <a:ext cx="2685920" cy="1399097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49D2AC4D-1DE8-40F0-8F45-FCA4E66C9AE9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48AD5B-C771-4FB9-8F38-6A526231CB8C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073A81C1-D31C-4558-B252-150CEE5303E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57E31A1-5760-4361-91F7-9C3663EEB6A7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56ACA1-7583-4B4C-BDCC-FFF97CBC01E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E96A5BB3-C310-483C-98F4-12683D1FAF9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09DCB5A-3C49-4220-9B9D-525AB5EFDD39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541519A-FD57-4EBC-B868-54718690EA6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2B3E9489-6765-434B-B62D-043E747AAE6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CB4841-F55F-4347-843A-26DFE57E8B1E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B5E1125-C3FA-464B-A24F-21B19B16DF4A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EE17E952-5096-4253-A4D6-2AB7EFF1DA1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8F2A834-FC95-410C-9196-5C17193D5B86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9E4EB8F-6491-4E41-A6B2-0FC3047E3A1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454CB8C9-4EF8-4AD3-A767-DE96FE02D3FF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869D890-0551-4839-BCED-D66070C46693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576AE4F-A66F-408B-BE8D-E66D28F6FCC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D76A573E-2C24-430B-B1FF-DD313BEBE54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01A244B-DE82-4297-9F85-EC547034110B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A1CF5B5-C975-42F2-84D6-75653602636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4C2ED45-F66A-41A5-B2DD-2A84B592C1A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20CCEE7-E19F-445A-9DB6-203668D8E292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FAFB38F-29FA-409D-B818-446B7869C39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38E5875-E0BD-4E6C-84C5-12E7AC487F7F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17C14E3-0366-494A-86FC-FF8FB1FE01D8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AEB3EB84-0A41-4AEE-8D22-70BF00E81172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C7FDA3E-E2DB-4B18-9058-FE844AA19532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C6E23F8-1A84-4589-B3CC-0C415940D0B1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DE763EC-E06D-49D6-AE0B-5B5FA41B8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A223159-F84D-4459-9525-EB98B43D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A3F1840-9779-4ABC-9E19-DDABE39FE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4ADD014-1917-48C3-A657-3532AA153D55}"/>
              </a:ext>
            </a:extLst>
          </p:cNvPr>
          <p:cNvSpPr txBox="1"/>
          <p:nvPr/>
        </p:nvSpPr>
        <p:spPr>
          <a:xfrm>
            <a:off x="806828" y="463371"/>
            <a:ext cx="3002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개발 환경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(1/2)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75820081-3B09-476E-8030-DC4D7A56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87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ADB1C9E-78F3-4527-BB9E-DDD537E2A1AD}"/>
              </a:ext>
            </a:extLst>
          </p:cNvPr>
          <p:cNvGrpSpPr/>
          <p:nvPr/>
        </p:nvGrpSpPr>
        <p:grpSpPr>
          <a:xfrm>
            <a:off x="558682" y="1865684"/>
            <a:ext cx="3154058" cy="4367162"/>
            <a:chOff x="300620" y="1865684"/>
            <a:chExt cx="3500579" cy="4367162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303D1FD7-9A6E-401A-AABA-2F90120C0C76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1EC7D943-25C5-49C4-842F-1582BFCFB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4DAEDC7-7D41-4223-BCA9-E9835C517FEC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D544301B-4764-491F-B374-CB6099788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41A95B0-CAEB-4C4F-9CAC-B8A2F54C48A8}"/>
                </a:ext>
              </a:extLst>
            </p:cNvPr>
            <p:cNvSpPr/>
            <p:nvPr/>
          </p:nvSpPr>
          <p:spPr>
            <a:xfrm>
              <a:off x="480717" y="6100749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AD9D0990-EC43-4B3B-B6F9-B8E3F38B6946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5E96209-C73F-4B14-84E1-96BE47EE089F}"/>
              </a:ext>
            </a:extLst>
          </p:cNvPr>
          <p:cNvSpPr txBox="1"/>
          <p:nvPr/>
        </p:nvSpPr>
        <p:spPr>
          <a:xfrm>
            <a:off x="674816" y="3789277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AFF7254-EDF1-429D-BA0B-AF135ACAE01C}"/>
              </a:ext>
            </a:extLst>
          </p:cNvPr>
          <p:cNvSpPr txBox="1"/>
          <p:nvPr/>
        </p:nvSpPr>
        <p:spPr>
          <a:xfrm>
            <a:off x="776742" y="4476931"/>
            <a:ext cx="2843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소프트웨어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개발 언어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C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GPL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1.8.1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A93C4888-4078-4F6C-BC97-F333E39A887F}"/>
              </a:ext>
            </a:extLst>
          </p:cNvPr>
          <p:cNvGrpSpPr/>
          <p:nvPr/>
        </p:nvGrpSpPr>
        <p:grpSpPr>
          <a:xfrm>
            <a:off x="3866426" y="1865684"/>
            <a:ext cx="3154058" cy="4381599"/>
            <a:chOff x="300620" y="1865684"/>
            <a:chExt cx="3500579" cy="4381599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E2F49026-C337-4688-BDC7-79F707EF80C2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0B09594B-007C-4807-9D65-32A1325A1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0AAF3373-200F-4E8B-9765-337165827529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9A87B63-D67F-40B6-B85F-F5A1D3A49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7742721-93E5-480D-97C3-0519528D5109}"/>
                </a:ext>
              </a:extLst>
            </p:cNvPr>
            <p:cNvSpPr/>
            <p:nvPr/>
          </p:nvSpPr>
          <p:spPr>
            <a:xfrm>
              <a:off x="481834" y="6115186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AA1BB92-54BC-4C8B-ACC1-2AD36F920AF1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33660-02A8-4E32-8A78-74F410816EE4}"/>
              </a:ext>
            </a:extLst>
          </p:cNvPr>
          <p:cNvSpPr txBox="1"/>
          <p:nvPr/>
        </p:nvSpPr>
        <p:spPr>
          <a:xfrm>
            <a:off x="3982560" y="3742964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4343DF-8E5E-4854-9CDA-135CF79A5437}"/>
              </a:ext>
            </a:extLst>
          </p:cNvPr>
          <p:cNvSpPr txBox="1"/>
          <p:nvPr/>
        </p:nvSpPr>
        <p:spPr>
          <a:xfrm>
            <a:off x="4019028" y="4321008"/>
            <a:ext cx="2900394" cy="15374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MS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개발 언어 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:  JAVA script, HTML, CSS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MIT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1.39</a:t>
            </a:r>
          </a:p>
        </p:txBody>
      </p:sp>
      <p:pic>
        <p:nvPicPr>
          <p:cNvPr id="138" name="그림 137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8C0760B9-B6CF-417A-9C9A-475412777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59" y="2090704"/>
            <a:ext cx="2593692" cy="1558521"/>
          </a:xfrm>
          <a:prstGeom prst="rect">
            <a:avLst/>
          </a:prstGeom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6D061DA3-7417-429A-A3C4-45D215948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36" y="2091849"/>
            <a:ext cx="1412826" cy="1319839"/>
          </a:xfrm>
          <a:prstGeom prst="rect">
            <a:avLst/>
          </a:prstGeom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A91F65C-6D71-47DC-B53A-B213AD5A6D86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823FA2C-9024-4581-B411-06069895BD5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3414D7A7-AFF3-4AF6-B643-F1392573121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84EAB1B-848C-46A8-ABC8-B3DB43B0B0D4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CEB22373-567D-41C1-93AA-9F48044EC2C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084AA680-BF10-46C6-B532-169005F48AC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98E56D2-8D0B-4B6C-9806-98D1FB3A0E2C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AE6FEEA-8D97-442F-8FBF-E60256E3E3FC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AB443795-E04A-43E5-91E4-6F8C5C35533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8204C73-1D5A-4C9F-B4FC-F31A81FA8D20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8142ED2-BCC5-41EA-8167-A81E1D56A77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0" name="이등변 삼각형 159">
              <a:extLst>
                <a:ext uri="{FF2B5EF4-FFF2-40B4-BE49-F238E27FC236}">
                  <a16:creationId xmlns:a16="http://schemas.microsoft.com/office/drawing/2014/main" id="{EA1DE543-0B1E-4E41-B77B-16C3F8F04AD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C52A2735-8357-4E92-8C21-927E2EAAAECC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690C1FBC-B2BF-43AA-A3BE-01A18CF9DAD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3" name="이등변 삼각형 162">
              <a:extLst>
                <a:ext uri="{FF2B5EF4-FFF2-40B4-BE49-F238E27FC236}">
                  <a16:creationId xmlns:a16="http://schemas.microsoft.com/office/drawing/2014/main" id="{45408B30-E552-4DEE-BD93-2F7D6D388414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048E9348-0BBF-4F74-A8F8-669A4ABD8334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28876AA-5A3C-43F0-B875-1586F9DC57F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8F50DB21-1152-4330-9A22-01DAAFF6935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225AE48-B0CA-476E-82F4-A05F80653D22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BFECFFE2-016D-4FB0-8887-3631194EBC9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9" name="이등변 삼각형 168">
              <a:extLst>
                <a:ext uri="{FF2B5EF4-FFF2-40B4-BE49-F238E27FC236}">
                  <a16:creationId xmlns:a16="http://schemas.microsoft.com/office/drawing/2014/main" id="{938F0C08-3E53-4F58-8FEE-F65EA5CAC13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CF532C9-7050-4D1C-B8AD-6BA0DEA61B2B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09A029A-D05F-42FB-AA2C-748A40513CA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0102C6AC-E1E2-48C0-BB13-50249836D7D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0ACBB74-4C74-4A19-9347-E7BBDD060BBF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1003C552-FD5F-444C-9FD6-6DDEC090E94C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0C9566D-65A8-427A-8472-EBB820F58C73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D44BAA2B-90FD-46C8-B5F9-2C5FA0B4DB19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5430C5F4-4E0E-4613-AB8D-099D53DEC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C2FB876D-DFCD-4E18-9C61-7BBB992F4E06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F7438D67-4989-4888-88A9-A8BE3F706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FBD876DA-02D7-40EF-A6CD-52FDE4B25893}"/>
              </a:ext>
            </a:extLst>
          </p:cNvPr>
          <p:cNvSpPr txBox="1"/>
          <p:nvPr/>
        </p:nvSpPr>
        <p:spPr>
          <a:xfrm>
            <a:off x="806829" y="463371"/>
            <a:ext cx="3002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개발 환경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(2/2)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6BDA3461-9023-4C3E-8C23-0B7151A6B7CB}"/>
              </a:ext>
            </a:extLst>
          </p:cNvPr>
          <p:cNvGrpSpPr/>
          <p:nvPr/>
        </p:nvGrpSpPr>
        <p:grpSpPr>
          <a:xfrm>
            <a:off x="7181292" y="1865684"/>
            <a:ext cx="3154058" cy="4381599"/>
            <a:chOff x="300620" y="1865684"/>
            <a:chExt cx="3500579" cy="4381599"/>
          </a:xfrm>
        </p:grpSpPr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BE893640-1117-4086-B41D-0106136A7E6D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D24865F-E92B-4CA4-B00F-35654E0ED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F869D5D4-C60A-45E3-A182-3F6B60E3A7D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CBF5AC8-6C68-4F3E-BB2A-45732ED0D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3929E89F-F364-438E-AB88-63AFED296EBB}"/>
                </a:ext>
              </a:extLst>
            </p:cNvPr>
            <p:cNvSpPr/>
            <p:nvPr/>
          </p:nvSpPr>
          <p:spPr>
            <a:xfrm>
              <a:off x="481834" y="6115186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6889A3B-A565-49AF-B352-C4383CC5D59F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B9DFD4DD-0A83-46FE-9A79-A664B92C2EC3}"/>
              </a:ext>
            </a:extLst>
          </p:cNvPr>
          <p:cNvSpPr txBox="1"/>
          <p:nvPr/>
        </p:nvSpPr>
        <p:spPr>
          <a:xfrm>
            <a:off x="7285262" y="3913652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DA#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CBC2871-4053-496E-B8CC-EFB008C32BEC}"/>
              </a:ext>
            </a:extLst>
          </p:cNvPr>
          <p:cNvSpPr txBox="1"/>
          <p:nvPr/>
        </p:nvSpPr>
        <p:spPr>
          <a:xfrm>
            <a:off x="7321730" y="4491696"/>
            <a:ext cx="2900394" cy="1046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DATAWARE</a:t>
            </a: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DB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5.0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ECC0B64-1849-4DEF-8E65-55FDFA783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830" y="2116877"/>
            <a:ext cx="2543884" cy="1474716"/>
          </a:xfrm>
          <a:prstGeom prst="rect">
            <a:avLst/>
          </a:prstGeom>
        </p:spPr>
      </p:pic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FCA6BA39-7D02-4030-BC41-D154C62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20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388DB5-1D8A-4657-A945-704444D2B1F1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7924AFA-7775-43BF-8E2E-BBCC7F7E5FBA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91756531-461B-4205-A4F5-3E78B193F8AF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40D536-FA50-46F8-A4DA-964F7E93C714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2F172B3-403D-4761-9548-D2994F63708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309A8EE9-2223-44A1-8D70-471C8B90D92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0E0567B-9410-4147-8A20-324812105ABF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0213A74-BBAE-4EB1-BF55-3115B2EE743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23AC9006-0312-4443-AA48-DA15536BACDC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E794536-7CC1-415B-8F06-7DC170DE4143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4E533B-14D0-45D7-9BC3-19D2B32F7A64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063E52B5-9641-4077-8535-BAA564F00423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2DADD07-9A74-49F3-8E26-F57237EF30D8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00AE943-54FF-4F24-AFCD-313115E64A2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D810312A-0A58-4228-8BF0-B82198534AE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71660E8-B06D-4306-B782-C2A4844C24A0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150A3EB-3B3B-4C75-8FD4-10866C27AC4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8810282F-81DA-4E04-8C69-8BF9E0399C2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4A44D49-7AB7-42DD-BE4D-1D94D2F363BC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EFDD781-A279-4AB0-9E71-C3ECDA90B9FA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FD6CCD5-A051-4FC1-981F-FF31FA59462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F4DCAB4-0DB7-4745-81A0-D3634239683D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7327322-DE9B-4E91-B6F0-F18E91FE524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B8F02181-972E-4451-AB36-13A396CDE63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D0DF5D2-9A8B-4175-9D38-55417960DF39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16BDC48-2F71-483E-8B98-F1E60D73BF60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2C2ACAD-8470-4F1C-BB13-CBFC834928BC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51F11B4-3B8F-40EB-BE42-933D3CE368BF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35627A3-CE14-49B4-8037-55E8C968A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E1FBD7A-8A2A-424D-9583-B6648352384D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D31AF2E-E5E2-467E-9EA8-9FDA2A7FC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3883C65-8700-4016-ADA8-ACD3466CCA2A}"/>
              </a:ext>
            </a:extLst>
          </p:cNvPr>
          <p:cNvSpPr txBox="1"/>
          <p:nvPr/>
        </p:nvSpPr>
        <p:spPr>
          <a:xfrm>
            <a:off x="1757407" y="463371"/>
            <a:ext cx="1101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21E3B9-1BD8-46A1-AE38-877F2027AAC9}"/>
              </a:ext>
            </a:extLst>
          </p:cNvPr>
          <p:cNvSpPr txBox="1"/>
          <p:nvPr/>
        </p:nvSpPr>
        <p:spPr>
          <a:xfrm>
            <a:off x="552163" y="1447812"/>
            <a:ext cx="9791250" cy="424731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‘Arduino IDE’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‘Arduino Uno’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점자 키트 개발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Bluetooth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모듈을 통해 스마트폰과 데이터 통신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블루투스 통신을 하기위해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SoftwareSerial.h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헤더파일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서보모터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제어를 하기위해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Servo.h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헤더파일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PWM </a:t>
            </a:r>
            <a:r>
              <a:rPr lang="ko-KR" altLang="en-US" b="1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서보모터</a:t>
            </a:r>
            <a:r>
              <a:rPr lang="ko-KR" altLang="en-US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드라이버 모듈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 디바이스 크기 축소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점자의 입체모양을 표현</a:t>
            </a:r>
            <a:r>
              <a:rPr 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위해 낚시줄과 스프링과 </a:t>
            </a:r>
            <a:r>
              <a:rPr 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서보모터를</a:t>
            </a:r>
            <a:r>
              <a:rPr 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연결한 후 플라스틱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원형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캡을 사용</a:t>
            </a:r>
            <a:endParaRPr 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디바이스 외형은 3D프린터로 제작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 표현의 한계를 극복하기위해 점자 버퍼를 사용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E2DD4D-B950-44C7-A0E3-D008F577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 descr="실내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id="{8E761223-90F1-46A4-BA79-30F358BFA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32842" r="30117" b="38326"/>
          <a:stretch/>
        </p:blipFill>
        <p:spPr>
          <a:xfrm>
            <a:off x="6697796" y="1626348"/>
            <a:ext cx="3408730" cy="19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7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677A7DE4-4922-4599-A2E1-9D9D9AA2005D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2B3C576-C3B9-462B-BAE0-CEB0FD4C746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A4B5C98-21DB-4C01-A31D-28CFA94EF85A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BE09040-492F-4246-AD36-E11A1EE0DB6E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C7A9F92-F6C9-4D69-8FF2-0A6F31EFE2C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5B886B1C-194F-49B3-8430-35C22BAD45B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AADA3E9-E2D1-49B9-87DC-E2155E9CC686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9F849F0-99E9-47A6-8357-F66527A21738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EF3A80A4-0C27-4B1E-B590-942E09730F6D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EAF4C5F-5D3F-4123-81F4-26068338106D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787C11D-C46B-4385-B055-BC5B1B270EE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CE4CB563-A730-4F62-96FF-19AA330D023C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F264743-FDA8-45EC-B0EE-9F01D82287DB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E75F3FB-5683-4D22-B76A-955FD6FFAF9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FE737C5C-8AE5-4F53-BDC3-2F72FC1FA539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629C1-09F9-4C87-A3EF-31BFBCD3A2CA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314BF5C-B2CA-4BAF-B1AB-CB2053C4C58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3469C77D-25F9-4C48-B375-FEAB1DC358A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2736EE9-AFCF-4356-B708-F66841696FC2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01FA2A6-ECFA-451B-B1FA-B0B64ACC7907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F1BF6BD-3760-4C14-8774-BC752360BF8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D65BD89-9CBC-41F0-AEEC-06762B27C3B9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C39478-2465-4557-A650-FB134294AB4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47566D7-3E43-4D80-9078-AB0258805C5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712AA1B7-E177-4B18-BE44-38EE0C5D9B44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B8AFE9B9-9B04-4EBB-8FE8-29E726D61695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B0CCB3D-7111-481A-A864-1DF7C3433B98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2E299F6-288A-4A70-8F1F-C46B5250E766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C8A321C-3820-4605-A617-485A5E80F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EC9B9C89-7011-40EF-BDA2-FDB43AA43761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9E57D5F-D5A0-480E-BE2F-BFDF6E58A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B77D955-5D33-4C2A-A66A-D13A653B0E19}"/>
              </a:ext>
            </a:extLst>
          </p:cNvPr>
          <p:cNvSpPr txBox="1"/>
          <p:nvPr/>
        </p:nvSpPr>
        <p:spPr>
          <a:xfrm>
            <a:off x="1380703" y="463371"/>
            <a:ext cx="185499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 </a:t>
            </a:r>
            <a:r>
              <a:rPr lang="en-US" altLang="ko-KR" sz="20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</a:t>
            </a:r>
            <a:endParaRPr lang="ko-KR" altLang="en-US" sz="20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5CC4B5-226B-4948-A7C0-6315F98AF18C}"/>
              </a:ext>
            </a:extLst>
          </p:cNvPr>
          <p:cNvSpPr txBox="1"/>
          <p:nvPr/>
        </p:nvSpPr>
        <p:spPr>
          <a:xfrm>
            <a:off x="565531" y="1453973"/>
            <a:ext cx="9791250" cy="480131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스튜디오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JAVA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사용자에게 제공하는 애플리케이션 개발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연동을 위한 블루투스 통신 구축</a:t>
            </a:r>
            <a:b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서버를 통해서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DB와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‘Material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design’을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사용하여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깔끔한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UI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시각장애인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손쉽게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사용할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</a:t>
            </a:r>
            <a:r>
              <a:rPr lang="en-US" altLang="ko-KR" b="1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UI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를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만듦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이동과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‘Drag &amp; Drop’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‘Shaking’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‘Drag &amp; Drop’ 과 ‘Shaking’</a:t>
            </a:r>
            <a:r>
              <a:rPr lang="ko-KR" altLang="en-US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규칙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설정하여 시각장애인이 편하게 사용할 수 있게 함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API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Speech API,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API) 를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사용하여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STT , </a:t>
            </a:r>
            <a:r>
              <a:rPr lang="en-US" altLang="ko-KR" b="1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TTS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번역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 를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인식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후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점자를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디바이스로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436005-B777-4E49-8376-12D17B2B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5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7625" y="368619"/>
            <a:ext cx="3116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A56874-A8A3-4AC9-A32D-4E886F319C59}"/>
              </a:ext>
            </a:extLst>
          </p:cNvPr>
          <p:cNvGrpSpPr/>
          <p:nvPr/>
        </p:nvGrpSpPr>
        <p:grpSpPr>
          <a:xfrm>
            <a:off x="1648940" y="1711583"/>
            <a:ext cx="3500579" cy="1200329"/>
            <a:chOff x="1648940" y="1711583"/>
            <a:chExt cx="3500579" cy="1200329"/>
          </a:xfrm>
        </p:grpSpPr>
        <p:sp>
          <p:nvSpPr>
            <p:cNvPr id="129" name="직사각형 128"/>
            <p:cNvSpPr/>
            <p:nvPr/>
          </p:nvSpPr>
          <p:spPr>
            <a:xfrm>
              <a:off x="1846706" y="1711583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A1A1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7200" b="1" dirty="0">
                <a:solidFill>
                  <a:srgbClr val="A1A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2A0B9A5-33CB-4FB4-AF9C-196E2185B1B9}"/>
                </a:ext>
              </a:extLst>
            </p:cNvPr>
            <p:cNvGrpSpPr/>
            <p:nvPr/>
          </p:nvGrpSpPr>
          <p:grpSpPr>
            <a:xfrm>
              <a:off x="1648940" y="1759709"/>
              <a:ext cx="3500579" cy="766722"/>
              <a:chOff x="1648940" y="1759709"/>
              <a:chExt cx="3500579" cy="766722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648940" y="1759709"/>
                <a:ext cx="3500579" cy="726054"/>
                <a:chOff x="15814307" y="1227036"/>
                <a:chExt cx="3570973" cy="740655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5814307" y="1239736"/>
                  <a:ext cx="3570973" cy="0"/>
                </a:xfrm>
                <a:prstGeom prst="line">
                  <a:avLst/>
                </a:prstGeom>
                <a:ln w="38100">
                  <a:solidFill>
                    <a:srgbClr val="E0D6D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>
                  <a:off x="16882712" y="1940776"/>
                  <a:ext cx="2502567" cy="0"/>
                </a:xfrm>
                <a:prstGeom prst="line">
                  <a:avLst/>
                </a:prstGeom>
                <a:ln w="38100">
                  <a:solidFill>
                    <a:srgbClr val="E0D6D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H="1" flipV="1">
                  <a:off x="19385279" y="1227036"/>
                  <a:ext cx="1" cy="734304"/>
                </a:xfrm>
                <a:prstGeom prst="line">
                  <a:avLst/>
                </a:prstGeom>
                <a:ln w="38100">
                  <a:solidFill>
                    <a:srgbClr val="E0D6D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 flipH="1" flipV="1">
                  <a:off x="15814307" y="1233387"/>
                  <a:ext cx="1" cy="734304"/>
                </a:xfrm>
                <a:prstGeom prst="line">
                  <a:avLst/>
                </a:prstGeom>
                <a:ln w="38100">
                  <a:solidFill>
                    <a:srgbClr val="E0D6D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>
                  <a:off x="15814307" y="1954895"/>
                  <a:ext cx="154005" cy="0"/>
                </a:xfrm>
                <a:prstGeom prst="line">
                  <a:avLst/>
                </a:prstGeom>
                <a:ln w="38100">
                  <a:solidFill>
                    <a:srgbClr val="E0D6D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타원 62"/>
              <p:cNvSpPr/>
              <p:nvPr/>
            </p:nvSpPr>
            <p:spPr>
              <a:xfrm>
                <a:off x="2498139" y="2394334"/>
                <a:ext cx="132098" cy="13209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472551" y="1952002"/>
                <a:ext cx="1374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종합 연구 개요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FED60A-72B5-4805-BD8F-3E1053F36B32}"/>
              </a:ext>
            </a:extLst>
          </p:cNvPr>
          <p:cNvGrpSpPr/>
          <p:nvPr/>
        </p:nvGrpSpPr>
        <p:grpSpPr>
          <a:xfrm>
            <a:off x="1648941" y="2915521"/>
            <a:ext cx="3500580" cy="1268083"/>
            <a:chOff x="1648941" y="2915521"/>
            <a:chExt cx="3500580" cy="1268083"/>
          </a:xfrm>
        </p:grpSpPr>
        <p:sp>
          <p:nvSpPr>
            <p:cNvPr id="196" name="직사각형 195"/>
            <p:cNvSpPr/>
            <p:nvPr/>
          </p:nvSpPr>
          <p:spPr>
            <a:xfrm>
              <a:off x="1846708" y="2915521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A1A1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7200" b="1" dirty="0">
                <a:solidFill>
                  <a:srgbClr val="A1A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648942" y="2963647"/>
              <a:ext cx="3500579" cy="726054"/>
              <a:chOff x="15814307" y="1227036"/>
              <a:chExt cx="3570973" cy="740655"/>
            </a:xfrm>
          </p:grpSpPr>
          <p:cxnSp>
            <p:nvCxnSpPr>
              <p:cNvPr id="199" name="직선 연결선 198"/>
              <p:cNvCxnSpPr/>
              <p:nvPr/>
            </p:nvCxnSpPr>
            <p:spPr>
              <a:xfrm>
                <a:off x="15814307" y="1239736"/>
                <a:ext cx="3570973" cy="0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>
                <a:off x="16882712" y="1940776"/>
                <a:ext cx="2502567" cy="0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 flipH="1" flipV="1">
                <a:off x="19385279" y="1227036"/>
                <a:ext cx="1" cy="734304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H="1" flipV="1">
                <a:off x="15814307" y="1233387"/>
                <a:ext cx="1" cy="734304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5814307" y="1954895"/>
                <a:ext cx="154005" cy="0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타원 197"/>
            <p:cNvSpPr/>
            <p:nvPr/>
          </p:nvSpPr>
          <p:spPr>
            <a:xfrm>
              <a:off x="2498141" y="359827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472551" y="3155940"/>
              <a:ext cx="16033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</a:p>
          </p:txBody>
        </p:sp>
        <p:cxnSp>
          <p:nvCxnSpPr>
            <p:cNvPr id="235" name="직선 연결선 234"/>
            <p:cNvCxnSpPr/>
            <p:nvPr/>
          </p:nvCxnSpPr>
          <p:spPr>
            <a:xfrm>
              <a:off x="1648941" y="418360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F82E0D-49BD-47F0-A3FC-2160A6123B1D}"/>
              </a:ext>
            </a:extLst>
          </p:cNvPr>
          <p:cNvGrpSpPr/>
          <p:nvPr/>
        </p:nvGrpSpPr>
        <p:grpSpPr>
          <a:xfrm>
            <a:off x="1648939" y="4123028"/>
            <a:ext cx="3500581" cy="1273355"/>
            <a:chOff x="1648939" y="4123028"/>
            <a:chExt cx="3500581" cy="1273355"/>
          </a:xfrm>
        </p:grpSpPr>
        <p:cxnSp>
          <p:nvCxnSpPr>
            <p:cNvPr id="236" name="직선 연결선 235"/>
            <p:cNvCxnSpPr/>
            <p:nvPr/>
          </p:nvCxnSpPr>
          <p:spPr>
            <a:xfrm>
              <a:off x="2696285" y="4870824"/>
              <a:ext cx="2453234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H="1" flipV="1">
              <a:off x="5149519" y="4171154"/>
              <a:ext cx="1" cy="719828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H="1" flipV="1">
              <a:off x="1648941" y="4177380"/>
              <a:ext cx="1" cy="719828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>
              <a:off x="1648941" y="4884664"/>
              <a:ext cx="15096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타원 233"/>
            <p:cNvSpPr/>
            <p:nvPr/>
          </p:nvSpPr>
          <p:spPr>
            <a:xfrm>
              <a:off x="2498140" y="4805779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1846707" y="4123028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A1A1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7200" b="1" dirty="0">
                <a:solidFill>
                  <a:srgbClr val="A1A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472551" y="4363447"/>
              <a:ext cx="1922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수행 시나리오</a:t>
              </a:r>
            </a:p>
          </p:txBody>
        </p:sp>
        <p:cxnSp>
          <p:nvCxnSpPr>
            <p:cNvPr id="247" name="직선 연결선 246"/>
            <p:cNvCxnSpPr/>
            <p:nvPr/>
          </p:nvCxnSpPr>
          <p:spPr>
            <a:xfrm>
              <a:off x="1648939" y="5396383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F15F5CE-39B4-4130-98CB-538B2F4DB795}"/>
              </a:ext>
            </a:extLst>
          </p:cNvPr>
          <p:cNvGrpSpPr/>
          <p:nvPr/>
        </p:nvGrpSpPr>
        <p:grpSpPr>
          <a:xfrm>
            <a:off x="1648939" y="5335807"/>
            <a:ext cx="3500579" cy="1200329"/>
            <a:chOff x="1648939" y="5335807"/>
            <a:chExt cx="3500579" cy="1200329"/>
          </a:xfrm>
        </p:grpSpPr>
        <p:cxnSp>
          <p:nvCxnSpPr>
            <p:cNvPr id="248" name="직선 연결선 247"/>
            <p:cNvCxnSpPr/>
            <p:nvPr/>
          </p:nvCxnSpPr>
          <p:spPr>
            <a:xfrm>
              <a:off x="2696283" y="6083603"/>
              <a:ext cx="2453234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H="1" flipV="1">
              <a:off x="5149517" y="5383933"/>
              <a:ext cx="1" cy="719828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flipH="1" flipV="1">
              <a:off x="1648939" y="5390159"/>
              <a:ext cx="1" cy="719828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1648939" y="6097443"/>
              <a:ext cx="15096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498138" y="6018558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1846705" y="5335807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A1A1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7200" b="1" dirty="0">
                <a:solidFill>
                  <a:srgbClr val="A1A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472551" y="5576226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3DD650-C876-4AA4-9738-3C733C9C5AFB}"/>
              </a:ext>
            </a:extLst>
          </p:cNvPr>
          <p:cNvGrpSpPr/>
          <p:nvPr/>
        </p:nvGrpSpPr>
        <p:grpSpPr>
          <a:xfrm>
            <a:off x="7106464" y="1711583"/>
            <a:ext cx="3500579" cy="1200329"/>
            <a:chOff x="7106464" y="1711583"/>
            <a:chExt cx="3500579" cy="120032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F24E4DB-9583-486A-8FC1-68C3F8FFF67C}"/>
                </a:ext>
              </a:extLst>
            </p:cNvPr>
            <p:cNvGrpSpPr/>
            <p:nvPr/>
          </p:nvGrpSpPr>
          <p:grpSpPr>
            <a:xfrm>
              <a:off x="7106464" y="1759709"/>
              <a:ext cx="3500579" cy="726054"/>
              <a:chOff x="15814307" y="1227036"/>
              <a:chExt cx="3570973" cy="740655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D94EEAD-CBAC-4DBF-A5F4-3980E6DC6991}"/>
                  </a:ext>
                </a:extLst>
              </p:cNvPr>
              <p:cNvCxnSpPr/>
              <p:nvPr/>
            </p:nvCxnSpPr>
            <p:spPr>
              <a:xfrm>
                <a:off x="15814307" y="1239736"/>
                <a:ext cx="3570973" cy="0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2D793A5-2932-4803-820B-B858EAF7E7CE}"/>
                  </a:ext>
                </a:extLst>
              </p:cNvPr>
              <p:cNvCxnSpPr/>
              <p:nvPr/>
            </p:nvCxnSpPr>
            <p:spPr>
              <a:xfrm>
                <a:off x="16882712" y="1940776"/>
                <a:ext cx="2502567" cy="0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AE7993F-D3BB-4F30-A23F-19FD4DB3A572}"/>
                  </a:ext>
                </a:extLst>
              </p:cNvPr>
              <p:cNvCxnSpPr/>
              <p:nvPr/>
            </p:nvCxnSpPr>
            <p:spPr>
              <a:xfrm flipH="1" flipV="1">
                <a:off x="19385279" y="1227036"/>
                <a:ext cx="1" cy="734304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B9C55AD-7B0A-4979-9393-F90CBEBE2086}"/>
                  </a:ext>
                </a:extLst>
              </p:cNvPr>
              <p:cNvCxnSpPr/>
              <p:nvPr/>
            </p:nvCxnSpPr>
            <p:spPr>
              <a:xfrm flipH="1" flipV="1">
                <a:off x="15814307" y="1233387"/>
                <a:ext cx="1" cy="734304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EEC277F-2D3D-4DEE-9AA4-66F577B229DC}"/>
                  </a:ext>
                </a:extLst>
              </p:cNvPr>
              <p:cNvCxnSpPr/>
              <p:nvPr/>
            </p:nvCxnSpPr>
            <p:spPr>
              <a:xfrm>
                <a:off x="15814307" y="1954895"/>
                <a:ext cx="154005" cy="0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2DCBBED-0EC8-4ACA-8041-1F14ED62AC42}"/>
                </a:ext>
              </a:extLst>
            </p:cNvPr>
            <p:cNvSpPr/>
            <p:nvPr/>
          </p:nvSpPr>
          <p:spPr>
            <a:xfrm>
              <a:off x="7955663" y="2394334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6ED3A0B-3602-488C-B611-983D5B191EA3}"/>
                </a:ext>
              </a:extLst>
            </p:cNvPr>
            <p:cNvSpPr/>
            <p:nvPr/>
          </p:nvSpPr>
          <p:spPr>
            <a:xfrm>
              <a:off x="7304230" y="1711583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A1A1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7200" b="1" dirty="0">
                <a:solidFill>
                  <a:srgbClr val="A1A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972083B-5455-44A8-9964-6C81BE30B8B1}"/>
                </a:ext>
              </a:extLst>
            </p:cNvPr>
            <p:cNvSpPr txBox="1"/>
            <p:nvPr/>
          </p:nvSpPr>
          <p:spPr>
            <a:xfrm>
              <a:off x="7949324" y="1952002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개발환경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A0CB24-B67C-4CDF-A679-F82CF49F5CC0}"/>
              </a:ext>
            </a:extLst>
          </p:cNvPr>
          <p:cNvGrpSpPr/>
          <p:nvPr/>
        </p:nvGrpSpPr>
        <p:grpSpPr>
          <a:xfrm>
            <a:off x="7106466" y="2915521"/>
            <a:ext cx="3500579" cy="1200329"/>
            <a:chOff x="7106466" y="2915521"/>
            <a:chExt cx="3500579" cy="120032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137F7F2-5316-4793-89AB-02E9D34EBE8E}"/>
                </a:ext>
              </a:extLst>
            </p:cNvPr>
            <p:cNvSpPr/>
            <p:nvPr/>
          </p:nvSpPr>
          <p:spPr>
            <a:xfrm>
              <a:off x="7304232" y="2915521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A1A1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endParaRPr lang="ko-KR" altLang="en-US" sz="7200" b="1" dirty="0">
                <a:solidFill>
                  <a:srgbClr val="A1A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3C1145F-0DA3-438A-A439-6F6A312AAD05}"/>
                </a:ext>
              </a:extLst>
            </p:cNvPr>
            <p:cNvGrpSpPr/>
            <p:nvPr/>
          </p:nvGrpSpPr>
          <p:grpSpPr>
            <a:xfrm>
              <a:off x="7106466" y="2963647"/>
              <a:ext cx="3500579" cy="726054"/>
              <a:chOff x="15814307" y="1227036"/>
              <a:chExt cx="3570973" cy="740655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C2CA78E-3976-426A-A288-5A4A0673A4FE}"/>
                  </a:ext>
                </a:extLst>
              </p:cNvPr>
              <p:cNvCxnSpPr/>
              <p:nvPr/>
            </p:nvCxnSpPr>
            <p:spPr>
              <a:xfrm>
                <a:off x="15814307" y="1239736"/>
                <a:ext cx="3570973" cy="0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4A4E5CC1-5C0C-44FD-B970-BF5C8DF7D7C3}"/>
                  </a:ext>
                </a:extLst>
              </p:cNvPr>
              <p:cNvCxnSpPr/>
              <p:nvPr/>
            </p:nvCxnSpPr>
            <p:spPr>
              <a:xfrm>
                <a:off x="16882712" y="1940776"/>
                <a:ext cx="2502567" cy="0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75EC48A3-F05A-49A0-A9FE-F1BD50F94927}"/>
                  </a:ext>
                </a:extLst>
              </p:cNvPr>
              <p:cNvCxnSpPr/>
              <p:nvPr/>
            </p:nvCxnSpPr>
            <p:spPr>
              <a:xfrm flipH="1" flipV="1">
                <a:off x="19385279" y="1227036"/>
                <a:ext cx="1" cy="734304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FEBF89E-5FC6-490A-986B-962AC47AB3C4}"/>
                  </a:ext>
                </a:extLst>
              </p:cNvPr>
              <p:cNvCxnSpPr/>
              <p:nvPr/>
            </p:nvCxnSpPr>
            <p:spPr>
              <a:xfrm flipH="1" flipV="1">
                <a:off x="15814307" y="1233387"/>
                <a:ext cx="1" cy="734304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471B733E-EB78-4731-AC71-698FC2291CD0}"/>
                  </a:ext>
                </a:extLst>
              </p:cNvPr>
              <p:cNvCxnSpPr/>
              <p:nvPr/>
            </p:nvCxnSpPr>
            <p:spPr>
              <a:xfrm>
                <a:off x="15814307" y="1954895"/>
                <a:ext cx="154005" cy="0"/>
              </a:xfrm>
              <a:prstGeom prst="line">
                <a:avLst/>
              </a:prstGeom>
              <a:ln w="38100">
                <a:solidFill>
                  <a:srgbClr val="E0D6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8DBC38C-5723-4066-AC0D-F536F0A70EFE}"/>
                </a:ext>
              </a:extLst>
            </p:cNvPr>
            <p:cNvSpPr/>
            <p:nvPr/>
          </p:nvSpPr>
          <p:spPr>
            <a:xfrm>
              <a:off x="7955665" y="359827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E62529-A6DD-4BFF-9A2B-3390FFF2E086}"/>
                </a:ext>
              </a:extLst>
            </p:cNvPr>
            <p:cNvSpPr txBox="1"/>
            <p:nvPr/>
          </p:nvSpPr>
          <p:spPr>
            <a:xfrm>
              <a:off x="7949324" y="315594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795513-2067-4B6E-BBB2-BD86B0A51101}"/>
              </a:ext>
            </a:extLst>
          </p:cNvPr>
          <p:cNvGrpSpPr/>
          <p:nvPr/>
        </p:nvGrpSpPr>
        <p:grpSpPr>
          <a:xfrm>
            <a:off x="7106465" y="4123028"/>
            <a:ext cx="3500579" cy="1200329"/>
            <a:chOff x="7106465" y="4123028"/>
            <a:chExt cx="3500579" cy="1200329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642AF80-797F-4049-BC1C-2F9C5E7112C7}"/>
                </a:ext>
              </a:extLst>
            </p:cNvPr>
            <p:cNvCxnSpPr/>
            <p:nvPr/>
          </p:nvCxnSpPr>
          <p:spPr>
            <a:xfrm>
              <a:off x="7106465" y="4183604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ED80660-BCC1-4144-BF2A-F627EBB392EC}"/>
                </a:ext>
              </a:extLst>
            </p:cNvPr>
            <p:cNvCxnSpPr/>
            <p:nvPr/>
          </p:nvCxnSpPr>
          <p:spPr>
            <a:xfrm>
              <a:off x="8153809" y="4870824"/>
              <a:ext cx="2453234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ABF4E8C-4E87-463A-99FF-58F1DCAB83EE}"/>
                </a:ext>
              </a:extLst>
            </p:cNvPr>
            <p:cNvCxnSpPr/>
            <p:nvPr/>
          </p:nvCxnSpPr>
          <p:spPr>
            <a:xfrm flipH="1" flipV="1">
              <a:off x="10607043" y="4171154"/>
              <a:ext cx="1" cy="719828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96BABD6-6C15-4B59-8A07-974E92526FDC}"/>
                </a:ext>
              </a:extLst>
            </p:cNvPr>
            <p:cNvCxnSpPr/>
            <p:nvPr/>
          </p:nvCxnSpPr>
          <p:spPr>
            <a:xfrm flipH="1" flipV="1">
              <a:off x="7106465" y="4177380"/>
              <a:ext cx="1" cy="719828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FE27F04-1E00-4EAC-B5A1-A1C2462B1921}"/>
                </a:ext>
              </a:extLst>
            </p:cNvPr>
            <p:cNvCxnSpPr/>
            <p:nvPr/>
          </p:nvCxnSpPr>
          <p:spPr>
            <a:xfrm>
              <a:off x="7106465" y="4884664"/>
              <a:ext cx="15096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4602D3B-7888-4C48-8526-4463FAA78178}"/>
                </a:ext>
              </a:extLst>
            </p:cNvPr>
            <p:cNvSpPr/>
            <p:nvPr/>
          </p:nvSpPr>
          <p:spPr>
            <a:xfrm>
              <a:off x="7955664" y="4805779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E3380F2-57AB-4280-9885-498943A07F61}"/>
                </a:ext>
              </a:extLst>
            </p:cNvPr>
            <p:cNvSpPr/>
            <p:nvPr/>
          </p:nvSpPr>
          <p:spPr>
            <a:xfrm>
              <a:off x="7304231" y="4123028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A1A1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  <a:endParaRPr lang="ko-KR" altLang="en-US" sz="7200" b="1" dirty="0">
                <a:solidFill>
                  <a:srgbClr val="A1A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0B0E643-2C81-4891-916C-1639C192DC95}"/>
                </a:ext>
              </a:extLst>
            </p:cNvPr>
            <p:cNvSpPr txBox="1"/>
            <p:nvPr/>
          </p:nvSpPr>
          <p:spPr>
            <a:xfrm>
              <a:off x="7949324" y="4363447"/>
              <a:ext cx="1556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1045CD-5878-48B5-A632-C0103E08CF51}"/>
              </a:ext>
            </a:extLst>
          </p:cNvPr>
          <p:cNvGrpSpPr/>
          <p:nvPr/>
        </p:nvGrpSpPr>
        <p:grpSpPr>
          <a:xfrm>
            <a:off x="7106463" y="5335807"/>
            <a:ext cx="3500579" cy="1200329"/>
            <a:chOff x="7106463" y="5335807"/>
            <a:chExt cx="3500579" cy="1200329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E40ECD6-7722-41F1-B74B-7625C7D9BD24}"/>
                </a:ext>
              </a:extLst>
            </p:cNvPr>
            <p:cNvCxnSpPr/>
            <p:nvPr/>
          </p:nvCxnSpPr>
          <p:spPr>
            <a:xfrm>
              <a:off x="7106463" y="5396383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620AB50-D0ED-4856-B541-DAC41C3F6F07}"/>
                </a:ext>
              </a:extLst>
            </p:cNvPr>
            <p:cNvCxnSpPr/>
            <p:nvPr/>
          </p:nvCxnSpPr>
          <p:spPr>
            <a:xfrm>
              <a:off x="8153807" y="6083603"/>
              <a:ext cx="2453234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ABFE42C-8187-4E1E-93A7-B785613A4C19}"/>
                </a:ext>
              </a:extLst>
            </p:cNvPr>
            <p:cNvCxnSpPr/>
            <p:nvPr/>
          </p:nvCxnSpPr>
          <p:spPr>
            <a:xfrm flipH="1" flipV="1">
              <a:off x="10607041" y="5383933"/>
              <a:ext cx="1" cy="719828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A35CE76-AEB2-49EA-B0F2-41F0CF1B891D}"/>
                </a:ext>
              </a:extLst>
            </p:cNvPr>
            <p:cNvCxnSpPr/>
            <p:nvPr/>
          </p:nvCxnSpPr>
          <p:spPr>
            <a:xfrm flipH="1" flipV="1">
              <a:off x="7106463" y="5390159"/>
              <a:ext cx="1" cy="719828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F6C7908-9117-4E85-9057-CA9C306136D5}"/>
                </a:ext>
              </a:extLst>
            </p:cNvPr>
            <p:cNvCxnSpPr/>
            <p:nvPr/>
          </p:nvCxnSpPr>
          <p:spPr>
            <a:xfrm>
              <a:off x="7106463" y="6097443"/>
              <a:ext cx="15096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21B7DDE-B1D7-4D18-B242-BCCF47C5211E}"/>
                </a:ext>
              </a:extLst>
            </p:cNvPr>
            <p:cNvSpPr/>
            <p:nvPr/>
          </p:nvSpPr>
          <p:spPr>
            <a:xfrm>
              <a:off x="7955662" y="6018558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98A0761-4AE5-418F-A6AE-D5672B8D88E9}"/>
                </a:ext>
              </a:extLst>
            </p:cNvPr>
            <p:cNvSpPr/>
            <p:nvPr/>
          </p:nvSpPr>
          <p:spPr>
            <a:xfrm>
              <a:off x="7304229" y="5335807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A1A1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endParaRPr lang="ko-KR" altLang="en-US" sz="7200" b="1" dirty="0">
                <a:solidFill>
                  <a:srgbClr val="A1A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83C724A-98F0-4D75-86DD-7D55266DD50F}"/>
                </a:ext>
              </a:extLst>
            </p:cNvPr>
            <p:cNvSpPr txBox="1"/>
            <p:nvPr/>
          </p:nvSpPr>
          <p:spPr>
            <a:xfrm>
              <a:off x="7949324" y="5576226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</a:p>
          </p:txBody>
        </p: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86B8168F-C8D0-4C6E-BB2E-0971BA3A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39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9B6E26-F96A-4A53-B204-BA6F705E26BB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906B21B-FBEB-4C9F-AAD9-4E46BDAA53E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C94C82E0-700A-4495-9F15-437039DD153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B32B87-404E-4EF2-A2AE-D444EA2B9DA3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BAF88AB-283D-4611-AB0E-F5DFE491915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13C6B7BF-BB5D-4497-9A9C-5A81DA749AE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4858358-2F1B-4A42-90DC-430E4A6D8D85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A196D4C-38D2-425E-A1F7-B9208C43309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27A261F8-7151-41A8-BCB0-9F005546C0D9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7A9D759-C5DC-4812-9C12-CFBDD21F9736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C0A68AA-E7C8-45DD-BD38-796C16465FD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FB30BB51-E306-445A-939D-A3088CD22BF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2EF774-88BC-49D5-955B-9C4769C3D3C5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1EBD345-D45F-4EEB-BD68-5FF6921463B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6F15A481-C7E1-4FD7-8681-B82B27FDC399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6415E3-B603-44A2-B503-D8F77EFC5F7E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93879CF-F059-4F24-BA0A-C51565E9229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57AF448-D058-4C0A-9E28-DD07802734D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501F3A6-3A6F-4B08-812D-1E1A15E26678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FC940D1-D2BB-4BB1-AEEB-1568B0255417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596F1667-ABA9-46F8-9337-46D5DB7902D3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EA25497-8D9B-49E4-AEAD-9EFD4C49521E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7B129F6-775D-48C7-BBE9-5569F790E2D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E02ACE91-5E47-474A-BB30-9637DA543C0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F37194B-DA85-4184-8898-71230747E337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0F022A62-2147-4C6E-9D7F-F2FB7DB0386B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66773D9-F5F7-44E2-A368-BE7C6347BBD8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05ED2B7-E0E2-4775-89C4-3DB7A1B9AE47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057DAAE-420D-4A1A-9FE6-F6AF36406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A8C0051-0C8F-4D09-98D2-F765E6062BF5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3DC7CEA-6530-4622-B10D-C73FE434F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EFB14A28-E640-4042-AAF9-02508F1AFDD0}"/>
              </a:ext>
            </a:extLst>
          </p:cNvPr>
          <p:cNvSpPr txBox="1"/>
          <p:nvPr/>
        </p:nvSpPr>
        <p:spPr>
          <a:xfrm>
            <a:off x="1183533" y="463371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서버 및 웹 페이지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3CD878-35C7-4512-9116-0F67599EB361}"/>
              </a:ext>
            </a:extLst>
          </p:cNvPr>
          <p:cNvSpPr txBox="1"/>
          <p:nvPr/>
        </p:nvSpPr>
        <p:spPr>
          <a:xfrm>
            <a:off x="565531" y="1328521"/>
            <a:ext cx="9791250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'AWS' 에 Linux 를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설치하여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‘Apache Tomcat’</a:t>
            </a:r>
            <a:r>
              <a:rPr 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</a:t>
            </a:r>
            <a:endParaRPr 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‘Apache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Tomcat’에서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‘JSP’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서버 로직을 구축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APP,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WEB,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 데이터 이동을 처리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401C70-55F1-4AA9-AE24-1BB722DC0BC1}"/>
              </a:ext>
            </a:extLst>
          </p:cNvPr>
          <p:cNvSpPr txBox="1"/>
          <p:nvPr/>
        </p:nvSpPr>
        <p:spPr>
          <a:xfrm>
            <a:off x="565531" y="3067771"/>
            <a:ext cx="9791250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스튜디오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JAVA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사용자에게 제공하는 </a:t>
            </a:r>
            <a:r>
              <a:rPr lang="ko-KR" altLang="en-US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반응형 웹페이지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HTML, CSS 를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사용하여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스마트폰과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PC에서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동시에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지원하는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UI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활용하여 유동적인</a:t>
            </a:r>
            <a:r>
              <a:rPr 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</a:t>
            </a:r>
            <a:r>
              <a:rPr 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</a:t>
            </a:r>
            <a:r>
              <a:rPr 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</a:t>
            </a:r>
            <a:endParaRPr 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서버에서 데이터를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‘json’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포맷으로 데이터 가공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시각장애인의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건의사항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r>
              <a:rPr lang="en-US" altLang="ko-KR" dirty="0">
                <a:solidFill>
                  <a:srgbClr val="FF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번역 빈도수가 높은 단어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b="1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오답률이</a:t>
            </a:r>
            <a:r>
              <a:rPr lang="ko-KR" altLang="en-US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높은 단어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데이터 통계를 그래프로 표현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470738-35A0-4AAF-A8AB-5907C1D4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080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9B6E26-F96A-4A53-B204-BA6F705E26BB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906B21B-FBEB-4C9F-AAD9-4E46BDAA53E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C94C82E0-700A-4495-9F15-437039DD153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B32B87-404E-4EF2-A2AE-D444EA2B9DA3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BAF88AB-283D-4611-AB0E-F5DFE491915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13C6B7BF-BB5D-4497-9A9C-5A81DA749AE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4858358-2F1B-4A42-90DC-430E4A6D8D85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A196D4C-38D2-425E-A1F7-B9208C43309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27A261F8-7151-41A8-BCB0-9F005546C0D9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7A9D759-C5DC-4812-9C12-CFBDD21F9736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C0A68AA-E7C8-45DD-BD38-796C16465FD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FB30BB51-E306-445A-939D-A3088CD22BF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2EF774-88BC-49D5-955B-9C4769C3D3C5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1EBD345-D45F-4EEB-BD68-5FF6921463B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6F15A481-C7E1-4FD7-8681-B82B27FDC399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6415E3-B603-44A2-B503-D8F77EFC5F7E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93879CF-F059-4F24-BA0A-C51565E9229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57AF448-D058-4C0A-9E28-DD07802734D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501F3A6-3A6F-4B08-812D-1E1A15E26678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FC940D1-D2BB-4BB1-AEEB-1568B0255417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596F1667-ABA9-46F8-9337-46D5DB7902D3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EA25497-8D9B-49E4-AEAD-9EFD4C49521E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7B129F6-775D-48C7-BBE9-5569F790E2D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E02ACE91-5E47-474A-BB30-9637DA543C0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F37194B-DA85-4184-8898-71230747E337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0F022A62-2147-4C6E-9D7F-F2FB7DB0386B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66773D9-F5F7-44E2-A368-BE7C6347BBD8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05ED2B7-E0E2-4775-89C4-3DB7A1B9AE47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057DAAE-420D-4A1A-9FE6-F6AF36406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A8C0051-0C8F-4D09-98D2-F765E6062BF5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3DC7CEA-6530-4622-B10D-C73FE434F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EFB14A28-E640-4042-AAF9-02508F1AFDD0}"/>
              </a:ext>
            </a:extLst>
          </p:cNvPr>
          <p:cNvSpPr txBox="1"/>
          <p:nvPr/>
        </p:nvSpPr>
        <p:spPr>
          <a:xfrm>
            <a:off x="1528180" y="463371"/>
            <a:ext cx="156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3CD878-35C7-4512-9116-0F67599EB361}"/>
              </a:ext>
            </a:extLst>
          </p:cNvPr>
          <p:cNvSpPr txBox="1"/>
          <p:nvPr/>
        </p:nvSpPr>
        <p:spPr>
          <a:xfrm>
            <a:off x="565531" y="1328521"/>
            <a:ext cx="9791250" cy="36933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‘AWS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RDS’의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'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MySQL'을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사용하여 데이터베이스 구축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DA#을</a:t>
            </a:r>
            <a:r>
              <a:rPr 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사용하여 데이터데이터 베이스를 설계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Diagram을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활용하여 데이터베이스 설계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ADA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#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 기본 모델 설계</a:t>
            </a: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# 기본 모델 설계</a:t>
            </a:r>
            <a:endParaRPr lang="ko-KR" altLang="en-US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'Public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IP'를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설정하여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'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EndPoint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WEB서버에서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접속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과 APP 의 </a:t>
            </a:r>
            <a:r>
              <a:rPr lang="ko-KR" altLang="en-US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 관련 데이터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포함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애플리케이션으로부터 각종 단어 리스트들을 수신하여 저장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한글과 점자를 매핑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테이블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858C37-C00E-470B-BA87-D542BA7E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76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F689E4-7904-44EE-9834-4D54ED8BF5E3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64FB109-059B-461D-B944-A1D07900558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4A75E53C-3394-450A-9BED-723BCCA91063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EC26F47-AAD8-48BB-9BB6-363ECC2246DE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A3078DF-3D28-4ECD-B20D-6297EF69D15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47FE5B0-9A56-4991-88D6-8E446EE95FA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23800EB-FD30-4ACE-AD91-329C5D9532A5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606FE89-7FC6-4D09-9343-971E69509F8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6D8CC734-0760-42C3-8033-AB98E4F6C34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51337FC-246B-444F-8FA6-623C060EE65E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A149E6-83F6-47C0-9EA0-7B7334DEDA77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6F265EE-9AEC-402F-8BA1-40BC4C69885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4E00639-398F-4D2C-9652-0F2ECA6F4F2B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CF298BF-1470-4D0B-80D9-AE55087D9C32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2302A57C-3871-4C83-8D86-E91FE655CC8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A493B5C-D97C-4D60-ACFC-7C6BAE456672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9B90CE1-79A8-49AA-BAE4-84E034680D7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D4A5165-70E8-4D82-9CF7-936BE4F5F41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1E8A748-C15D-4525-8233-0A346C6DA7C6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6E1DCFB-ED09-4380-8EBC-3A77150D870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5DDDAF41-9CCB-4371-9C5B-D711A538234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A70DADA-57F0-41C2-811C-B2624B39F41A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6DE7682-CCB1-437A-BF9D-23F59799075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C3DEC148-193E-41A8-9B42-917F0A0A7D23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4" name="표 31">
            <a:extLst>
              <a:ext uri="{FF2B5EF4-FFF2-40B4-BE49-F238E27FC236}">
                <a16:creationId xmlns:a16="http://schemas.microsoft.com/office/drawing/2014/main" id="{97952254-79D3-4AA1-BDC9-339BB96FF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2549"/>
              </p:ext>
            </p:extLst>
          </p:nvPr>
        </p:nvGraphicFramePr>
        <p:xfrm>
          <a:off x="611626" y="1708093"/>
          <a:ext cx="10008245" cy="4015056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378491">
                  <a:extLst>
                    <a:ext uri="{9D8B030D-6E8A-4147-A177-3AD203B41FA5}">
                      <a16:colId xmlns:a16="http://schemas.microsoft.com/office/drawing/2014/main" val="1817037610"/>
                    </a:ext>
                  </a:extLst>
                </a:gridCol>
                <a:gridCol w="2314493">
                  <a:extLst>
                    <a:ext uri="{9D8B030D-6E8A-4147-A177-3AD203B41FA5}">
                      <a16:colId xmlns:a16="http://schemas.microsoft.com/office/drawing/2014/main" val="991308679"/>
                    </a:ext>
                  </a:extLst>
                </a:gridCol>
                <a:gridCol w="1971062">
                  <a:extLst>
                    <a:ext uri="{9D8B030D-6E8A-4147-A177-3AD203B41FA5}">
                      <a16:colId xmlns:a16="http://schemas.microsoft.com/office/drawing/2014/main" val="170503940"/>
                    </a:ext>
                  </a:extLst>
                </a:gridCol>
                <a:gridCol w="2319688">
                  <a:extLst>
                    <a:ext uri="{9D8B030D-6E8A-4147-A177-3AD203B41FA5}">
                      <a16:colId xmlns:a16="http://schemas.microsoft.com/office/drawing/2014/main" val="1194504302"/>
                    </a:ext>
                  </a:extLst>
                </a:gridCol>
                <a:gridCol w="2024511">
                  <a:extLst>
                    <a:ext uri="{9D8B030D-6E8A-4147-A177-3AD203B41FA5}">
                      <a16:colId xmlns:a16="http://schemas.microsoft.com/office/drawing/2014/main" val="1031793678"/>
                    </a:ext>
                  </a:extLst>
                </a:gridCol>
              </a:tblGrid>
              <a:tr h="521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김학진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팀장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문준혁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송민욱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이세민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8832"/>
                  </a:ext>
                </a:extLst>
              </a:tr>
              <a:tr h="1164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자료수집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DB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연동 방법 및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활용방안 조사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TTS, STT API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사용법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실례 조사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제스처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드래그 인터페이스 조사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어플 기술 조사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아두이노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부품 및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실례 조사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7597"/>
                  </a:ext>
                </a:extLst>
              </a:tr>
              <a:tr h="1164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설계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회로 설계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구조 설계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스키마 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구조 설계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스키마 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회로 설계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설계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99661"/>
                  </a:ext>
                </a:extLst>
              </a:tr>
              <a:tr h="1164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APP, DB, Web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연동 서버 구현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TTS&amp;STT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사용한 음성인식 기능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제스처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드래그를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사용한 모션기능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아두이노를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활용한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점자 키트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020372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0C9232F5-5159-4148-BFFE-E8FFAA615E5E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45BD321-0F2E-4A9B-8D2B-7EA0B89D1B0A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7C2A065-359B-4D46-BCF8-647BE93A5F50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9E7BED2-AD3C-4C2E-A437-57C48DD88D7F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64B7A34-F098-4744-BAD2-6BBC12942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058A720-BBC2-4D5E-B60E-FA6AD0140147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BF709DC-675C-488B-98D0-CFC6BFA70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448CCB2-3A09-4F39-BEC6-C6CC27B0FBF1}"/>
              </a:ext>
            </a:extLst>
          </p:cNvPr>
          <p:cNvSpPr txBox="1"/>
          <p:nvPr/>
        </p:nvSpPr>
        <p:spPr>
          <a:xfrm>
            <a:off x="1728553" y="463371"/>
            <a:ext cx="115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352C5-C4D7-4F69-87D2-D4E511B8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56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C5B50CC9-8ED5-4309-8B5F-391F42A47F9C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A8DA08-8102-4FD1-A70F-C6B288DC91F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311E4F26-7787-4202-BA35-D6257BDE4B44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D22EEF-A95C-44B5-B585-A93AA7A5D0A2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7A19A8-7ED6-4108-AED2-FED7984A3CA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5D66A86D-AC97-4168-8BE8-FAA9C054B49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97BA47-B989-41C9-8F14-455BA057D1DD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C8ECFB6-002B-47C9-A055-B40F76E2F8D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C240FC95-3647-485A-81AF-E8087968523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B5827D-47A4-44D4-B9D0-28A9C2BD7E87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1788BF-8E07-406D-9628-5EA8BFCAEA3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F7706EBE-5F23-4CD7-BDE2-66E36B41C40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6BAA807-187A-4BD9-A1FA-C8A19B099370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D252330-E220-4687-AF9B-246D71B306E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189C5763-CCEA-406F-9C33-6EF06E0241D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EB31CCD-11A2-4E72-A6BB-A5D66F28F11E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3A3C2DC-0BBA-41AB-A90F-E6B1A3F0FFB8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85BF78CE-6C7E-456E-9C82-D9D7F8298AE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5A2266B-136A-440E-A69E-E3043D1E8D94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7D003F-DF4B-444D-97FA-429C4B008978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BD82080C-BC8C-4313-B35A-79EC290C16B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68CE03D-DCC4-4082-AAA2-F7E2FA2A585E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0BA6038-D202-4EFE-AAE9-91E4B17453B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66511555-37B7-470B-8451-80B33D0A05B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806B8CEE-58A4-41BB-8279-77C6CBDB44DC}"/>
              </a:ext>
            </a:extLst>
          </p:cNvPr>
          <p:cNvGraphicFramePr>
            <a:graphicFrameLocks noGrp="1"/>
          </p:cNvGraphicFramePr>
          <p:nvPr/>
        </p:nvGraphicFramePr>
        <p:xfrm>
          <a:off x="550272" y="1015812"/>
          <a:ext cx="9802506" cy="5676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196">
                  <a:extLst>
                    <a:ext uri="{9D8B030D-6E8A-4147-A177-3AD203B41FA5}">
                      <a16:colId xmlns:a16="http://schemas.microsoft.com/office/drawing/2014/main" val="2360940971"/>
                    </a:ext>
                  </a:extLst>
                </a:gridCol>
                <a:gridCol w="567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5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00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41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추진사항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내용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81"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유사 컨텐츠 실례 조사 및 기능 비교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81"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 정의 및 분석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4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설계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 설계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기능 매뉴얼 설계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9090"/>
                  </a:ext>
                </a:extLst>
              </a:tr>
              <a:tr h="294148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1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프로토 타입 개발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점자 키트 개발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음성인식 기능 개발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431189"/>
                  </a:ext>
                </a:extLst>
              </a:tr>
              <a:tr h="29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제스처 기능 개발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50806"/>
                  </a:ext>
                </a:extLst>
              </a:tr>
              <a:tr h="29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클라이언트 구현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552154"/>
                  </a:ext>
                </a:extLst>
              </a:tr>
              <a:tr h="29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구현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852473"/>
                  </a:ext>
                </a:extLst>
              </a:tr>
              <a:tr h="29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매뉴얼 작성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161645"/>
                  </a:ext>
                </a:extLst>
              </a:tr>
              <a:tr h="316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샘플링 제작 및 피드백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종료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결과물 산출</a:t>
                      </a: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9777" marR="79777" marT="39889" marB="39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DB52E527-B4F5-45E2-867D-5B43F3B6CF1C}"/>
              </a:ext>
            </a:extLst>
          </p:cNvPr>
          <p:cNvGrpSpPr/>
          <p:nvPr/>
        </p:nvGrpSpPr>
        <p:grpSpPr>
          <a:xfrm>
            <a:off x="5218547" y="1787827"/>
            <a:ext cx="5115020" cy="4822129"/>
            <a:chOff x="5218547" y="1908718"/>
            <a:chExt cx="5115020" cy="4822129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3FC6C3D-956D-4438-930B-4291BC94B8C1}"/>
                </a:ext>
              </a:extLst>
            </p:cNvPr>
            <p:cNvSpPr/>
            <p:nvPr/>
          </p:nvSpPr>
          <p:spPr>
            <a:xfrm>
              <a:off x="5218547" y="1908718"/>
              <a:ext cx="544078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CAF19DC-91FF-4F26-A55C-0522AD64A24A}"/>
                </a:ext>
              </a:extLst>
            </p:cNvPr>
            <p:cNvSpPr/>
            <p:nvPr/>
          </p:nvSpPr>
          <p:spPr>
            <a:xfrm>
              <a:off x="5218547" y="2314540"/>
              <a:ext cx="1133570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F69E988-D01C-4AD1-892B-B25AF4185056}"/>
                </a:ext>
              </a:extLst>
            </p:cNvPr>
            <p:cNvSpPr/>
            <p:nvPr/>
          </p:nvSpPr>
          <p:spPr>
            <a:xfrm>
              <a:off x="5785331" y="2683090"/>
              <a:ext cx="1220835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58B79EF-C30A-472D-A500-1CD9260EB525}"/>
                </a:ext>
              </a:extLst>
            </p:cNvPr>
            <p:cNvSpPr/>
            <p:nvPr/>
          </p:nvSpPr>
          <p:spPr>
            <a:xfrm>
              <a:off x="5785331" y="3004823"/>
              <a:ext cx="1220835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1942BBF-2836-4BBB-9E09-8F1F5D78B1C1}"/>
                </a:ext>
              </a:extLst>
            </p:cNvPr>
            <p:cNvSpPr/>
            <p:nvPr/>
          </p:nvSpPr>
          <p:spPr>
            <a:xfrm>
              <a:off x="5785331" y="3321687"/>
              <a:ext cx="1220835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6CFB510-6B4A-4C0F-87EA-1224AC0D3D53}"/>
                </a:ext>
              </a:extLst>
            </p:cNvPr>
            <p:cNvSpPr/>
            <p:nvPr/>
          </p:nvSpPr>
          <p:spPr>
            <a:xfrm>
              <a:off x="5785331" y="3643420"/>
              <a:ext cx="1220835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E7A4C3F-4A36-4FA7-AE63-9B1C558F7362}"/>
                </a:ext>
              </a:extLst>
            </p:cNvPr>
            <p:cNvSpPr/>
            <p:nvPr/>
          </p:nvSpPr>
          <p:spPr>
            <a:xfrm>
              <a:off x="6378670" y="3966264"/>
              <a:ext cx="627496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2B59B8B-0F27-47A3-AEE6-E0396E2C04F3}"/>
                </a:ext>
              </a:extLst>
            </p:cNvPr>
            <p:cNvSpPr/>
            <p:nvPr/>
          </p:nvSpPr>
          <p:spPr>
            <a:xfrm>
              <a:off x="7039706" y="4289108"/>
              <a:ext cx="2040794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6DC3BA3-E332-4E80-AEF2-A2EE877DE9A3}"/>
                </a:ext>
              </a:extLst>
            </p:cNvPr>
            <p:cNvSpPr/>
            <p:nvPr/>
          </p:nvSpPr>
          <p:spPr>
            <a:xfrm>
              <a:off x="7039706" y="4605972"/>
              <a:ext cx="2040794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B4A52C7-0437-465F-8D1F-B14DB483D6E2}"/>
                </a:ext>
              </a:extLst>
            </p:cNvPr>
            <p:cNvSpPr/>
            <p:nvPr/>
          </p:nvSpPr>
          <p:spPr>
            <a:xfrm>
              <a:off x="7039706" y="4923589"/>
              <a:ext cx="2040794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BB6FCE0-4E2F-4A68-A2D1-7FD3565041FC}"/>
                </a:ext>
              </a:extLst>
            </p:cNvPr>
            <p:cNvSpPr/>
            <p:nvPr/>
          </p:nvSpPr>
          <p:spPr>
            <a:xfrm>
              <a:off x="6378669" y="5249438"/>
              <a:ext cx="1287897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FEB549B-74FC-45EE-B260-E313EA3CE733}"/>
                </a:ext>
              </a:extLst>
            </p:cNvPr>
            <p:cNvSpPr/>
            <p:nvPr/>
          </p:nvSpPr>
          <p:spPr>
            <a:xfrm>
              <a:off x="8450887" y="5894424"/>
              <a:ext cx="627496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ECF45F9-5B3F-49CB-A4E5-C8B18F4C2814}"/>
                </a:ext>
              </a:extLst>
            </p:cNvPr>
            <p:cNvSpPr/>
            <p:nvPr/>
          </p:nvSpPr>
          <p:spPr>
            <a:xfrm>
              <a:off x="8450887" y="6240149"/>
              <a:ext cx="1294246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6E51136-219D-4A24-8269-14F37958D7A1}"/>
                </a:ext>
              </a:extLst>
            </p:cNvPr>
            <p:cNvSpPr/>
            <p:nvPr/>
          </p:nvSpPr>
          <p:spPr>
            <a:xfrm>
              <a:off x="6378669" y="5595163"/>
              <a:ext cx="1287897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4C4FAAA-8F39-4F9E-8B96-FEFAA6831A7A}"/>
                </a:ext>
              </a:extLst>
            </p:cNvPr>
            <p:cNvSpPr/>
            <p:nvPr/>
          </p:nvSpPr>
          <p:spPr>
            <a:xfrm>
              <a:off x="9108595" y="6561096"/>
              <a:ext cx="1224972" cy="1697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A287C98-C65C-4E9B-8B90-C70CD96AB02F}"/>
              </a:ext>
            </a:extLst>
          </p:cNvPr>
          <p:cNvGrpSpPr/>
          <p:nvPr/>
        </p:nvGrpSpPr>
        <p:grpSpPr>
          <a:xfrm>
            <a:off x="550272" y="175549"/>
            <a:ext cx="3500579" cy="776750"/>
            <a:chOff x="285361" y="289849"/>
            <a:chExt cx="3500579" cy="776750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732EFA1A-594F-47DD-886C-DA2F3C7B3852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5837823-22C2-4472-8CDE-0AF89DAE9CB2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6296E91-21FE-4AF2-A210-AC28BA80DB67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AEBDB0C-D4D1-47B8-A064-46CFA42BB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E9BA6F33-9C63-424D-860B-606EA85A6852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C81D8973-37C9-4A51-A3EE-425E3A0BC7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6BFD9-E94F-4181-9933-4829418B3D8C}"/>
              </a:ext>
            </a:extLst>
          </p:cNvPr>
          <p:cNvSpPr txBox="1"/>
          <p:nvPr/>
        </p:nvSpPr>
        <p:spPr>
          <a:xfrm>
            <a:off x="1241242" y="349071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졸업연구 수행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78A615-050A-45AA-B081-92F0CE7B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053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6D9FEA5-9EBA-4509-B0BE-A00CE150B837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613752-D9E4-483F-AF31-CDF632EB6ADC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9D214E46-9B82-4790-9CAB-9A25340A774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CBFDFFF-3388-4F82-B4D2-B09570FB53A1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E7545FF-8655-4992-8E5C-B3288D7B62A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7BCE6FC4-75CA-4562-9449-FF091B5B4489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76DB8A9-5317-44BD-9C25-2B124BEA4B7F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A9D3B6D-FAE1-4099-9766-FD077AD1226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D3FFA8AD-04BE-4851-BFE3-BD82B981DA8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0046795-9DD9-4C26-9731-1468898B6C32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4913F24-1314-43D6-92A2-67A50E04E08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625AD16A-E0EF-421C-8BD6-7272BC1146E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64BEE99-0724-4488-B2AB-3005CB71F887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CCF319-882A-4597-AAF8-63DAC3F2314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A4D00CC-5EBD-45F5-912B-5DD5F7D2A4C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13009EB-BA4F-4BE4-B366-B52C95F9493A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48B821-BE91-4EF3-9763-E8609DB99AA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7FCD92F8-E842-4B7F-933B-DA07FA2A6AB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1AC05C2-9FD3-4ED4-B8A0-3A2AE8442F96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7768BE9-52AC-4561-826C-811F95305BB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86894557-F871-41AE-83B4-FC35BA4364B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A7A1D59-B7F1-467E-A575-DCF700F8B815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29F44FC-D6F7-40FB-91AF-5E7110E34DC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E9B1F1A8-E5A5-4785-8ED7-46B9664BFCB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90686F9-6D52-4670-A636-7F4CA709EC0D}"/>
              </a:ext>
            </a:extLst>
          </p:cNvPr>
          <p:cNvSpPr txBox="1"/>
          <p:nvPr/>
        </p:nvSpPr>
        <p:spPr>
          <a:xfrm>
            <a:off x="556124" y="1854725"/>
            <a:ext cx="9800657" cy="332398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주소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https://github.com/ed502/On_Dot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https://github.com/martin01202	: 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김학진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https://github.com/mjhstar		: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문준혁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https://github.com/minuk1236	: 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송민욱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https://github.com/ed502		: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이세민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E81F499-11D0-44A9-8B2E-C08C110C4B95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70D05F4-80B2-4E71-9E71-C95082D2B137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E57B079-9DBF-4570-9FEA-E522E3D0EB3D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09D3A69E-B7A7-4A8E-BCDD-7B837A0BA1B0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AE9B04BD-A47F-40A2-84FA-41BC669B9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F709F3A6-F970-478A-B9DC-CE273D38646E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089A0AD-95F4-429B-A84A-05C94F481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827383B0-3F96-4751-BBD5-0B93E86B55B2}"/>
              </a:ext>
            </a:extLst>
          </p:cNvPr>
          <p:cNvSpPr txBox="1"/>
          <p:nvPr/>
        </p:nvSpPr>
        <p:spPr>
          <a:xfrm>
            <a:off x="1803897" y="463371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930D8E-30F1-4703-B8AA-39C2E7F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fld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35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6D9FEA5-9EBA-4509-B0BE-A00CE150B837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613752-D9E4-483F-AF31-CDF632EB6ADC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9D214E46-9B82-4790-9CAB-9A25340A774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CBFDFFF-3388-4F82-B4D2-B09570FB53A1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E7545FF-8655-4992-8E5C-B3288D7B62A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7BCE6FC4-75CA-4562-9449-FF091B5B4489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76DB8A9-5317-44BD-9C25-2B124BEA4B7F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A9D3B6D-FAE1-4099-9766-FD077AD1226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D3FFA8AD-04BE-4851-BFE3-BD82B981DA8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0046795-9DD9-4C26-9731-1468898B6C32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4913F24-1314-43D6-92A2-67A50E04E08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625AD16A-E0EF-421C-8BD6-7272BC1146E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64BEE99-0724-4488-B2AB-3005CB71F887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CCF319-882A-4597-AAF8-63DAC3F2314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A4D00CC-5EBD-45F5-912B-5DD5F7D2A4C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13009EB-BA4F-4BE4-B366-B52C95F9493A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48B821-BE91-4EF3-9763-E8609DB99AA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7FCD92F8-E842-4B7F-933B-DA07FA2A6AB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1AC05C2-9FD3-4ED4-B8A0-3A2AE8442F96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solidFill>
            <a:schemeClr val="tx1"/>
          </a:solidFill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7768BE9-52AC-4561-826C-811F95305BB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86894557-F871-41AE-83B4-FC35BA4364B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A7A1D59-B7F1-467E-A575-DCF700F8B815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29F44FC-D6F7-40FB-91AF-5E7110E34DC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E9B1F1A8-E5A5-4785-8ED7-46B9664BFCB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90686F9-6D52-4670-A636-7F4CA709EC0D}"/>
              </a:ext>
            </a:extLst>
          </p:cNvPr>
          <p:cNvSpPr txBox="1"/>
          <p:nvPr/>
        </p:nvSpPr>
        <p:spPr>
          <a:xfrm>
            <a:off x="550272" y="1625219"/>
            <a:ext cx="9800657" cy="452431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보건복지부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“2017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장애인 실태조사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정책보고서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2017-90,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발간등록 </a:t>
            </a:r>
            <a:r>
              <a:rPr lang="en-US" altLang="ko-KR" sz="1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11-1352000-000568-12</a:t>
            </a:r>
            <a:endParaRPr lang="en-US" altLang="ko-KR" sz="1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탭틸로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탭틸로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사용설명서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https://www.taptilo.com/kor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(2019/11/10)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 봄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시각장애인을 위한 점자학습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,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  <a:hlinkClick r:id="rId3"/>
              </a:rPr>
              <a:t>https://github.com/ch-Yoon/refectoring_braille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 ,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ch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-Yoon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뉴스토마토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, “VC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진동점자학습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”,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  <a:hlinkClick r:id="rId4"/>
              </a:rPr>
              <a:t>http://www.newstomato.com/ReadNews.aspx?no=906184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, (2019/11/18)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 번역 파이썬 프로그램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  <a:hlinkClick r:id="rId5"/>
              </a:rPr>
              <a:t>https://github.com/hyonzin/hangul-braille-converter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 ,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hyonzin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한국시각장애인 연합회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, 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시각장애인의 이해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”,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  <a:hlinkClick r:id="rId6"/>
              </a:rPr>
              <a:t>http://www.kbuwel.or.kr/Blind/Braille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 , (2019/11/15)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JEREMY BLUM, 2014/05/26,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익스플로링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아두이노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lt"/>
              </a:rPr>
              <a:t>한빛아카데미</a:t>
            </a:r>
            <a:endParaRPr 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lt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E81F499-11D0-44A9-8B2E-C08C110C4B95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70D05F4-80B2-4E71-9E71-C95082D2B137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E57B079-9DBF-4570-9FEA-E522E3D0EB3D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09D3A69E-B7A7-4A8E-BCDD-7B837A0BA1B0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AE9B04BD-A47F-40A2-84FA-41BC669B9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F709F3A6-F970-478A-B9DC-CE273D38646E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089A0AD-95F4-429B-A84A-05C94F481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827383B0-3F96-4751-BBD5-0B93E86B55B2}"/>
              </a:ext>
            </a:extLst>
          </p:cNvPr>
          <p:cNvSpPr txBox="1"/>
          <p:nvPr/>
        </p:nvSpPr>
        <p:spPr>
          <a:xfrm>
            <a:off x="1728555" y="463371"/>
            <a:ext cx="115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930D8E-30F1-4703-B8AA-39C2E7F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fld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222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930D8E-30F1-4703-B8AA-39C2E7F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</a:t>
            </a:fld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BF6FB0-0920-4388-B0ED-5C51EB38BC2A}"/>
              </a:ext>
            </a:extLst>
          </p:cNvPr>
          <p:cNvSpPr txBox="1"/>
          <p:nvPr/>
        </p:nvSpPr>
        <p:spPr>
          <a:xfrm>
            <a:off x="4594631" y="2644170"/>
            <a:ext cx="3002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9600" dirty="0">
              <a:solidFill>
                <a:srgbClr val="E0D6D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45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77CDD65-4C02-47D1-BD18-E50DE74429B9}"/>
              </a:ext>
            </a:extLst>
          </p:cNvPr>
          <p:cNvSpPr txBox="1"/>
          <p:nvPr/>
        </p:nvSpPr>
        <p:spPr>
          <a:xfrm>
            <a:off x="565531" y="1498975"/>
            <a:ext cx="9791250" cy="22467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시각 장애인중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86%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점자 해독이  불가능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시각장애는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95%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 후천적으로 발생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시각장애인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70%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이후 발생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글자에 익숙해진 상황에서 새롭게 점자를 습득하는 데 어려움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AE08CCE-7EA6-413F-A663-2BE585D1C57E}"/>
              </a:ext>
            </a:extLst>
          </p:cNvPr>
          <p:cNvGrpSpPr/>
          <p:nvPr/>
        </p:nvGrpSpPr>
        <p:grpSpPr>
          <a:xfrm>
            <a:off x="565531" y="4188657"/>
            <a:ext cx="3672113" cy="1966993"/>
            <a:chOff x="6026139" y="559049"/>
            <a:chExt cx="3153256" cy="151176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E95B153-C263-46AD-B5A4-0173103DC6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3" t="21287" r="13772" b="13383"/>
            <a:stretch/>
          </p:blipFill>
          <p:spPr bwMode="auto">
            <a:xfrm>
              <a:off x="6033687" y="559049"/>
              <a:ext cx="3145708" cy="1306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7C558A-EC5F-46EA-8D0D-4307D607CFDD}"/>
                </a:ext>
              </a:extLst>
            </p:cNvPr>
            <p:cNvSpPr txBox="1"/>
            <p:nvPr/>
          </p:nvSpPr>
          <p:spPr>
            <a:xfrm>
              <a:off x="6026139" y="1869753"/>
              <a:ext cx="1609409" cy="20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</a:t>
              </a:r>
              <a:r>
                <a:rPr lang="ko-KR" altLang="en-US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시각장애인의 점자해독 여부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3313ED-F0BD-435D-A83B-5BDCDADCBF7B}"/>
              </a:ext>
            </a:extLst>
          </p:cNvPr>
          <p:cNvGrpSpPr/>
          <p:nvPr/>
        </p:nvGrpSpPr>
        <p:grpSpPr>
          <a:xfrm>
            <a:off x="5687220" y="4197359"/>
            <a:ext cx="4669561" cy="1975675"/>
            <a:chOff x="5533218" y="4197359"/>
            <a:chExt cx="4669561" cy="19756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E354A5-4C7D-47B3-8272-813DF6A446A4}"/>
                </a:ext>
              </a:extLst>
            </p:cNvPr>
            <p:cNvSpPr txBox="1"/>
            <p:nvPr/>
          </p:nvSpPr>
          <p:spPr>
            <a:xfrm>
              <a:off x="5533219" y="5911424"/>
              <a:ext cx="13740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</a:t>
              </a:r>
              <a:r>
                <a:rPr lang="ko-KR" altLang="en-US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시각장애 발생 원인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B549DA26-2DBD-45D5-A96C-164DDCF82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36" t="34001" r="14894" b="14070"/>
            <a:stretch/>
          </p:blipFill>
          <p:spPr bwMode="auto">
            <a:xfrm>
              <a:off x="5533218" y="4197359"/>
              <a:ext cx="4669561" cy="1700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8F2EF14-947E-4D61-81F9-CCF35CB2BCD1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4AAC8DE-831F-49A8-B7EC-536DD2831EB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5EAD693B-C304-45CF-9BE6-98FA978A300C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781F15-178B-42E3-949B-47179C7A03B9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noFill/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0131AC3-054F-4DEB-A2B6-77F21A54D2F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9F69A9D-0AFC-4565-9435-4857E558DD04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CD410E-B689-403E-94E2-E0EFF19EB03A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057985B-7F56-4E81-B4CC-3BB879D512A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9B242487-7DF3-4938-970E-B161C4F4373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AFDE046-F2B3-4C50-94FF-3C5AFB47F28E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A8DF83A-4414-4EA1-AD7B-256D564B58FC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B52D92FB-E6A8-4E19-9467-5A0F56C2AE1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83159B-42D3-4E01-9084-5B1C255CB94F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noFill/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7CE95B1-080F-4F33-9C32-EA67E6476A14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111EFE6-EC8B-4E46-9F8A-F80123EBA25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F5A3849-B850-42BA-A6AF-FBBB7C19DAA0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701D1AE-AFC6-45F3-823F-EB2583FE53A2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51BA27E1-1BAB-455D-B8C4-7A73DFF4C48A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B191B53-FFD8-4BE0-ACC3-2A040DF667D3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5266631-97EB-478F-A487-A484C8AF87AA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EE73F865-3D26-47D3-9379-661E9C8B005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B9AC5BD-46C8-421B-B2C9-18DBE8DF9FF6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0C4674E-6565-4B52-B8E6-8DA7AE28976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D56384A7-4BAF-4DB5-A3A8-3A73D66ED1B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28CE3E4-9F16-4BC5-9EB3-52232281608C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152EE12-E072-442E-8535-955490637D25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31E55C9-D94B-4031-AD49-844ECAB79EEA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9A2BFB76-17EF-40FD-A56F-2904102914A9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C1425070-073C-487D-B9C9-329E6C60D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370762F2-1963-445F-A704-7322456F9038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7AB8ADEF-26B1-4CCD-AF10-24C2AA58C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0BABE4A-8BA5-44CD-A55D-2752BCFC70E0}"/>
              </a:ext>
            </a:extLst>
          </p:cNvPr>
          <p:cNvSpPr txBox="1"/>
          <p:nvPr/>
        </p:nvSpPr>
        <p:spPr>
          <a:xfrm>
            <a:off x="1757398" y="463371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개발배경</a:t>
            </a:r>
          </a:p>
        </p:txBody>
      </p: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0760B4FE-B4FD-4228-ADDB-6E1E9583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fld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2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4B85087-0844-4728-899B-D38E086B4FEE}"/>
              </a:ext>
            </a:extLst>
          </p:cNvPr>
          <p:cNvSpPr txBox="1"/>
          <p:nvPr/>
        </p:nvSpPr>
        <p:spPr>
          <a:xfrm>
            <a:off x="565531" y="1778470"/>
            <a:ext cx="9791250" cy="34778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시각장애인이 </a:t>
            </a:r>
            <a:r>
              <a:rPr lang="ko-KR" altLang="en-US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혼자서도 학습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할 수 있도록 시스템을 구성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시각장애인이 점자를 직접 체험할 수 있는 점자 키트 개발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음성을 점자로 번역하여 점자 키트에서 표현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 </a:t>
            </a:r>
            <a:r>
              <a:rPr lang="ko-KR" altLang="en-US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드래그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점자를 입력하고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점자를 해독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단계별 학습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자가 학습상태 진단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수집하여 시각장애인들이 어려움을 느끼는 단어 파악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0F409AC-8C78-4238-8885-0DE5E0997CBA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9977915-7A2A-4A82-9702-0F949D83229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C4EA7BBE-BC1D-4236-A3A4-AF805D3FA77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6495B1E-B0F5-48FA-82A3-CC6E1A15F0B2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noFill/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04A7BFB-33F3-48AD-8336-D21D72F1CEC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C4C931E4-8ADB-4083-A1BE-DA465EAD1D8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115D1B8-A698-4795-BD80-583198C7808B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BD901C2-B34F-4D4E-AFA6-E70BBE4ADBD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AA3B07D6-68D7-47ED-ADB5-588CEF338FE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C098C45-8E56-4D7F-B5E1-5FD6BEE1678E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17AA37B-D932-40A9-B9E0-DB2E726AA8B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51F6B574-2BF9-4CA1-B217-32C44797808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B9E321-963B-4A04-B046-1BB3A21E1D5B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3C5978E-324C-4FAF-A4C1-731FCF2629CC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A2F73BBF-561C-4FDE-84D2-E9BD2FEF515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6514C86-B6B4-4D12-981C-84D078FAD7CF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CD2C04B-57D0-48EE-A56F-6E48B82502C4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FAF46FE7-8D23-4FE3-AA86-0497E92CE88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188AAF2-9AA5-411B-8D9F-39C9A0C7F13E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BF9A0E6-D74B-4337-B97B-022EA71EC69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A086AA76-0D4E-4F17-B39D-10B9F7AE85D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632E692-31D8-4456-BA3F-5517EB17AF00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2F49EE9-E496-4EE0-B600-D12AF8CC9B3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86C00083-14A0-48C4-BFF2-45FBB6A3F93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1ABE1A4-D135-4A30-956D-D5F61571DBEF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8073D8E-03F1-43B1-ADC7-ABFB636C67D9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02D504E8-0762-491A-BA17-9E912BCBE40E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27B217E-B237-4A11-A728-476AD076E561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C5B905C-C699-4C4C-AE96-EE5E4D91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473F5E5-2708-4952-8822-1C0E9ED59459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BEFE8D0-4D72-41C8-9E21-EE3244D91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61DE196D-6E67-46D5-B1E8-82CF6A7A3D45}"/>
              </a:ext>
            </a:extLst>
          </p:cNvPr>
          <p:cNvSpPr txBox="1"/>
          <p:nvPr/>
        </p:nvSpPr>
        <p:spPr>
          <a:xfrm>
            <a:off x="1757397" y="463371"/>
            <a:ext cx="1101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개발목표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47D90C-96A7-4656-B5B7-4C7FDB70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fld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26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4B85087-0844-4728-899B-D38E086B4FEE}"/>
              </a:ext>
            </a:extLst>
          </p:cNvPr>
          <p:cNvSpPr txBox="1"/>
          <p:nvPr/>
        </p:nvSpPr>
        <p:spPr>
          <a:xfrm>
            <a:off x="565531" y="2084302"/>
            <a:ext cx="9791250" cy="286232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시각장애인이 조력자 없이 </a:t>
            </a:r>
            <a:r>
              <a:rPr lang="ko-KR" altLang="en-US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자가 학습 가능</a:t>
            </a:r>
            <a:endParaRPr lang="en-US" altLang="ko-KR" sz="2000" b="1" dirty="0">
              <a:highlight>
                <a:srgbClr val="FFFF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점자를 </a:t>
            </a:r>
            <a:r>
              <a:rPr lang="ko-KR" altLang="en-US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음성으로 번역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불편함 해소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음성과 </a:t>
            </a:r>
            <a:r>
              <a:rPr lang="ko-KR" altLang="en-US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드래그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사용하여 기존 어플의 불편함 해소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단계별 학습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기초부터 순차적 학습 가능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시각장애인이 어려움을 느끼는 단어 집중적 학습 가능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D09866-0C0F-4357-B6FB-D83F35D9F49F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F582358-A352-4B71-B95A-D3185C0DEFC8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9ABD8228-5BF5-47F0-941C-9BF9D3EA048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7D53CCE-FD77-4E74-89CA-B61869108808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7CD0F70-47C7-4FA6-858D-3827BC05BB2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AAD66C15-CAA6-420C-AA81-3F0F63FC80D4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2ED4A-4E7F-4DB2-88E9-8EFED8FC1D24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CA99AB3-CD2A-4DE8-A3EB-538EB9DE113C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7CBD5F7B-2C5D-492C-AEEB-63893542D1BD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203E6C-042E-401A-B0D9-CE28AC8FC87A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104F9AE-1014-4D10-8C89-9B6F4B76F43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CF386641-3108-488C-A498-BCA3F9171463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DC5BEB1-7E9F-43FB-B9D5-C3CC1A6E1B81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noFill/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90E86BC-BEE4-48CB-AA12-E107F121C85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703B81B3-597A-42CA-B423-F00F22D2BE8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51769E6-95E2-4773-9A9F-98812F09DF92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63BE853-586D-4FDD-AF6B-B03F819227B7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0B5B56B3-EAE3-4851-8D6C-91BD2C836DF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FC51CB7-1C94-4016-AD89-79002BDCE06C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AE7BF6B-9861-4217-BE56-978A2C4EC3C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A7B4D04B-5168-41F9-AA5D-8B09032F6F73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5F0CB1-27A5-4E30-886D-650AC8C644A4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0B705B-31EF-41DC-BC99-7165D546B7EA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FAD1976C-8E6F-444D-9EB4-C1436263F549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6868F7-DD14-4459-8111-E7DE043DAA3D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58D1798-6D20-479C-99B7-6C1A0228413C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3FF4716-6166-4DB3-BC27-8D97E7C2A48F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9B7389-ADCF-49E9-AB1B-FA00E69E45CE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9478900-0FE2-41E8-A027-39D4F7DCB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2FB6588F-00D6-4395-BB0F-50B1EB47D547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D1805AF-557F-43AD-988C-431547125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510090D-657F-413E-888F-8C72351FBE84}"/>
              </a:ext>
            </a:extLst>
          </p:cNvPr>
          <p:cNvSpPr txBox="1"/>
          <p:nvPr/>
        </p:nvSpPr>
        <p:spPr>
          <a:xfrm>
            <a:off x="1757397" y="463371"/>
            <a:ext cx="1101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개발효과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CF90CF-D668-4D1D-8688-610B7C0D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24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휴대폰이(가) 표시된 사진&#10;&#10;자동 생성된 설명">
            <a:extLst>
              <a:ext uri="{FF2B5EF4-FFF2-40B4-BE49-F238E27FC236}">
                <a16:creationId xmlns:a16="http://schemas.microsoft.com/office/drawing/2014/main" id="{F58E6898-1E28-4119-B3A6-A0D3858C5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83" y="2167478"/>
            <a:ext cx="4418710" cy="32964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30F3F04-9A2B-4BF6-B780-7B3701DDAB4E}"/>
              </a:ext>
            </a:extLst>
          </p:cNvPr>
          <p:cNvSpPr txBox="1"/>
          <p:nvPr/>
        </p:nvSpPr>
        <p:spPr>
          <a:xfrm>
            <a:off x="5066427" y="2136275"/>
            <a:ext cx="56657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사용처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시각장애 특수학교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2/3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기기의 음성 안내와 점자 확인 기능을 통해 점자학습 실시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 디바이스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연동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등 다양한 기능 지원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미취학 아동들의 점자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학습률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증대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재미있는 게임으로 점자를 아이들 취향에 맞게 습득 가능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F9630C5-FAC8-48D0-A21A-9C04EABFF98E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53E12DD-1C72-4FA8-910A-0EEFA26F8F4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A055F8EC-F2A4-43C1-9D24-17C42FFEA4A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96A8A1-BB4E-4AF3-ADDD-50310A10A2B0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DE9B9A1-DD50-413C-AE41-EF0FF6663C8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131FD082-75B0-471A-8120-81DE0883A21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6F4524-A160-4648-A901-1D55B1DF3A49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6D90AEE-1865-465A-83B9-C79FF7856DBC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A0A59C1F-AC56-4EEF-A035-1E3C0AD74394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8E8184E-F820-45F9-9D09-32D5D7E2B825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1C637A4-770D-47B7-B259-49946E0CED34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4BCFD6E-CF0B-4C65-8955-98A93AF0A7E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CD32148-0A10-46DC-980D-D80CF7ECF31A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noFill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020933B-BAB0-4210-AB39-DB83842FC6E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DAFF7807-8782-437B-9D74-9DCDEB02E44F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0C7AE02-8BB9-4F2F-AB5B-C03ABA461C11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06EE5B3-C66C-4139-B52D-96E69FCE7BF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5B15C6B3-5BCD-40ED-B0E4-A891CDF0C02C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F832633-5991-49FB-AFB6-B2EB3F2A5AC8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67A8673-E80C-40A1-94C1-B7833524E26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EB0E3F1C-A644-4F6D-B5A8-357837E0996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942B95B-AE7B-41C1-BAD4-FD851955CB7F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6717143-AB9A-4A2E-83D8-B68679B9CB3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68CA1D44-FE97-4F53-9FC8-1059B2F892A9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BD163FC-8694-42BA-8823-E9083738FF7B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8A7C7C3-3A6C-4C16-8868-FF51B47F5D9C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9E91208-B749-4E5C-A0BD-8EA28CD345C6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7346C6F-789D-4A2D-9569-123A8453A60F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5E695C3-2769-46EE-93EA-FF18D63B1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0AD6A39-F325-4645-93EF-391F2B1CEC45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DE9CAAC-AF6C-4CAE-B1CE-A8AAD7C09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B6C2636-1B42-4C70-A96C-7B14D018A60E}"/>
              </a:ext>
            </a:extLst>
          </p:cNvPr>
          <p:cNvSpPr txBox="1"/>
          <p:nvPr/>
        </p:nvSpPr>
        <p:spPr>
          <a:xfrm>
            <a:off x="1272299" y="463371"/>
            <a:ext cx="2071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Tap </a:t>
            </a:r>
            <a:r>
              <a:rPr lang="en-US" altLang="ko-KR" sz="20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Tilo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20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탭틸로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슬라이드 번호 개체 틀 72">
            <a:extLst>
              <a:ext uri="{FF2B5EF4-FFF2-40B4-BE49-F238E27FC236}">
                <a16:creationId xmlns:a16="http://schemas.microsoft.com/office/drawing/2014/main" id="{2FACA413-9091-4F59-ACD6-464DFE0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91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E28423EF-C6D0-4624-89F0-8D487F6DA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5" y="1854495"/>
            <a:ext cx="4142651" cy="39224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5E78F0-3ECA-4658-B893-70BB80554220}"/>
              </a:ext>
            </a:extLst>
          </p:cNvPr>
          <p:cNvSpPr txBox="1"/>
          <p:nvPr/>
        </p:nvSpPr>
        <p:spPr>
          <a:xfrm>
            <a:off x="4906989" y="1969057"/>
            <a:ext cx="56657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사용처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스마트폰을 소유한 시각장애인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촉각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청각을 이용한 점자교육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제스처 기능을 활용한 점자 표현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진동을 활용한 점자 인식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퀴즈를 통한 점자 교육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단순한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접근성이 좋은 점자 교육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손쉬운 점자습득 가능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별도의 키트가 필요없이 점자 교육 가능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D4114AC-82CD-4A4C-BC95-07B243F0B9CE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E14E89-56C1-4704-9A32-D875F1585244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73890334-51F9-4F68-B5B3-15394DA53EE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54C171-9C0C-418D-9EA4-42425614BF68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CDF961A-92D0-48EA-9E28-0BC9BB9EA3C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1AA9CF5-D883-407E-B67A-9FC53B8F6E0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F96E1E8-58BE-4096-B333-96C99412E2BC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0E483CE-9BDA-4515-AC2B-686FFA82245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3488D70D-6ACD-4A8F-BCA8-04534B89E9F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8948D93-E0A8-49E3-9108-3D00201B66DA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77A3180-C46A-4EFD-89EC-E40B3DA87EB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C1FDFA63-2A9B-4CE0-AAE2-6CEAB028A4DC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3D6FBF2-AC9E-4900-B51A-803701A98EC4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0A0FA82-890E-49EF-936B-F95ED1AF0215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252AFF42-40D1-4218-928E-576D447EF02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F337CE3-1512-4159-BAFB-E563AF4FEB6F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53F970D-954F-4E2B-918A-A0D17BB0FCE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345E0152-E6C3-4469-BC25-69FC28B558D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E429B9C-15EF-4936-8E5B-ABE6A3F91E02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854ADA1-8A3A-453C-8B9A-E365D672D25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E73B99A-F9BC-4905-BE86-004229C9ADAD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13C2DA-4E36-46A3-93F7-FC799FAADFE6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E8F78FB-F2BB-4AD4-BC9E-329AF17783D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6AC5CED0-0D8D-42E4-906D-0D248FA23B1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499CB6B-9081-4BC0-9410-AFF588677618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51DE1AC-55D3-4249-919E-04FDF0D56BC7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EFE610A-9C5B-4FCD-8589-D3D1088988D5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71C776F-E0E9-4A68-8C93-459C8130F12F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30F3F1C-AF42-4B6F-B780-E50C5A486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78D4375-CA1E-427F-87B5-32664715295C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266F236-F387-4199-A489-566416530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17EB7BC-9980-4BAB-BEAB-D241CF53C106}"/>
              </a:ext>
            </a:extLst>
          </p:cNvPr>
          <p:cNvSpPr txBox="1"/>
          <p:nvPr/>
        </p:nvSpPr>
        <p:spPr>
          <a:xfrm>
            <a:off x="836476" y="463371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 장애인 전용 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“봄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슬라이드 번호 개체 틀 65">
            <a:extLst>
              <a:ext uri="{FF2B5EF4-FFF2-40B4-BE49-F238E27FC236}">
                <a16:creationId xmlns:a16="http://schemas.microsoft.com/office/drawing/2014/main" id="{7E2DBB2F-75C6-47F2-8682-91EEACCF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32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8F5D9CC-BB9D-446D-A16B-F23D41739D45}"/>
              </a:ext>
            </a:extLst>
          </p:cNvPr>
          <p:cNvSpPr txBox="1"/>
          <p:nvPr/>
        </p:nvSpPr>
        <p:spPr>
          <a:xfrm>
            <a:off x="4705249" y="2205754"/>
            <a:ext cx="4454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사용처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스마트폰을 소유한 시각장애인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터치스크린의 드래그를 통한 점자표현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점자 번역 기능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별도의 디바이스 없이 점자 학습 가능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89E1962-4F3A-451F-A145-6F90EF4E92F9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A0A687-C832-48DE-85D5-79ABA77E1268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6E5686A3-0095-4CAD-B176-81AAA1BF6084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222E807-78FC-4168-8C1D-BAE99BC3B7DD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26E89A-0895-45E7-8231-0131F4AB06AD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DAAD1D1B-8C8E-4B3E-A27D-B36FE6F19A3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3A2C0A-2868-441E-A079-DF081B6CFC93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D8C2947-ABDD-4DB9-BE83-0C7D0FDC398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9AA9DE08-8ABE-4E89-A518-CB2C8921891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57CAC78-FDD6-432C-9EE4-4E2D46A72A66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FB1E81-CEA1-48EA-AEC7-8D2BFAFC1C72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98B2F87A-086E-4B83-B9A6-758540F63F8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0047AB0-B3D2-4301-AB71-05CEA9BFEDA5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noFill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3ACAFA0-B51B-486F-8234-80E3493BA18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2069E897-36E1-4C09-A36E-418F71F4C825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DF674FC-8891-41C7-B00B-B9A2A9EAFA50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6994F10-E2FC-48A5-B439-BD5370EEBC2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5E75D7A3-E4C3-4740-A2DA-7CB958532683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53A4BD-B0B1-4930-91CA-642FB63F143C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4F316D2-6FA7-4202-A6B5-B39578FAE4F8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D952591D-B103-4DB1-9167-C02F9FD250BB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3D486F6-206C-428E-8B7D-3DC1B6AB5BA4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54EE5EB-1F6E-4594-B10E-9C3C304B2D07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A6220CF4-5DFC-40D2-8902-E6A13D6255F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38A7DAB-4CE5-4939-A750-E6A2F2165A54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E9DDBA7-9333-4AAE-9924-EF913DE23F73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861F6F7-1AC0-4C5D-AB43-C27B6DE69742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7F24D92-5653-456D-B117-2FFB1E6EB6F3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A8EBF9E-E5B4-4F02-8817-B79A00629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A4EA9A4-0919-4F9C-9413-1FD718550507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F297165-9AAA-455D-9E46-3D640087D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712D9AD-4F92-4F87-9C44-8069ABED2AC3}"/>
              </a:ext>
            </a:extLst>
          </p:cNvPr>
          <p:cNvSpPr txBox="1"/>
          <p:nvPr/>
        </p:nvSpPr>
        <p:spPr>
          <a:xfrm>
            <a:off x="959910" y="463371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“VC</a:t>
            </a:r>
            <a:r>
              <a:rPr lang="ko-KR" altLang="en-US" sz="20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진동점자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학습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슬라이드 번호 개체 틀 64">
            <a:extLst>
              <a:ext uri="{FF2B5EF4-FFF2-40B4-BE49-F238E27FC236}">
                <a16:creationId xmlns:a16="http://schemas.microsoft.com/office/drawing/2014/main" id="{1C3BD88A-80B9-4D7C-B28A-3A918D84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fld>
            <a:endParaRPr lang="ko-KR" altLang="en-US" sz="1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6EF1F1-8426-4550-8D56-6058253D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4" y="1314199"/>
            <a:ext cx="2654564" cy="47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6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1EAC4239-CBF6-4092-95B9-C01510096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18217"/>
              </p:ext>
            </p:extLst>
          </p:nvPr>
        </p:nvGraphicFramePr>
        <p:xfrm>
          <a:off x="1360475" y="1708094"/>
          <a:ext cx="8621725" cy="3617875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31675">
                  <a:extLst>
                    <a:ext uri="{9D8B030D-6E8A-4147-A177-3AD203B41FA5}">
                      <a16:colId xmlns:a16="http://schemas.microsoft.com/office/drawing/2014/main" val="1817037610"/>
                    </a:ext>
                  </a:extLst>
                </a:gridCol>
                <a:gridCol w="1231675">
                  <a:extLst>
                    <a:ext uri="{9D8B030D-6E8A-4147-A177-3AD203B41FA5}">
                      <a16:colId xmlns:a16="http://schemas.microsoft.com/office/drawing/2014/main" val="991308679"/>
                    </a:ext>
                  </a:extLst>
                </a:gridCol>
                <a:gridCol w="1231675">
                  <a:extLst>
                    <a:ext uri="{9D8B030D-6E8A-4147-A177-3AD203B41FA5}">
                      <a16:colId xmlns:a16="http://schemas.microsoft.com/office/drawing/2014/main" val="170503940"/>
                    </a:ext>
                  </a:extLst>
                </a:gridCol>
                <a:gridCol w="1231675">
                  <a:extLst>
                    <a:ext uri="{9D8B030D-6E8A-4147-A177-3AD203B41FA5}">
                      <a16:colId xmlns:a16="http://schemas.microsoft.com/office/drawing/2014/main" val="1194504302"/>
                    </a:ext>
                  </a:extLst>
                </a:gridCol>
                <a:gridCol w="1231675">
                  <a:extLst>
                    <a:ext uri="{9D8B030D-6E8A-4147-A177-3AD203B41FA5}">
                      <a16:colId xmlns:a16="http://schemas.microsoft.com/office/drawing/2014/main" val="1031793678"/>
                    </a:ext>
                  </a:extLst>
                </a:gridCol>
                <a:gridCol w="1231675">
                  <a:extLst>
                    <a:ext uri="{9D8B030D-6E8A-4147-A177-3AD203B41FA5}">
                      <a16:colId xmlns:a16="http://schemas.microsoft.com/office/drawing/2014/main" val="2256007448"/>
                    </a:ext>
                  </a:extLst>
                </a:gridCol>
                <a:gridCol w="1231675">
                  <a:extLst>
                    <a:ext uri="{9D8B030D-6E8A-4147-A177-3AD203B41FA5}">
                      <a16:colId xmlns:a16="http://schemas.microsoft.com/office/drawing/2014/main" val="195760555"/>
                    </a:ext>
                  </a:extLst>
                </a:gridCol>
              </a:tblGrid>
              <a:tr h="72357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적합성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점자키트 유무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단독 사용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 방법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 페이지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8832"/>
                  </a:ext>
                </a:extLst>
              </a:tr>
              <a:tr h="723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탭틸로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△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7597"/>
                  </a:ext>
                </a:extLst>
              </a:tr>
              <a:tr h="723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99661"/>
                  </a:ext>
                </a:extLst>
              </a:tr>
              <a:tr h="723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VC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진동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점자 학습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020372"/>
                  </a:ext>
                </a:extLst>
              </a:tr>
              <a:tr h="723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온점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46341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4EC8F5-6ACF-43D5-A705-5021D2554C5D}"/>
              </a:ext>
            </a:extLst>
          </p:cNvPr>
          <p:cNvGrpSpPr/>
          <p:nvPr/>
        </p:nvGrpSpPr>
        <p:grpSpPr>
          <a:xfrm flipH="1">
            <a:off x="10938509" y="1560937"/>
            <a:ext cx="1129060" cy="355275"/>
            <a:chOff x="296479" y="686623"/>
            <a:chExt cx="1034140" cy="325407"/>
          </a:xfrm>
          <a:solidFill>
            <a:srgbClr val="000000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29B4768-5BD8-410C-ABE7-DF89AB677D8C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종합 연구 개요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EA03ED3-B490-43F5-8CA4-DA285E7C678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F436E04-9BF1-4B0E-B7C0-5F8845FA3822}"/>
              </a:ext>
            </a:extLst>
          </p:cNvPr>
          <p:cNvGrpSpPr/>
          <p:nvPr/>
        </p:nvGrpSpPr>
        <p:grpSpPr>
          <a:xfrm flipH="1">
            <a:off x="10938509" y="2094669"/>
            <a:ext cx="1129060" cy="355275"/>
            <a:chOff x="296479" y="686623"/>
            <a:chExt cx="1034140" cy="325407"/>
          </a:xfrm>
          <a:solidFill>
            <a:schemeClr val="bg1"/>
          </a:solidFill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D1B9E1C-788A-4AC3-A4EE-671F6EB3C51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연구 및 사례</a:t>
              </a:r>
              <a:endParaRPr lang="en-US" altLang="ko-KR" sz="10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F9466B8C-2644-4446-93AB-9A96A04A4B4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B940CDB-8518-4F57-BE4C-695285A6958E}"/>
              </a:ext>
            </a:extLst>
          </p:cNvPr>
          <p:cNvGrpSpPr/>
          <p:nvPr/>
        </p:nvGrpSpPr>
        <p:grpSpPr>
          <a:xfrm flipH="1">
            <a:off x="10938509" y="2628401"/>
            <a:ext cx="1129060" cy="355275"/>
            <a:chOff x="296479" y="686623"/>
            <a:chExt cx="1034140" cy="325407"/>
          </a:xfrm>
          <a:noFill/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C4CBB3B-E534-4557-BD55-66424B9C716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시나리오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475A2E63-55E0-4915-A34B-55CC99BB786D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DF65BB0-D351-47FE-A18A-211CE943CB9A}"/>
              </a:ext>
            </a:extLst>
          </p:cNvPr>
          <p:cNvGrpSpPr/>
          <p:nvPr/>
        </p:nvGrpSpPr>
        <p:grpSpPr>
          <a:xfrm flipH="1">
            <a:off x="10938509" y="3162133"/>
            <a:ext cx="1129060" cy="355275"/>
            <a:chOff x="296479" y="686623"/>
            <a:chExt cx="1034140" cy="325407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4E81B7E-B11F-4CFB-8F70-E88ECA724A0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구성도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E310217F-CE94-486C-BEAD-252D9CF62E8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868503-9CC1-433F-8A25-1328218BCB88}"/>
              </a:ext>
            </a:extLst>
          </p:cNvPr>
          <p:cNvGrpSpPr/>
          <p:nvPr/>
        </p:nvGrpSpPr>
        <p:grpSpPr>
          <a:xfrm flipH="1">
            <a:off x="10938509" y="3695865"/>
            <a:ext cx="1129060" cy="355275"/>
            <a:chOff x="296479" y="686623"/>
            <a:chExt cx="1034140" cy="325407"/>
          </a:xfrm>
          <a:noFill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5BB049-785F-406F-B8BB-5A893C1A176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45476E6B-A2A5-4B8C-866F-56CF67257DC4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E87C443-822C-4378-8637-E1DE02702242}"/>
              </a:ext>
            </a:extLst>
          </p:cNvPr>
          <p:cNvGrpSpPr/>
          <p:nvPr/>
        </p:nvGrpSpPr>
        <p:grpSpPr>
          <a:xfrm flipH="1">
            <a:off x="10938509" y="4229597"/>
            <a:ext cx="1129060" cy="355275"/>
            <a:chOff x="296479" y="686623"/>
            <a:chExt cx="1034140" cy="325407"/>
          </a:xfrm>
          <a:noFill/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AA5322B-4964-4F14-84E9-4C81D3D19B67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개발전략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7764BC70-FE51-4C34-9162-4E1568EE0BED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66F16F0-83AD-4EB4-9CF2-C3ECDE01C261}"/>
              </a:ext>
            </a:extLst>
          </p:cNvPr>
          <p:cNvGrpSpPr/>
          <p:nvPr/>
        </p:nvGrpSpPr>
        <p:grpSpPr>
          <a:xfrm flipH="1">
            <a:off x="10938509" y="4763329"/>
            <a:ext cx="1129060" cy="355275"/>
            <a:chOff x="296479" y="686623"/>
            <a:chExt cx="1034140" cy="325407"/>
          </a:xfrm>
          <a:noFill/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B812C0A-5A40-4CE1-B030-6295E1B9FCC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업무분담 및 일정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47E816A4-A8A1-465B-8B32-659CF39FB521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483F514-54E9-4826-B9EF-D8F971A8E311}"/>
              </a:ext>
            </a:extLst>
          </p:cNvPr>
          <p:cNvGrpSpPr/>
          <p:nvPr/>
        </p:nvGrpSpPr>
        <p:grpSpPr>
          <a:xfrm flipH="1">
            <a:off x="10938509" y="5297063"/>
            <a:ext cx="1129060" cy="355275"/>
            <a:chOff x="296479" y="686623"/>
            <a:chExt cx="1034140" cy="325407"/>
          </a:xfrm>
          <a:noFill/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2B5A277-B791-4D1E-8484-AA0112E4218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참고문헌</a:t>
              </a:r>
              <a:endPara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F916FD2-F454-4DD1-9EAD-B1460D963CBA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81581CB-277E-45C8-BC72-F024F3D63B58}"/>
              </a:ext>
            </a:extLst>
          </p:cNvPr>
          <p:cNvGrpSpPr/>
          <p:nvPr/>
        </p:nvGrpSpPr>
        <p:grpSpPr>
          <a:xfrm>
            <a:off x="550272" y="289849"/>
            <a:ext cx="3500579" cy="776750"/>
            <a:chOff x="285361" y="289849"/>
            <a:chExt cx="3500579" cy="77675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97853AE-1423-4C2E-A099-21E1304064C1}"/>
                </a:ext>
              </a:extLst>
            </p:cNvPr>
            <p:cNvCxnSpPr/>
            <p:nvPr/>
          </p:nvCxnSpPr>
          <p:spPr>
            <a:xfrm>
              <a:off x="285361" y="309151"/>
              <a:ext cx="3500579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B6A090A-6A0F-4111-95CA-DAFC0B9E7BCA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1" y="999547"/>
              <a:ext cx="3155618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66B1082-5480-493E-B823-365B1368AA68}"/>
                </a:ext>
              </a:extLst>
            </p:cNvPr>
            <p:cNvSpPr/>
            <p:nvPr/>
          </p:nvSpPr>
          <p:spPr>
            <a:xfrm>
              <a:off x="452632" y="934502"/>
              <a:ext cx="132098" cy="1320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DF877B7-8412-43BD-86F0-17D0B14A1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38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1613969-FE39-4962-B1C7-A4FD9520A81C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" y="999547"/>
              <a:ext cx="122710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F76E83F-C4A1-4E40-A4EF-9D876C107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0" y="289849"/>
              <a:ext cx="1" cy="727851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315A512-E343-4CF4-AB1B-5386D2ADF1CD}"/>
              </a:ext>
            </a:extLst>
          </p:cNvPr>
          <p:cNvSpPr txBox="1"/>
          <p:nvPr/>
        </p:nvSpPr>
        <p:spPr>
          <a:xfrm>
            <a:off x="1470467" y="463371"/>
            <a:ext cx="1675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사례 비교</a:t>
            </a:r>
          </a:p>
        </p:txBody>
      </p:sp>
      <p:sp>
        <p:nvSpPr>
          <p:cNvPr id="65" name="슬라이드 번호 개체 틀 64">
            <a:extLst>
              <a:ext uri="{FF2B5EF4-FFF2-40B4-BE49-F238E27FC236}">
                <a16:creationId xmlns:a16="http://schemas.microsoft.com/office/drawing/2014/main" id="{9E08BC61-446E-4134-BD13-95F24DE1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z="18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fld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1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B198C6D395BC4D947A8C60263DE197" ma:contentTypeVersion="5" ma:contentTypeDescription="새 문서를 만듭니다." ma:contentTypeScope="" ma:versionID="51dd868a90f55428e3e15160b9d795d2">
  <xsd:schema xmlns:xsd="http://www.w3.org/2001/XMLSchema" xmlns:xs="http://www.w3.org/2001/XMLSchema" xmlns:p="http://schemas.microsoft.com/office/2006/metadata/properties" xmlns:ns3="8f72f6b6-04cb-4bd6-bf73-6d35ef72f6eb" xmlns:ns4="cbed7345-1eb8-48f0-aa08-6867a172fffa" targetNamespace="http://schemas.microsoft.com/office/2006/metadata/properties" ma:root="true" ma:fieldsID="64edbf89f38eb146fa374f1e0d02e93a" ns3:_="" ns4:_="">
    <xsd:import namespace="8f72f6b6-04cb-4bd6-bf73-6d35ef72f6eb"/>
    <xsd:import namespace="cbed7345-1eb8-48f0-aa08-6867a172ff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72f6b6-04cb-4bd6-bf73-6d35ef72f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d7345-1eb8-48f0-aa08-6867a172fff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2F8290-E724-452D-8D7A-138955FE39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72f6b6-04cb-4bd6-bf73-6d35ef72f6eb"/>
    <ds:schemaRef ds:uri="cbed7345-1eb8-48f0-aa08-6867a172ff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8F6BA0-9909-424A-A7EF-91E726A2882B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cbed7345-1eb8-48f0-aa08-6867a172fffa"/>
    <ds:schemaRef ds:uri="http://schemas.microsoft.com/office/2006/documentManagement/types"/>
    <ds:schemaRef ds:uri="http://schemas.openxmlformats.org/package/2006/metadata/core-properties"/>
    <ds:schemaRef ds:uri="8f72f6b6-04cb-4bd6-bf73-6d35ef72f6e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D78A0B-336A-4E75-9AFE-920ED24EBA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1880</Words>
  <Application>Microsoft Office PowerPoint</Application>
  <PresentationFormat>와이드스크린</PresentationFormat>
  <Paragraphs>647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문체부 훈민정음체</vt:lpstr>
      <vt:lpstr>Arial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준혁 문</dc:creator>
  <cp:lastModifiedBy>김 학진</cp:lastModifiedBy>
  <cp:revision>45</cp:revision>
  <dcterms:created xsi:type="dcterms:W3CDTF">2019-11-11T14:45:46Z</dcterms:created>
  <dcterms:modified xsi:type="dcterms:W3CDTF">2019-12-05T11:06:21Z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0x01010038B198C6D395BC4D947A8C60263DE197</vt:lpwstr>
  </property>
</Properties>
</file>