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08" r:id="rId4"/>
  </p:sldMasterIdLst>
  <p:notesMasterIdLst>
    <p:notesMasterId r:id="rId16"/>
  </p:notesMasterIdLst>
  <p:sldIdLst>
    <p:sldId id="256" r:id="rId5"/>
    <p:sldId id="257" r:id="rId6"/>
    <p:sldId id="271" r:id="rId7"/>
    <p:sldId id="273" r:id="rId8"/>
    <p:sldId id="265" r:id="rId9"/>
    <p:sldId id="289" r:id="rId10"/>
    <p:sldId id="279" r:id="rId11"/>
    <p:sldId id="286" r:id="rId12"/>
    <p:sldId id="280" r:id="rId13"/>
    <p:sldId id="270" r:id="rId14"/>
    <p:sldId id="290" r:id="rId15"/>
  </p:sldIdLst>
  <p:sldSz cx="9144000" cy="6858000" type="screen4x3"/>
  <p:notesSz cx="6858000" cy="9144000"/>
  <p:embeddedFontLst>
    <p:embeddedFont>
      <p:font typeface="HY견고딕" panose="020B0600000101010101" charset="-127"/>
      <p:regular r:id="rId17"/>
    </p:embeddedFont>
    <p:embeddedFont>
      <p:font typeface="나눔고딕" panose="020B0600000101010101" charset="-127"/>
      <p:regular r:id="rId18"/>
      <p:bold r:id="rId19"/>
    </p:embeddedFont>
    <p:embeddedFont>
      <p:font typeface="나눔고딕 ExtraBold" panose="020B0600000101010101" charset="-127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Yu Gothic" panose="020B0400000000000000" pitchFamily="34" charset="-128"/>
      <p:regular r:id="rId27"/>
      <p:bold r:id="rId28"/>
    </p:embeddedFont>
    <p:embeddedFont>
      <p:font typeface="나눔바른고딕" panose="020B0603020101020101" pitchFamily="50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57C"/>
    <a:srgbClr val="86A5CD"/>
    <a:srgbClr val="2D586B"/>
    <a:srgbClr val="F9A818"/>
    <a:srgbClr val="38A9CE"/>
    <a:srgbClr val="1C3844"/>
    <a:srgbClr val="E3E3E3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74D75E-4841-4159-9912-5BC6DB6C1017}" v="406" dt="2019-11-23T13:16:08.191"/>
    <p1510:client id="{3BFFB9F6-1BBA-B074-CDDA-DA03B2F89172}" v="3" dt="2019-11-23T13:19:50.645"/>
    <p1510:client id="{4DBB5186-CF80-C836-F70C-A265121DD343}" v="33" dt="2019-11-23T13:40:38.461"/>
    <p1510:client id="{690DB701-944A-B270-9B71-FE845F2CF416}" v="12" dt="2019-11-23T12:12:27.159"/>
    <p1510:client id="{9852AAED-A1DE-526F-CDDD-588DF90A9CBE}" v="455" dt="2019-11-23T13:15:20.077"/>
    <p1510:client id="{B20FD558-4E4B-BC5D-F625-0DB40DD34ACA}" v="919" dt="2019-11-23T13:18:29.220"/>
    <p1510:client id="{EE76FF4C-9E3A-4E26-A4A2-9A063CAE7B78}" v="3629" dt="2019-11-23T13:39:07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355B9-9D7C-4CC1-97EB-A465385148B0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F0251D4A-E060-40E2-80F3-1901C94FE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0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4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4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05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00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84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3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6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628650" y="4518027"/>
            <a:ext cx="7886700" cy="701674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007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D783-7673-4F1B-925B-F309871D45BC}" type="datetime1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0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1942-8F8F-4539-9680-D44C3145B210}" type="datetime1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0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2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20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A9B-E7F8-4F2B-8709-2269749FBCB2}" type="datetime1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3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1235-73D6-43B6-A072-71E8116DE8FA}" type="datetime1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0" y="542927"/>
            <a:ext cx="5962650" cy="638174"/>
          </a:xfr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8E02-FB55-4DEE-A814-0D08718D2131}" type="datetime1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1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2C09-0707-43F6-ACCD-66F166A4B6E3}" type="datetime1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2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FBA1-C2C9-4213-A9F2-F971B65A6669}" type="datetime1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0A43-05C7-4BA4-B04E-9BB89C627F7B}" type="datetime1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0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21427-6CB4-4273-8D1F-C1AEAEC38A5F}" type="datetime1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4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0296" y="4402003"/>
            <a:ext cx="6271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고딕 ExtraBold" pitchFamily="50" charset="-127"/>
                <a:ea typeface="나눔고딕 ExtraBold" pitchFamily="50" charset="-127"/>
              </a:rPr>
              <a:t>임베디드 시스템 제안서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8528" y="5289698"/>
            <a:ext cx="336324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과목명 : 임베디드 시스템</a:t>
            </a:r>
          </a:p>
          <a:p>
            <a:pPr algn="ctr"/>
            <a:r>
              <a:rPr lang="ko-KR" altLang="en-US" sz="2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담당 교수 : </a:t>
            </a:r>
            <a:r>
              <a:rPr lang="ko-KR" altLang="en-US" sz="2000" b="1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공기석</a:t>
            </a:r>
            <a:r>
              <a:rPr lang="ko-KR" altLang="en-US" sz="2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교수님</a:t>
            </a:r>
            <a:endParaRPr lang="ko-KR" altLang="en-US" sz="2000" b="1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03C52-7A05-4BBE-B7FA-BD0B96054F59}"/>
              </a:ext>
            </a:extLst>
          </p:cNvPr>
          <p:cNvSpPr txBox="1"/>
          <p:nvPr/>
        </p:nvSpPr>
        <p:spPr>
          <a:xfrm>
            <a:off x="4456182" y="5258385"/>
            <a:ext cx="307660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2015154018 </a:t>
            </a:r>
            <a:r>
              <a:rPr lang="en-US" altLang="ko-KR" sz="2000" b="1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박현욱</a:t>
            </a:r>
            <a:endParaRPr lang="ko-KR" altLang="en-US" sz="2000" b="1">
              <a:solidFill>
                <a:srgbClr val="000000"/>
              </a:solidFill>
              <a:latin typeface="Calibri"/>
              <a:ea typeface="맑은 고딕" panose="020B0503020000020004" pitchFamily="34" charset="-127"/>
              <a:cs typeface="Calibri"/>
            </a:endParaRPr>
          </a:p>
          <a:p>
            <a:pPr algn="ctr"/>
            <a:r>
              <a:rPr lang="en-US" altLang="ko-KR" sz="2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2015154014 </a:t>
            </a:r>
            <a:r>
              <a:rPr lang="en-US" altLang="ko-KR" sz="2000" b="1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문준혁</a:t>
            </a:r>
            <a:endParaRPr lang="en-US" altLang="ko-KR" sz="2000" b="1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  <a:p>
            <a:pPr algn="ctr"/>
            <a:r>
              <a:rPr lang="en-US" altLang="ko-KR" sz="2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2015154027 이세민</a:t>
            </a:r>
          </a:p>
          <a:p>
            <a:pPr algn="ctr"/>
            <a:r>
              <a:rPr lang="en-US" altLang="ko-KR" sz="2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2015150024 </a:t>
            </a:r>
            <a:r>
              <a:rPr lang="en-US" altLang="ko-KR" sz="2000" b="1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이왕규</a:t>
            </a:r>
            <a:endParaRPr lang="en-US" altLang="ko-KR" sz="2000" b="1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7476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9296" y="4718633"/>
            <a:ext cx="177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r>
              <a:rPr lang="ko-KR" altLang="en-US" sz="48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8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48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8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4800" b="1" spc="-15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C384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1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4296" y="4718633"/>
            <a:ext cx="294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4800" b="1" spc="-15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C384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1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001" y="759269"/>
            <a:ext cx="21884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3200">
                <a:solidFill>
                  <a:srgbClr val="1C3844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Contents</a:t>
            </a:r>
            <a:endParaRPr lang="ko-KR" altLang="en-US" sz="3200">
              <a:solidFill>
                <a:srgbClr val="1C3844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1085" y="1637168"/>
            <a:ext cx="73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en-US" altLang="ko-KR" sz="2400" b="1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96251" y="1600200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1167" y="1627899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71085" y="2232613"/>
            <a:ext cx="149367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개발환경</a:t>
            </a:r>
            <a:endParaRPr lang="ko-KR" altLang="en-US" sz="2400" b="1" spc="-10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96251" y="2195645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51167" y="2223344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71085" y="3374711"/>
            <a:ext cx="222689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 b="1" spc="-10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시나리오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96251" y="3337743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51167" y="3365442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4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71085" y="3985509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개발방법</a:t>
            </a:r>
            <a:endParaRPr lang="en-US" altLang="ko-KR" sz="2400" b="1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96251" y="3948541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51167" y="3976240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5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16146" y="4558141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71062" y="4585840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71083" y="4594359"/>
            <a:ext cx="132600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 b="1" spc="-10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제약사항</a:t>
            </a:r>
          </a:p>
        </p:txBody>
      </p:sp>
      <p:sp>
        <p:nvSpPr>
          <p:cNvPr id="18" name="모서리가 둥근 직사각형 14">
            <a:extLst>
              <a:ext uri="{FF2B5EF4-FFF2-40B4-BE49-F238E27FC236}">
                <a16:creationId xmlns:a16="http://schemas.microsoft.com/office/drawing/2014/main" id="{CAC0003D-E5AC-4640-BD47-C49D33036477}"/>
              </a:ext>
            </a:extLst>
          </p:cNvPr>
          <p:cNvSpPr/>
          <p:nvPr/>
        </p:nvSpPr>
        <p:spPr>
          <a:xfrm>
            <a:off x="1216146" y="5185457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CADC88-8273-4D86-8E7A-8D86941FB768}"/>
              </a:ext>
            </a:extLst>
          </p:cNvPr>
          <p:cNvSpPr txBox="1"/>
          <p:nvPr/>
        </p:nvSpPr>
        <p:spPr>
          <a:xfrm>
            <a:off x="1271062" y="5213156"/>
            <a:ext cx="3770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E23AD9-1001-42BE-848E-4D28F8288297}"/>
              </a:ext>
            </a:extLst>
          </p:cNvPr>
          <p:cNvSpPr txBox="1"/>
          <p:nvPr/>
        </p:nvSpPr>
        <p:spPr>
          <a:xfrm>
            <a:off x="1871083" y="5221675"/>
            <a:ext cx="130676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 b="1" spc="-10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역할분담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324660-345F-4815-BFF0-8E7927D6CFFF}"/>
              </a:ext>
            </a:extLst>
          </p:cNvPr>
          <p:cNvSpPr txBox="1"/>
          <p:nvPr/>
        </p:nvSpPr>
        <p:spPr>
          <a:xfrm>
            <a:off x="1871083" y="2802467"/>
            <a:ext cx="193193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 b="1" spc="-10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시스템 구성도</a:t>
            </a:r>
            <a:endParaRPr lang="ko-KR" altLang="en-US" sz="2400" b="1" spc="-10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613A9111-F7EE-4F8E-ABDE-82BBA1ECB4CB}"/>
              </a:ext>
            </a:extLst>
          </p:cNvPr>
          <p:cNvSpPr/>
          <p:nvPr/>
        </p:nvSpPr>
        <p:spPr>
          <a:xfrm>
            <a:off x="1196249" y="2765499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B108E9-B72B-4801-9C1E-CD7EDD36804F}"/>
              </a:ext>
            </a:extLst>
          </p:cNvPr>
          <p:cNvSpPr txBox="1"/>
          <p:nvPr/>
        </p:nvSpPr>
        <p:spPr>
          <a:xfrm>
            <a:off x="1251165" y="2793198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747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FF1B9D5-D5DA-4C4B-B099-3DC9AB7BE2AA}"/>
              </a:ext>
            </a:extLst>
          </p:cNvPr>
          <p:cNvGrpSpPr/>
          <p:nvPr/>
        </p:nvGrpSpPr>
        <p:grpSpPr>
          <a:xfrm>
            <a:off x="595185" y="2987943"/>
            <a:ext cx="2644966" cy="2584567"/>
            <a:chOff x="595185" y="2987943"/>
            <a:chExt cx="2644966" cy="2584567"/>
          </a:xfrm>
        </p:grpSpPr>
        <p:sp>
          <p:nvSpPr>
            <p:cNvPr id="5" name="직사각형 4"/>
            <p:cNvSpPr/>
            <p:nvPr/>
          </p:nvSpPr>
          <p:spPr>
            <a:xfrm>
              <a:off x="675624" y="2987943"/>
              <a:ext cx="2507885" cy="366936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2000" b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95185" y="3429815"/>
              <a:ext cx="2644966" cy="2037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200" b="1" spc="-60">
                  <a:ln>
                    <a:solidFill>
                      <a:srgbClr val="EB517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다양한 모듈을 사용하고 사람들에게 흥미를 제공하기 위해 슬롯머신을 주제로 선정</a:t>
              </a:r>
              <a:endParaRPr lang="en-US" altLang="ko-KR" sz="2200" b="1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32266" y="5526263"/>
              <a:ext cx="2507885" cy="46247"/>
            </a:xfrm>
            <a:prstGeom prst="rect">
              <a:avLst/>
            </a:prstGeom>
            <a:solidFill>
              <a:srgbClr val="3E3D43"/>
            </a:solidFill>
            <a:ln>
              <a:solidFill>
                <a:srgbClr val="3E3D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400" b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335614" y="2987943"/>
            <a:ext cx="2507885" cy="36693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49517" y="3429815"/>
            <a:ext cx="2644966" cy="203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다양한 디바이스</a:t>
            </a:r>
          </a:p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드라이버를 사용하며</a:t>
            </a:r>
          </a:p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흥미를 가질 수 있는</a:t>
            </a:r>
            <a:endParaRPr lang="ko-KR" b="1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맑은 고딕"/>
              <a:cs typeface="Calibri"/>
            </a:endParaRPr>
          </a:p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슬롯머신을 구현</a:t>
            </a:r>
            <a:endParaRPr lang="ko-KR" b="1">
              <a:solidFill>
                <a:schemeClr val="tx1">
                  <a:lumMod val="75000"/>
                  <a:lumOff val="2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45553" y="5526263"/>
            <a:ext cx="2507885" cy="46247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600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93C1E6-4FF9-4D13-9D34-E916BB9CB6FD}"/>
              </a:ext>
            </a:extLst>
          </p:cNvPr>
          <p:cNvGrpSpPr/>
          <p:nvPr/>
        </p:nvGrpSpPr>
        <p:grpSpPr>
          <a:xfrm>
            <a:off x="5890299" y="2987943"/>
            <a:ext cx="2644966" cy="2584567"/>
            <a:chOff x="5890299" y="2987943"/>
            <a:chExt cx="2644966" cy="2584567"/>
          </a:xfrm>
        </p:grpSpPr>
        <p:sp>
          <p:nvSpPr>
            <p:cNvPr id="7" name="직사각형 6"/>
            <p:cNvSpPr/>
            <p:nvPr/>
          </p:nvSpPr>
          <p:spPr>
            <a:xfrm>
              <a:off x="5958840" y="2987943"/>
              <a:ext cx="2507885" cy="366936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000" b="1">
                  <a:ln>
                    <a:solidFill>
                      <a:srgbClr val="EB517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90299" y="3429815"/>
              <a:ext cx="2644966" cy="2037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200" b="1" spc="-60">
                  <a:ln>
                    <a:solidFill>
                      <a:srgbClr val="EB517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다양한 디바이스 드라이버의 연동학습</a:t>
              </a:r>
              <a:endParaRPr lang="en-US" altLang="ko-KR" sz="2200" b="1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200" b="1" spc="-60">
                  <a:ln>
                    <a:solidFill>
                      <a:srgbClr val="EB517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200" b="1" spc="-60">
                  <a:ln>
                    <a:solidFill>
                      <a:srgbClr val="EB517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GUI</a:t>
              </a:r>
              <a:r>
                <a:rPr lang="ko-KR" altLang="en-US" sz="2200" b="1" spc="-60">
                  <a:ln>
                    <a:solidFill>
                      <a:srgbClr val="EB517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통한 가시적인 프로그램 구현</a:t>
              </a:r>
              <a:endParaRPr lang="en-US" altLang="ko-KR" sz="2200" b="1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58840" y="5526263"/>
              <a:ext cx="2507885" cy="46247"/>
            </a:xfrm>
            <a:prstGeom prst="rect">
              <a:avLst/>
            </a:prstGeom>
            <a:solidFill>
              <a:srgbClr val="3E3D43"/>
            </a:solidFill>
            <a:ln>
              <a:solidFill>
                <a:srgbClr val="3E3D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600" b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778000" y="542927"/>
            <a:ext cx="5962650" cy="638174"/>
          </a:xfrm>
        </p:spPr>
        <p:txBody>
          <a:bodyPr>
            <a:normAutofit/>
          </a:bodyPr>
          <a:lstStyle/>
          <a:p>
            <a:r>
              <a:rPr lang="en-US" altLang="ko-KR">
                <a:latin typeface="나눔고딕 ExtraBold"/>
                <a:ea typeface="나눔고딕 ExtraBold"/>
              </a:rPr>
              <a:t>1. </a:t>
            </a:r>
            <a:r>
              <a:rPr lang="en-US" altLang="ko-KR" err="1">
                <a:latin typeface="나눔고딕 ExtraBold"/>
                <a:ea typeface="나눔고딕 ExtraBold"/>
              </a:rPr>
              <a:t>개요</a:t>
            </a:r>
            <a:endParaRPr lang="ko-KR" altLang="en-US">
              <a:ln>
                <a:solidFill>
                  <a:prstClr val="white">
                    <a:alpha val="0"/>
                  </a:prst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5">
            <a:extLst>
              <a:ext uri="{FF2B5EF4-FFF2-40B4-BE49-F238E27FC236}">
                <a16:creationId xmlns:a16="http://schemas.microsoft.com/office/drawing/2014/main" id="{4267F456-57CC-4D78-B83D-4FBBD1157019}"/>
              </a:ext>
            </a:extLst>
          </p:cNvPr>
          <p:cNvSpPr/>
          <p:nvPr/>
        </p:nvSpPr>
        <p:spPr>
          <a:xfrm>
            <a:off x="5961902" y="2988644"/>
            <a:ext cx="2507885" cy="36693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2000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0055F-05AB-41BB-BCA7-C8694DDCA383}"/>
              </a:ext>
            </a:extLst>
          </p:cNvPr>
          <p:cNvSpPr txBox="1"/>
          <p:nvPr/>
        </p:nvSpPr>
        <p:spPr>
          <a:xfrm>
            <a:off x="5925630" y="2990766"/>
            <a:ext cx="25834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  <a:ea typeface="맑은 고딕"/>
              </a:rPr>
              <a:t>기대효과</a:t>
            </a:r>
            <a:endParaRPr lang="en-US" b="1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5DE02-ECF1-46AE-8AB1-76BD751B52A2}"/>
              </a:ext>
            </a:extLst>
          </p:cNvPr>
          <p:cNvSpPr txBox="1"/>
          <p:nvPr/>
        </p:nvSpPr>
        <p:spPr>
          <a:xfrm>
            <a:off x="3310206" y="3001010"/>
            <a:ext cx="25834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  <a:ea typeface="맑은 고딕"/>
                <a:cs typeface="Calibri"/>
              </a:rPr>
              <a:t>목적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84AAD9-D2C8-4B78-B70D-F36ABB9A1806}"/>
              </a:ext>
            </a:extLst>
          </p:cNvPr>
          <p:cNvSpPr txBox="1"/>
          <p:nvPr/>
        </p:nvSpPr>
        <p:spPr>
          <a:xfrm>
            <a:off x="664834" y="3001010"/>
            <a:ext cx="25834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  <a:ea typeface="맑은 고딕"/>
                <a:cs typeface="Calibri"/>
              </a:rPr>
              <a:t>주제 선정이유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C6A077-DFB0-4D61-8D66-6613076D8D05}"/>
              </a:ext>
            </a:extLst>
          </p:cNvPr>
          <p:cNvSpPr/>
          <p:nvPr/>
        </p:nvSpPr>
        <p:spPr>
          <a:xfrm>
            <a:off x="1484240" y="1768124"/>
            <a:ext cx="6175519" cy="490323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임베디드 시스템으로 슬롯머신 만들기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7C051B-B391-4B7D-A751-E847DA2A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01925" y="6267642"/>
            <a:ext cx="2057400" cy="365125"/>
          </a:xfrm>
        </p:spPr>
        <p:txBody>
          <a:bodyPr/>
          <a:lstStyle/>
          <a:p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34">
            <a:extLst>
              <a:ext uri="{FF2B5EF4-FFF2-40B4-BE49-F238E27FC236}">
                <a16:creationId xmlns:a16="http://schemas.microsoft.com/office/drawing/2014/main" id="{C0358D8C-66EB-497D-93D7-07D83210CE01}"/>
              </a:ext>
            </a:extLst>
          </p:cNvPr>
          <p:cNvSpPr/>
          <p:nvPr/>
        </p:nvSpPr>
        <p:spPr>
          <a:xfrm>
            <a:off x="6635703" y="2104283"/>
            <a:ext cx="2404718" cy="350638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34">
            <a:extLst>
              <a:ext uri="{FF2B5EF4-FFF2-40B4-BE49-F238E27FC236}">
                <a16:creationId xmlns:a16="http://schemas.microsoft.com/office/drawing/2014/main" id="{014FD705-74ED-479D-9B9C-FA0D12544387}"/>
              </a:ext>
            </a:extLst>
          </p:cNvPr>
          <p:cNvSpPr/>
          <p:nvPr/>
        </p:nvSpPr>
        <p:spPr>
          <a:xfrm>
            <a:off x="3337524" y="2144069"/>
            <a:ext cx="2526100" cy="346592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778000" y="542927"/>
            <a:ext cx="5962650" cy="638174"/>
          </a:xfrm>
        </p:spPr>
        <p:txBody>
          <a:bodyPr>
            <a:normAutofit/>
          </a:bodyPr>
          <a:lstStyle/>
          <a:p>
            <a:r>
              <a:rPr lang="en-US" altLang="ko-KR"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>
                <a:latin typeface="나눔고딕 ExtraBold" pitchFamily="50" charset="-127"/>
                <a:ea typeface="나눔고딕 ExtraBold" pitchFamily="50" charset="-127"/>
              </a:rPr>
              <a:t>개발환경</a:t>
            </a:r>
          </a:p>
        </p:txBody>
      </p:sp>
      <p:pic>
        <p:nvPicPr>
          <p:cNvPr id="2" name="그림 2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E1A978AA-9A8E-4715-AEAA-2386168F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21" y="4412377"/>
            <a:ext cx="2157708" cy="1416444"/>
          </a:xfrm>
          <a:prstGeom prst="rect">
            <a:avLst/>
          </a:prstGeom>
        </p:spPr>
      </p:pic>
      <p:pic>
        <p:nvPicPr>
          <p:cNvPr id="6" name="그림 6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34F678B2-450B-4C19-8956-F3FBF4D9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22" y="2207477"/>
            <a:ext cx="2167233" cy="1463479"/>
          </a:xfrm>
          <a:prstGeom prst="rect">
            <a:avLst/>
          </a:prstGeom>
        </p:spPr>
      </p:pic>
      <p:pic>
        <p:nvPicPr>
          <p:cNvPr id="8" name="그림 8" descr="그리기, 표지판이(가) 표시된 사진&#10;&#10;매우 높은 신뢰도로 생성된 설명">
            <a:extLst>
              <a:ext uri="{FF2B5EF4-FFF2-40B4-BE49-F238E27FC236}">
                <a16:creationId xmlns:a16="http://schemas.microsoft.com/office/drawing/2014/main" id="{E9622908-4F3D-43A2-BA9C-460D1FC66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100" y="3091478"/>
            <a:ext cx="1319659" cy="1290027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6BB2465-1612-42D0-89C0-B841E34AC08C}"/>
              </a:ext>
            </a:extLst>
          </p:cNvPr>
          <p:cNvSpPr txBox="1">
            <a:spLocks/>
          </p:cNvSpPr>
          <p:nvPr/>
        </p:nvSpPr>
        <p:spPr>
          <a:xfrm>
            <a:off x="219494" y="4979780"/>
            <a:ext cx="1994500" cy="63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endParaRPr lang="en-US" altLang="ko-KR">
              <a:ln>
                <a:solidFill>
                  <a:prstClr val="white">
                    <a:alpha val="0"/>
                  </a:prst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2" descr="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61B8D54B-7A29-461A-B1AF-FA2737639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5451" y="1270922"/>
            <a:ext cx="2045262" cy="120017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5E7AE8-D45B-4975-B426-CFA068AA21F7}"/>
              </a:ext>
            </a:extLst>
          </p:cNvPr>
          <p:cNvCxnSpPr>
            <a:cxnSpLocks/>
          </p:cNvCxnSpPr>
          <p:nvPr/>
        </p:nvCxnSpPr>
        <p:spPr>
          <a:xfrm flipV="1">
            <a:off x="2374175" y="2823860"/>
            <a:ext cx="831191" cy="13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id="{C5A440B6-1D4E-4A53-9819-2176363C8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6260" y="3169880"/>
            <a:ext cx="1233188" cy="124317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D6C4793-411C-42BC-8A57-8CD0F77B1D45}"/>
              </a:ext>
            </a:extLst>
          </p:cNvPr>
          <p:cNvCxnSpPr>
            <a:cxnSpLocks/>
          </p:cNvCxnSpPr>
          <p:nvPr/>
        </p:nvCxnSpPr>
        <p:spPr>
          <a:xfrm flipH="1" flipV="1">
            <a:off x="2376608" y="3026835"/>
            <a:ext cx="827675" cy="1145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89BCF47-F3B9-4BCD-BE46-27F4C57AB418}"/>
              </a:ext>
            </a:extLst>
          </p:cNvPr>
          <p:cNvCxnSpPr>
            <a:cxnSpLocks/>
          </p:cNvCxnSpPr>
          <p:nvPr/>
        </p:nvCxnSpPr>
        <p:spPr>
          <a:xfrm flipH="1">
            <a:off x="1243722" y="3786803"/>
            <a:ext cx="8357" cy="5853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45138BD-DD0E-4CA1-ACA4-BB0B6982D383}"/>
              </a:ext>
            </a:extLst>
          </p:cNvPr>
          <p:cNvCxnSpPr>
            <a:cxnSpLocks/>
          </p:cNvCxnSpPr>
          <p:nvPr/>
        </p:nvCxnSpPr>
        <p:spPr>
          <a:xfrm flipV="1">
            <a:off x="1465170" y="3786139"/>
            <a:ext cx="1758" cy="58801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4">
            <a:extLst>
              <a:ext uri="{FF2B5EF4-FFF2-40B4-BE49-F238E27FC236}">
                <a16:creationId xmlns:a16="http://schemas.microsoft.com/office/drawing/2014/main" id="{D178E499-D1B0-49F3-89F0-D5D640F8E9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6879" y="1319002"/>
            <a:ext cx="1104563" cy="1084333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D5B049B-55A7-4139-9891-E478F8094022}"/>
              </a:ext>
            </a:extLst>
          </p:cNvPr>
          <p:cNvCxnSpPr>
            <a:cxnSpLocks/>
          </p:cNvCxnSpPr>
          <p:nvPr/>
        </p:nvCxnSpPr>
        <p:spPr>
          <a:xfrm flipV="1">
            <a:off x="5905000" y="3482012"/>
            <a:ext cx="669351" cy="13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F83F954-279D-4127-9CDF-510CB3F58A53}"/>
              </a:ext>
            </a:extLst>
          </p:cNvPr>
          <p:cNvCxnSpPr>
            <a:cxnSpLocks/>
          </p:cNvCxnSpPr>
          <p:nvPr/>
        </p:nvCxnSpPr>
        <p:spPr>
          <a:xfrm flipH="1" flipV="1">
            <a:off x="5926988" y="3623623"/>
            <a:ext cx="625375" cy="13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8">
            <a:extLst>
              <a:ext uri="{FF2B5EF4-FFF2-40B4-BE49-F238E27FC236}">
                <a16:creationId xmlns:a16="http://schemas.microsoft.com/office/drawing/2014/main" id="{A4A5CF93-C4C6-4C53-8AA2-276FB6A17CF3}"/>
              </a:ext>
            </a:extLst>
          </p:cNvPr>
          <p:cNvSpPr txBox="1">
            <a:spLocks/>
          </p:cNvSpPr>
          <p:nvPr/>
        </p:nvSpPr>
        <p:spPr>
          <a:xfrm>
            <a:off x="2701925" y="626764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2E5955-73AE-48DA-BCA6-C8D0C2F8DF2B}"/>
              </a:ext>
            </a:extLst>
          </p:cNvPr>
          <p:cNvSpPr/>
          <p:nvPr/>
        </p:nvSpPr>
        <p:spPr>
          <a:xfrm>
            <a:off x="171450" y="1896779"/>
            <a:ext cx="8801100" cy="4251280"/>
          </a:xfrm>
          <a:prstGeom prst="rect">
            <a:avLst/>
          </a:prstGeom>
          <a:solidFill>
            <a:schemeClr val="bg1"/>
          </a:solidFill>
          <a:ln>
            <a:solidFill>
              <a:srgbClr val="2D5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778000" y="542927"/>
            <a:ext cx="5962650" cy="638174"/>
          </a:xfrm>
        </p:spPr>
        <p:txBody>
          <a:bodyPr>
            <a:normAutofit/>
          </a:bodyPr>
          <a:lstStyle/>
          <a:p>
            <a:r>
              <a:rPr lang="en-US" altLang="ko-KR">
                <a:latin typeface="나눔고딕 ExtraBold" pitchFamily="50" charset="-127"/>
                <a:ea typeface="나눔고딕 ExtraBold" pitchFamily="50" charset="-127"/>
              </a:rPr>
              <a:t>3. </a:t>
            </a:r>
            <a:r>
              <a:rPr lang="ko-KR" altLang="en-US">
                <a:latin typeface="나눔고딕 ExtraBold" pitchFamily="50" charset="-127"/>
                <a:ea typeface="나눔고딕 ExtraBold" pitchFamily="50" charset="-127"/>
              </a:rPr>
              <a:t>시스템 구성도</a:t>
            </a:r>
          </a:p>
        </p:txBody>
      </p:sp>
      <p:sp>
        <p:nvSpPr>
          <p:cNvPr id="44" name="TextBox 11">
            <a:extLst>
              <a:ext uri="{FF2B5EF4-FFF2-40B4-BE49-F238E27FC236}">
                <a16:creationId xmlns:a16="http://schemas.microsoft.com/office/drawing/2014/main" id="{AC32813A-DEF4-4C64-8FD9-C047E3F92934}"/>
              </a:ext>
            </a:extLst>
          </p:cNvPr>
          <p:cNvSpPr txBox="1"/>
          <p:nvPr/>
        </p:nvSpPr>
        <p:spPr>
          <a:xfrm>
            <a:off x="309292" y="2261842"/>
            <a:ext cx="76009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rgbClr val="000000"/>
                </a:solidFill>
              </a:rPr>
              <a:t>Dot matrix</a:t>
            </a:r>
            <a:r>
              <a:rPr lang="ko-KR" altLang="en-US" b="1">
                <a:solidFill>
                  <a:srgbClr val="000000"/>
                </a:solidFill>
              </a:rPr>
              <a:t> </a:t>
            </a:r>
            <a:r>
              <a:rPr lang="en-US" altLang="ko-KR" b="1">
                <a:solidFill>
                  <a:srgbClr val="000000"/>
                </a:solidFill>
              </a:rPr>
              <a:t>: 1</a:t>
            </a:r>
            <a:r>
              <a:rPr lang="ko-KR" altLang="en-US" b="1">
                <a:solidFill>
                  <a:srgbClr val="000000"/>
                </a:solidFill>
              </a:rPr>
              <a:t>부터</a:t>
            </a:r>
            <a:r>
              <a:rPr lang="en-US" altLang="ko-KR" b="1">
                <a:solidFill>
                  <a:srgbClr val="000000"/>
                </a:solidFill>
              </a:rPr>
              <a:t> 9</a:t>
            </a:r>
            <a:r>
              <a:rPr lang="ko-KR" altLang="en-US" b="1">
                <a:solidFill>
                  <a:srgbClr val="000000"/>
                </a:solidFill>
              </a:rPr>
              <a:t>까지 </a:t>
            </a:r>
            <a:r>
              <a:rPr lang="ko-KR" altLang="en-US" b="1" err="1">
                <a:solidFill>
                  <a:srgbClr val="000000"/>
                </a:solidFill>
              </a:rPr>
              <a:t>랜덤한</a:t>
            </a:r>
            <a:r>
              <a:rPr lang="ko-KR" altLang="en-US" b="1">
                <a:solidFill>
                  <a:srgbClr val="000000"/>
                </a:solidFill>
              </a:rPr>
              <a:t> 숫자를 </a:t>
            </a:r>
            <a:r>
              <a:rPr lang="ko-KR" altLang="en-US" b="1" err="1">
                <a:solidFill>
                  <a:srgbClr val="000000"/>
                </a:solidFill>
              </a:rPr>
              <a:t>번갈아가며</a:t>
            </a:r>
            <a:r>
              <a:rPr lang="ko-KR" altLang="en-US" b="1">
                <a:solidFill>
                  <a:srgbClr val="000000"/>
                </a:solidFill>
              </a:rPr>
              <a:t> </a:t>
            </a:r>
            <a:r>
              <a:rPr lang="ko-KR" altLang="en-US" b="1" err="1">
                <a:solidFill>
                  <a:srgbClr val="000000"/>
                </a:solidFill>
              </a:rPr>
              <a:t>출력후</a:t>
            </a:r>
            <a:r>
              <a:rPr lang="ko-KR" altLang="en-US" b="1">
                <a:solidFill>
                  <a:srgbClr val="000000"/>
                </a:solidFill>
              </a:rPr>
              <a:t> 멈춤</a:t>
            </a:r>
            <a:endParaRPr lang="en-US" altLang="ko-KR" b="1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rgbClr val="000000"/>
                </a:solidFill>
              </a:rPr>
              <a:t>FND : Dot matrix </a:t>
            </a:r>
            <a:r>
              <a:rPr lang="ko-KR" altLang="en-US" b="1">
                <a:solidFill>
                  <a:srgbClr val="000000"/>
                </a:solidFill>
              </a:rPr>
              <a:t>에서 멈춘 숫자를 차례대로 출력</a:t>
            </a:r>
            <a:endParaRPr lang="en-US" altLang="ko-KR" b="1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rgbClr val="000000"/>
                </a:solidFill>
              </a:rPr>
              <a:t>Text LCD : </a:t>
            </a:r>
            <a:r>
              <a:rPr lang="ko-KR" altLang="en-US" b="1">
                <a:solidFill>
                  <a:srgbClr val="000000"/>
                </a:solidFill>
              </a:rPr>
              <a:t>환영 메시지 및 정답숫자 출력</a:t>
            </a:r>
            <a:endParaRPr lang="en-US" altLang="ko-KR" b="1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rgbClr val="000000"/>
                </a:solidFill>
              </a:rPr>
              <a:t>Step Motor : </a:t>
            </a:r>
            <a:r>
              <a:rPr lang="ko-KR" altLang="en-US" b="1">
                <a:solidFill>
                  <a:srgbClr val="000000"/>
                </a:solidFill>
              </a:rPr>
              <a:t>슬롯머신이 돌아가는 모양을 표현하기 위해 작동</a:t>
            </a:r>
            <a:endParaRPr lang="en-US" altLang="ko-KR" b="1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rgbClr val="000000"/>
                </a:solidFill>
              </a:rPr>
              <a:t>Dip Switch : </a:t>
            </a:r>
            <a:r>
              <a:rPr lang="ko-KR" altLang="en-US" b="1">
                <a:solidFill>
                  <a:srgbClr val="000000"/>
                </a:solidFill>
              </a:rPr>
              <a:t>슬롯머신 시작버튼</a:t>
            </a:r>
            <a:endParaRPr lang="en-US" altLang="ko-KR" b="1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solidFill>
                  <a:srgbClr val="000000"/>
                </a:solidFill>
              </a:rPr>
              <a:t>부저</a:t>
            </a:r>
            <a:r>
              <a:rPr lang="ko-KR" altLang="en-US" b="1">
                <a:solidFill>
                  <a:srgbClr val="000000"/>
                </a:solidFill>
              </a:rPr>
              <a:t> </a:t>
            </a:r>
            <a:r>
              <a:rPr lang="en-US" altLang="ko-KR" b="1">
                <a:solidFill>
                  <a:srgbClr val="000000"/>
                </a:solidFill>
              </a:rPr>
              <a:t>: </a:t>
            </a:r>
            <a:r>
              <a:rPr lang="ko-KR" altLang="en-US" b="1">
                <a:solidFill>
                  <a:srgbClr val="000000"/>
                </a:solidFill>
              </a:rPr>
              <a:t>슬롯머신이 끝나면 </a:t>
            </a:r>
            <a:r>
              <a:rPr lang="ko-KR" altLang="en-US" b="1" err="1">
                <a:solidFill>
                  <a:srgbClr val="000000"/>
                </a:solidFill>
              </a:rPr>
              <a:t>팡파레</a:t>
            </a:r>
            <a:r>
              <a:rPr lang="ko-KR" altLang="en-US" b="1">
                <a:solidFill>
                  <a:srgbClr val="000000"/>
                </a:solidFill>
              </a:rPr>
              <a:t> 및 우울한 효과음 발생</a:t>
            </a:r>
            <a:endParaRPr lang="en-US" altLang="ko-KR" b="1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rgbClr val="000000"/>
                </a:solidFill>
              </a:rPr>
              <a:t>LED : </a:t>
            </a:r>
            <a:r>
              <a:rPr lang="ko-KR" altLang="en-US" b="1">
                <a:solidFill>
                  <a:srgbClr val="000000"/>
                </a:solidFill>
              </a:rPr>
              <a:t>슬롯머신이 끝나면 화려한 점등효과 발생</a:t>
            </a: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78B69F-62D6-4F61-B70B-C6EFC3473104}"/>
              </a:ext>
            </a:extLst>
          </p:cNvPr>
          <p:cNvSpPr/>
          <p:nvPr/>
        </p:nvSpPr>
        <p:spPr>
          <a:xfrm>
            <a:off x="1560212" y="1650633"/>
            <a:ext cx="6091466" cy="490323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350" b="1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Achro-em보드</a:t>
            </a:r>
            <a:r>
              <a:rPr lang="en-US" altLang="ko-KR" sz="2350" b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 – </a:t>
            </a:r>
            <a:r>
              <a:rPr lang="ko-KR" altLang="en-US" sz="2350" b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적용 디바이스 드라이버</a:t>
            </a:r>
            <a:endParaRPr lang="en-US" altLang="ko-KR" sz="2350" b="1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슬라이드 번호 개체 틀 8">
            <a:extLst>
              <a:ext uri="{FF2B5EF4-FFF2-40B4-BE49-F238E27FC236}">
                <a16:creationId xmlns:a16="http://schemas.microsoft.com/office/drawing/2014/main" id="{56217797-3607-4A86-8A8A-ACD398892232}"/>
              </a:ext>
            </a:extLst>
          </p:cNvPr>
          <p:cNvSpPr txBox="1">
            <a:spLocks/>
          </p:cNvSpPr>
          <p:nvPr/>
        </p:nvSpPr>
        <p:spPr>
          <a:xfrm>
            <a:off x="2701925" y="626764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49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778000" y="542927"/>
            <a:ext cx="5962650" cy="638174"/>
          </a:xfrm>
        </p:spPr>
        <p:txBody>
          <a:bodyPr>
            <a:normAutofit/>
          </a:bodyPr>
          <a:lstStyle/>
          <a:p>
            <a:r>
              <a:rPr lang="en-US" altLang="ko-KR">
                <a:latin typeface="나눔고딕 ExtraBold" pitchFamily="50" charset="-127"/>
                <a:ea typeface="나눔고딕 ExtraBold" pitchFamily="50" charset="-127"/>
              </a:rPr>
              <a:t>4. </a:t>
            </a:r>
            <a:r>
              <a:rPr lang="ko-KR" altLang="en-US">
                <a:latin typeface="나눔고딕 ExtraBold" pitchFamily="50" charset="-127"/>
                <a:ea typeface="나눔고딕 ExtraBold" pitchFamily="50" charset="-127"/>
              </a:rPr>
              <a:t>시스템 시나리오</a:t>
            </a:r>
          </a:p>
        </p:txBody>
      </p:sp>
      <p:pic>
        <p:nvPicPr>
          <p:cNvPr id="33" name="그림 32" descr="컴퓨터이(가) 표시된 사진&#10;&#10;자동 생성된 설명">
            <a:extLst>
              <a:ext uri="{FF2B5EF4-FFF2-40B4-BE49-F238E27FC236}">
                <a16:creationId xmlns:a16="http://schemas.microsoft.com/office/drawing/2014/main" id="{BFEB2660-AA57-48FA-8EDC-FFF2041084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5054" y="1762619"/>
            <a:ext cx="597914" cy="1457935"/>
          </a:xfrm>
          <a:prstGeom prst="rect">
            <a:avLst/>
          </a:prstGeom>
        </p:spPr>
      </p:pic>
      <p:pic>
        <p:nvPicPr>
          <p:cNvPr id="35" name="그림 34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8B25A3AC-8A37-4B45-994B-A3A6FE2216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57051" y="2075931"/>
            <a:ext cx="1011319" cy="674520"/>
          </a:xfrm>
          <a:prstGeom prst="rect">
            <a:avLst/>
          </a:prstGeom>
        </p:spPr>
      </p:pic>
      <p:pic>
        <p:nvPicPr>
          <p:cNvPr id="42" name="그림 41" descr="시계, 개체, 케이크이(가) 표시된 사진&#10;&#10;자동 생성된 설명">
            <a:extLst>
              <a:ext uri="{FF2B5EF4-FFF2-40B4-BE49-F238E27FC236}">
                <a16:creationId xmlns:a16="http://schemas.microsoft.com/office/drawing/2014/main" id="{859439C8-8E1B-4DCF-98F8-C8033E4E9E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" b="10795"/>
          <a:stretch/>
        </p:blipFill>
        <p:spPr>
          <a:xfrm rot="16200000">
            <a:off x="7745261" y="1711756"/>
            <a:ext cx="674776" cy="154159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DE3C8FC-539E-4774-B3E5-F71A66C1CC18}"/>
              </a:ext>
            </a:extLst>
          </p:cNvPr>
          <p:cNvSpPr txBox="1"/>
          <p:nvPr/>
        </p:nvSpPr>
        <p:spPr>
          <a:xfrm>
            <a:off x="290840" y="2949532"/>
            <a:ext cx="16938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00">
                <a:latin typeface="나눔바른고딕"/>
                <a:ea typeface="나눔바른고딕"/>
              </a:rPr>
              <a:t>환영 메시지 출력</a:t>
            </a:r>
          </a:p>
          <a:p>
            <a:endParaRPr lang="ko-KR" altLang="en-US" sz="1400">
              <a:latin typeface="나눔바른고딕"/>
              <a:ea typeface="나눔바른고딕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5625A7F-BE23-4FBF-B70E-7135102D49BB}"/>
              </a:ext>
            </a:extLst>
          </p:cNvPr>
          <p:cNvCxnSpPr>
            <a:cxnSpLocks/>
          </p:cNvCxnSpPr>
          <p:nvPr/>
        </p:nvCxnSpPr>
        <p:spPr>
          <a:xfrm>
            <a:off x="1614863" y="2492752"/>
            <a:ext cx="52631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 descr="실외, 사진, 검은색, 하얀색이(가) 표시된 사진&#10;&#10;자동 생성된 설명">
            <a:extLst>
              <a:ext uri="{FF2B5EF4-FFF2-40B4-BE49-F238E27FC236}">
                <a16:creationId xmlns:a16="http://schemas.microsoft.com/office/drawing/2014/main" id="{45F71548-05AE-4186-9C6C-559CF86791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01" y="2048218"/>
            <a:ext cx="1497465" cy="89544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0F2E22B-EF45-464A-A3A4-001A8BDADA5A}"/>
              </a:ext>
            </a:extLst>
          </p:cNvPr>
          <p:cNvSpPr txBox="1"/>
          <p:nvPr/>
        </p:nvSpPr>
        <p:spPr>
          <a:xfrm>
            <a:off x="2224883" y="2962373"/>
            <a:ext cx="181519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00">
                <a:latin typeface="나눔바른고딕"/>
                <a:ea typeface="나눔바른고딕"/>
              </a:rPr>
              <a:t>버튼을 클릭해 시작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14712C3-0A56-4AC7-8779-C1823D2CDC69}"/>
              </a:ext>
            </a:extLst>
          </p:cNvPr>
          <p:cNvCxnSpPr>
            <a:cxnSpLocks/>
          </p:cNvCxnSpPr>
          <p:nvPr/>
        </p:nvCxnSpPr>
        <p:spPr>
          <a:xfrm>
            <a:off x="3832934" y="2491412"/>
            <a:ext cx="47288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EAAC52-8E5F-4942-ABDD-5C73D0AFCCB7}"/>
              </a:ext>
            </a:extLst>
          </p:cNvPr>
          <p:cNvSpPr txBox="1"/>
          <p:nvPr/>
        </p:nvSpPr>
        <p:spPr>
          <a:xfrm>
            <a:off x="5532172" y="2979394"/>
            <a:ext cx="1886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00">
                <a:latin typeface="나눔바른고딕"/>
                <a:ea typeface="나눔바른고딕"/>
              </a:rPr>
              <a:t>빠르게 숫자가 나오며 하나씩 숫자가 선택 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C742C05-EF66-4E50-910C-39E3178B39BA}"/>
              </a:ext>
            </a:extLst>
          </p:cNvPr>
          <p:cNvCxnSpPr>
            <a:cxnSpLocks/>
          </p:cNvCxnSpPr>
          <p:nvPr/>
        </p:nvCxnSpPr>
        <p:spPr>
          <a:xfrm flipV="1">
            <a:off x="6761375" y="2491412"/>
            <a:ext cx="483757" cy="13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899B194-85DF-4264-9F63-B5AADFB13674}"/>
              </a:ext>
            </a:extLst>
          </p:cNvPr>
          <p:cNvSpPr txBox="1"/>
          <p:nvPr/>
        </p:nvSpPr>
        <p:spPr>
          <a:xfrm>
            <a:off x="7222271" y="2897517"/>
            <a:ext cx="181519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00">
                <a:latin typeface="나눔바른고딕"/>
                <a:ea typeface="나눔바른고딕"/>
              </a:rPr>
              <a:t>숫자가 하나씩 </a:t>
            </a:r>
            <a:r>
              <a:rPr lang="ko-KR" altLang="en-US" sz="1400" err="1">
                <a:latin typeface="나눔바른고딕"/>
                <a:ea typeface="나눔바른고딕"/>
              </a:rPr>
              <a:t>채워짐</a:t>
            </a:r>
            <a:endParaRPr lang="ko-KR" altLang="en-US" sz="1400">
              <a:latin typeface="나눔바른고딕"/>
              <a:ea typeface="나눔바른고딕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890571A-A7F1-4CA3-A5BE-2424B330E907}"/>
              </a:ext>
            </a:extLst>
          </p:cNvPr>
          <p:cNvCxnSpPr>
            <a:cxnSpLocks/>
          </p:cNvCxnSpPr>
          <p:nvPr/>
        </p:nvCxnSpPr>
        <p:spPr>
          <a:xfrm>
            <a:off x="8082649" y="3299305"/>
            <a:ext cx="1758" cy="6460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DBC250D-82D0-415D-8941-650357623D6E}"/>
              </a:ext>
            </a:extLst>
          </p:cNvPr>
          <p:cNvSpPr txBox="1"/>
          <p:nvPr/>
        </p:nvSpPr>
        <p:spPr>
          <a:xfrm>
            <a:off x="7007904" y="5074366"/>
            <a:ext cx="1886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00">
                <a:latin typeface="나눔바른고딕"/>
                <a:ea typeface="나눔바른고딕"/>
              </a:rPr>
              <a:t>4개의 숫자가 기입되고 성공여부 전달</a:t>
            </a:r>
          </a:p>
        </p:txBody>
      </p:sp>
      <p:pic>
        <p:nvPicPr>
          <p:cNvPr id="78" name="그림 77" descr="컴퓨터이(가) 표시된 사진&#10;&#10;자동 생성된 설명">
            <a:extLst>
              <a:ext uri="{FF2B5EF4-FFF2-40B4-BE49-F238E27FC236}">
                <a16:creationId xmlns:a16="http://schemas.microsoft.com/office/drawing/2014/main" id="{6FD4DA17-0C4C-4C46-99A9-EA990750F3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83692" y="3768143"/>
            <a:ext cx="597914" cy="1457935"/>
          </a:xfrm>
          <a:prstGeom prst="rect">
            <a:avLst/>
          </a:prstGeom>
        </p:spPr>
      </p:pic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3991B5C-C64D-480E-A5CF-F6E5933881C7}"/>
              </a:ext>
            </a:extLst>
          </p:cNvPr>
          <p:cNvCxnSpPr>
            <a:cxnSpLocks/>
          </p:cNvCxnSpPr>
          <p:nvPr/>
        </p:nvCxnSpPr>
        <p:spPr>
          <a:xfrm flipH="1">
            <a:off x="6362710" y="4545434"/>
            <a:ext cx="797331" cy="87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99EF08C-496A-441E-AB35-602548DB37FB}"/>
              </a:ext>
            </a:extLst>
          </p:cNvPr>
          <p:cNvSpPr/>
          <p:nvPr/>
        </p:nvSpPr>
        <p:spPr>
          <a:xfrm rot="2640000">
            <a:off x="5227454" y="4094569"/>
            <a:ext cx="910353" cy="9103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2C76500-3E51-4459-BE2D-072CA0959242}"/>
              </a:ext>
            </a:extLst>
          </p:cNvPr>
          <p:cNvSpPr txBox="1"/>
          <p:nvPr/>
        </p:nvSpPr>
        <p:spPr>
          <a:xfrm>
            <a:off x="5122258" y="4373746"/>
            <a:ext cx="11652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  <a:cs typeface="Calibri"/>
              </a:rPr>
              <a:t>성공여부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EACAF8F-7F72-42B2-BC07-85F91733100B}"/>
              </a:ext>
            </a:extLst>
          </p:cNvPr>
          <p:cNvCxnSpPr>
            <a:cxnSpLocks/>
          </p:cNvCxnSpPr>
          <p:nvPr/>
        </p:nvCxnSpPr>
        <p:spPr>
          <a:xfrm flipH="1">
            <a:off x="4147515" y="4504974"/>
            <a:ext cx="797331" cy="87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11485AB-202C-4035-A6C0-CE735BF9D92C}"/>
              </a:ext>
            </a:extLst>
          </p:cNvPr>
          <p:cNvSpPr txBox="1"/>
          <p:nvPr/>
        </p:nvSpPr>
        <p:spPr>
          <a:xfrm>
            <a:off x="4375010" y="4152479"/>
            <a:ext cx="5785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  <a:cs typeface="Calibri"/>
              </a:rPr>
              <a:t>YES</a:t>
            </a:r>
          </a:p>
        </p:txBody>
      </p:sp>
      <p:pic>
        <p:nvPicPr>
          <p:cNvPr id="23" name="그림 22" descr="검은색, 테이블, 쥐고있는, 물이(가) 표시된 사진&#10;&#10;자동 생성된 설명">
            <a:extLst>
              <a:ext uri="{FF2B5EF4-FFF2-40B4-BE49-F238E27FC236}">
                <a16:creationId xmlns:a16="http://schemas.microsoft.com/office/drawing/2014/main" id="{EF97C22D-ABE1-454C-9B89-D77C023400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99" y="1981213"/>
            <a:ext cx="967514" cy="937638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E66F343E-C3CD-4AD3-925E-F381871D2062}"/>
              </a:ext>
            </a:extLst>
          </p:cNvPr>
          <p:cNvSpPr txBox="1"/>
          <p:nvPr/>
        </p:nvSpPr>
        <p:spPr>
          <a:xfrm>
            <a:off x="5155892" y="5274285"/>
            <a:ext cx="5785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  <a:cs typeface="Calibri"/>
              </a:rPr>
              <a:t>NO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E09A41B-51AA-4471-82D5-CBD8E226FFF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85" y="4039093"/>
            <a:ext cx="741594" cy="80075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470044D-5E72-4EB3-8552-6BEDC8AE756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09955" y="3862237"/>
            <a:ext cx="836712" cy="11904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3256A1-B51E-4E68-B05F-7DD99358F18F}"/>
              </a:ext>
            </a:extLst>
          </p:cNvPr>
          <p:cNvSpPr txBox="1"/>
          <p:nvPr/>
        </p:nvSpPr>
        <p:spPr>
          <a:xfrm>
            <a:off x="2839831" y="4962426"/>
            <a:ext cx="141059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00">
                <a:latin typeface="나눔바른고딕"/>
                <a:ea typeface="나눔바른고딕"/>
              </a:rPr>
              <a:t> 좌우 번갈아 가며 LED출력</a:t>
            </a:r>
          </a:p>
          <a:p>
            <a:endParaRPr lang="ko-KR" altLang="en-US" sz="1400">
              <a:latin typeface="나눔바른고딕"/>
              <a:ea typeface="나눔바른고딕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0BE6B7E-001C-4107-A2AF-791C340685EF}"/>
              </a:ext>
            </a:extLst>
          </p:cNvPr>
          <p:cNvCxnSpPr>
            <a:cxnSpLocks/>
          </p:cNvCxnSpPr>
          <p:nvPr/>
        </p:nvCxnSpPr>
        <p:spPr>
          <a:xfrm flipH="1">
            <a:off x="5676284" y="5227022"/>
            <a:ext cx="8357" cy="4740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2CF6BE3-97D1-4D0D-AEC2-99E29C18257F}"/>
              </a:ext>
            </a:extLst>
          </p:cNvPr>
          <p:cNvCxnSpPr>
            <a:cxnSpLocks/>
          </p:cNvCxnSpPr>
          <p:nvPr/>
        </p:nvCxnSpPr>
        <p:spPr>
          <a:xfrm>
            <a:off x="5458985" y="2492836"/>
            <a:ext cx="45422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1E1F5A-2182-4060-B99E-7681E753AFA4}"/>
              </a:ext>
            </a:extLst>
          </p:cNvPr>
          <p:cNvSpPr txBox="1"/>
          <p:nvPr/>
        </p:nvSpPr>
        <p:spPr>
          <a:xfrm>
            <a:off x="4238038" y="2929973"/>
            <a:ext cx="141059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00">
                <a:latin typeface="나눔바른고딕"/>
                <a:ea typeface="나눔바른고딕"/>
              </a:rPr>
              <a:t> 빠르게 180도 씩 양방향 회전</a:t>
            </a:r>
          </a:p>
          <a:p>
            <a:endParaRPr lang="ko-KR" altLang="en-US" sz="1400">
              <a:latin typeface="나눔바른고딕"/>
              <a:ea typeface="나눔바른고딕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EF21265-4A1B-4980-B7C8-485D32A76145}"/>
              </a:ext>
            </a:extLst>
          </p:cNvPr>
          <p:cNvCxnSpPr>
            <a:cxnSpLocks/>
          </p:cNvCxnSpPr>
          <p:nvPr/>
        </p:nvCxnSpPr>
        <p:spPr>
          <a:xfrm flipH="1" flipV="1">
            <a:off x="2202328" y="4488346"/>
            <a:ext cx="483766" cy="13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6D404C-69CD-4411-89EF-BC2905C82B83}"/>
              </a:ext>
            </a:extLst>
          </p:cNvPr>
          <p:cNvSpPr txBox="1"/>
          <p:nvPr/>
        </p:nvSpPr>
        <p:spPr>
          <a:xfrm>
            <a:off x="1308652" y="4984906"/>
            <a:ext cx="138024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00">
                <a:latin typeface="나눔바른고딕"/>
                <a:ea typeface="나눔바른고딕"/>
              </a:rPr>
              <a:t>경쾌한 멜로디 출력</a:t>
            </a:r>
            <a:endParaRPr lang="ko-KR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5C73B72-7946-4CC0-9D5A-BB6C2D84F1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37" y="5758650"/>
            <a:ext cx="741594" cy="800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9E84B2-217B-404C-BE67-50491B1D5FD0}"/>
              </a:ext>
            </a:extLst>
          </p:cNvPr>
          <p:cNvSpPr txBox="1"/>
          <p:nvPr/>
        </p:nvSpPr>
        <p:spPr>
          <a:xfrm>
            <a:off x="6153758" y="5925605"/>
            <a:ext cx="138024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00">
                <a:latin typeface="나눔바른고딕"/>
                <a:ea typeface="나눔바른고딕"/>
              </a:rPr>
              <a:t>우울한 멜로디 출력</a:t>
            </a:r>
          </a:p>
        </p:txBody>
      </p:sp>
      <p:sp>
        <p:nvSpPr>
          <p:cNvPr id="36" name="슬라이드 번호 개체 틀 8">
            <a:extLst>
              <a:ext uri="{FF2B5EF4-FFF2-40B4-BE49-F238E27FC236}">
                <a16:creationId xmlns:a16="http://schemas.microsoft.com/office/drawing/2014/main" id="{5953562B-440C-4EBA-8B4C-A40505AA0B58}"/>
              </a:ext>
            </a:extLst>
          </p:cNvPr>
          <p:cNvSpPr txBox="1">
            <a:spLocks/>
          </p:cNvSpPr>
          <p:nvPr/>
        </p:nvSpPr>
        <p:spPr>
          <a:xfrm>
            <a:off x="2701925" y="626764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>
                <a:solidFill>
                  <a:schemeClr val="tx1"/>
                </a:solidFill>
              </a:rPr>
              <a:t>4</a:t>
            </a:r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1" grpId="0"/>
      <p:bldP spid="65" grpId="0"/>
      <p:bldP spid="73" grpId="0"/>
      <p:bldP spid="77" grpId="0"/>
      <p:bldP spid="2" grpId="0"/>
      <p:bldP spid="6" grpId="0"/>
      <p:bldP spid="8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38DCEA-7A92-4A12-9059-C419B4C8C94D}"/>
              </a:ext>
            </a:extLst>
          </p:cNvPr>
          <p:cNvSpPr/>
          <p:nvPr/>
        </p:nvSpPr>
        <p:spPr>
          <a:xfrm>
            <a:off x="171450" y="2063793"/>
            <a:ext cx="8801100" cy="4251280"/>
          </a:xfrm>
          <a:prstGeom prst="rect">
            <a:avLst/>
          </a:prstGeom>
          <a:solidFill>
            <a:schemeClr val="bg1"/>
          </a:solidFill>
          <a:ln>
            <a:solidFill>
              <a:srgbClr val="2D5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964629" y="1734140"/>
            <a:ext cx="5175153" cy="490323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50" b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주요 개발 이슈 </a:t>
            </a:r>
            <a:r>
              <a:rPr lang="en-US" altLang="ko-KR" sz="2350" b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&amp; </a:t>
            </a:r>
            <a:r>
              <a:rPr lang="ko-KR" altLang="en-US" sz="2350" b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방법</a:t>
            </a:r>
            <a:endParaRPr lang="en-US" altLang="ko-KR" sz="2350" b="1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1778000" y="542927"/>
            <a:ext cx="5962650" cy="638174"/>
          </a:xfrm>
        </p:spPr>
        <p:txBody>
          <a:bodyPr>
            <a:normAutofit/>
          </a:bodyPr>
          <a:lstStyle/>
          <a:p>
            <a:r>
              <a:rPr lang="en-US" altLang="ko-KR">
                <a:latin typeface="나눔고딕 ExtraBold"/>
                <a:ea typeface="나눔고딕 ExtraBold"/>
              </a:rPr>
              <a:t> 5. </a:t>
            </a:r>
            <a:r>
              <a:rPr lang="ko-KR" altLang="en-US">
                <a:latin typeface="나눔고딕 ExtraBold"/>
                <a:ea typeface="나눔고딕 ExtraBold"/>
              </a:rPr>
              <a:t>개발방법 </a:t>
            </a:r>
            <a:endParaRPr lang="en-US" altLang="ko-KR">
              <a:ln>
                <a:solidFill>
                  <a:prstClr val="white">
                    <a:alpha val="0"/>
                  </a:prstClr>
                </a:solidFill>
              </a:ln>
              <a:latin typeface="나눔고딕 ExtraBold"/>
              <a:ea typeface="나눔고딕 ExtraBold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E801274-D83F-4FCE-BB49-D755A9B4BD2B}"/>
              </a:ext>
            </a:extLst>
          </p:cNvPr>
          <p:cNvSpPr/>
          <p:nvPr/>
        </p:nvSpPr>
        <p:spPr>
          <a:xfrm>
            <a:off x="4195546" y="2745915"/>
            <a:ext cx="731599" cy="7585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295AE4-45DF-4899-B2DB-A42BA7FE5940}"/>
              </a:ext>
            </a:extLst>
          </p:cNvPr>
          <p:cNvSpPr/>
          <p:nvPr/>
        </p:nvSpPr>
        <p:spPr>
          <a:xfrm>
            <a:off x="4206198" y="4769904"/>
            <a:ext cx="731599" cy="7585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11">
            <a:extLst>
              <a:ext uri="{FF2B5EF4-FFF2-40B4-BE49-F238E27FC236}">
                <a16:creationId xmlns:a16="http://schemas.microsoft.com/office/drawing/2014/main" id="{73EA92C0-1189-46CF-A8CC-353A65DBA57D}"/>
              </a:ext>
            </a:extLst>
          </p:cNvPr>
          <p:cNvSpPr txBox="1"/>
          <p:nvPr/>
        </p:nvSpPr>
        <p:spPr>
          <a:xfrm>
            <a:off x="308699" y="2925378"/>
            <a:ext cx="85265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rgbClr val="000000"/>
                </a:solidFill>
              </a:rPr>
              <a:t>(1) GUI </a:t>
            </a:r>
            <a:r>
              <a:rPr lang="ko-KR" altLang="en-US" b="1">
                <a:solidFill>
                  <a:srgbClr val="000000"/>
                </a:solidFill>
              </a:rPr>
              <a:t>표현을 위해 </a:t>
            </a:r>
            <a:r>
              <a:rPr lang="en-US" altLang="ko-KR" b="1">
                <a:solidFill>
                  <a:srgbClr val="000000"/>
                </a:solidFill>
              </a:rPr>
              <a:t>QT creator</a:t>
            </a:r>
            <a:r>
              <a:rPr lang="ko-KR" altLang="en-US" b="1">
                <a:solidFill>
                  <a:srgbClr val="000000"/>
                </a:solidFill>
              </a:rPr>
              <a:t> 사용</a:t>
            </a:r>
            <a:endParaRPr lang="en-US" altLang="ko-KR" b="1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rgbClr val="000000"/>
              </a:solidFill>
            </a:endParaRPr>
          </a:p>
          <a:p>
            <a:r>
              <a:rPr lang="en-US" altLang="ko-KR" b="1">
                <a:solidFill>
                  <a:srgbClr val="000000"/>
                </a:solidFill>
              </a:rPr>
              <a:t>(2) </a:t>
            </a:r>
            <a:r>
              <a:rPr lang="ko-KR" altLang="en-US" b="1">
                <a:solidFill>
                  <a:srgbClr val="000000"/>
                </a:solidFill>
              </a:rPr>
              <a:t>모듈의 결합 및 테스트코드 작성을 위해 다른 조들의 테스트코드 리뷰</a:t>
            </a:r>
            <a:endParaRPr lang="en-US" altLang="ko-KR" b="1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rgbClr val="000000"/>
              </a:solidFill>
            </a:endParaRPr>
          </a:p>
          <a:p>
            <a:r>
              <a:rPr lang="en-US" altLang="ko-KR" b="1">
                <a:solidFill>
                  <a:srgbClr val="000000"/>
                </a:solidFill>
              </a:rPr>
              <a:t>(3) </a:t>
            </a:r>
            <a:r>
              <a:rPr lang="ko-KR" altLang="en-US" b="1">
                <a:solidFill>
                  <a:srgbClr val="000000"/>
                </a:solidFill>
              </a:rPr>
              <a:t>랜덤숫자를 표현하기 위해 </a:t>
            </a:r>
            <a:r>
              <a:rPr lang="en-US" altLang="ko-KR" b="1">
                <a:solidFill>
                  <a:srgbClr val="000000"/>
                </a:solidFill>
              </a:rPr>
              <a:t>Dot-matrix</a:t>
            </a:r>
            <a:r>
              <a:rPr lang="ko-KR" altLang="en-US" b="1">
                <a:solidFill>
                  <a:srgbClr val="000000"/>
                </a:solidFill>
              </a:rPr>
              <a:t>와 </a:t>
            </a:r>
            <a:r>
              <a:rPr lang="en-US" altLang="ko-KR" b="1">
                <a:solidFill>
                  <a:srgbClr val="000000"/>
                </a:solidFill>
              </a:rPr>
              <a:t>rand() </a:t>
            </a:r>
            <a:r>
              <a:rPr lang="ko-KR" altLang="en-US" b="1">
                <a:solidFill>
                  <a:srgbClr val="000000"/>
                </a:solidFill>
              </a:rPr>
              <a:t>함수의 연동 코드 작성</a:t>
            </a:r>
            <a:endParaRPr lang="en-US" altLang="ko-KR" b="1">
              <a:solidFill>
                <a:srgbClr val="000000"/>
              </a:solidFill>
            </a:endParaRPr>
          </a:p>
          <a:p>
            <a:endParaRPr lang="en-US" altLang="ko-KR" b="1">
              <a:solidFill>
                <a:srgbClr val="000000"/>
              </a:solidFill>
            </a:endParaRPr>
          </a:p>
          <a:p>
            <a:r>
              <a:rPr lang="en-US" altLang="ko-KR" b="1">
                <a:solidFill>
                  <a:srgbClr val="000000"/>
                </a:solidFill>
              </a:rPr>
              <a:t>(4) </a:t>
            </a:r>
            <a:r>
              <a:rPr lang="ko-KR" altLang="en-US" b="1" err="1">
                <a:solidFill>
                  <a:srgbClr val="000000"/>
                </a:solidFill>
              </a:rPr>
              <a:t>부저의</a:t>
            </a:r>
            <a:r>
              <a:rPr lang="ko-KR" altLang="en-US" b="1">
                <a:solidFill>
                  <a:srgbClr val="000000"/>
                </a:solidFill>
              </a:rPr>
              <a:t> 경쾌한 효과와 우울한 효과의 </a:t>
            </a:r>
            <a:r>
              <a:rPr lang="ko-KR" altLang="en-US" b="1" err="1">
                <a:solidFill>
                  <a:srgbClr val="000000"/>
                </a:solidFill>
              </a:rPr>
              <a:t>표현을위해</a:t>
            </a:r>
            <a:r>
              <a:rPr lang="ko-KR" altLang="en-US" b="1">
                <a:solidFill>
                  <a:srgbClr val="000000"/>
                </a:solidFill>
              </a:rPr>
              <a:t> 주파수 코드 작성</a:t>
            </a:r>
            <a:endParaRPr lang="en-US" altLang="ko-KR" b="1">
              <a:solidFill>
                <a:srgbClr val="000000"/>
              </a:solidFill>
            </a:endParaRPr>
          </a:p>
          <a:p>
            <a:endParaRPr lang="en-US" altLang="ko-KR" b="1">
              <a:solidFill>
                <a:srgbClr val="000000"/>
              </a:solidFill>
            </a:endParaRPr>
          </a:p>
          <a:p>
            <a:r>
              <a:rPr lang="en-US" altLang="ko-KR" b="1">
                <a:solidFill>
                  <a:srgbClr val="000000"/>
                </a:solidFill>
              </a:rPr>
              <a:t>(5) Dot-matrix </a:t>
            </a:r>
            <a:r>
              <a:rPr lang="ko-KR" altLang="en-US" b="1">
                <a:solidFill>
                  <a:srgbClr val="000000"/>
                </a:solidFill>
              </a:rPr>
              <a:t>에 표시된 숫자를 </a:t>
            </a:r>
            <a:r>
              <a:rPr lang="en-US" altLang="ko-KR" b="1">
                <a:solidFill>
                  <a:srgbClr val="000000"/>
                </a:solidFill>
              </a:rPr>
              <a:t>FND</a:t>
            </a:r>
            <a:r>
              <a:rPr lang="ko-KR" altLang="en-US" b="1">
                <a:solidFill>
                  <a:srgbClr val="000000"/>
                </a:solidFill>
              </a:rPr>
              <a:t>에 표현하는 코드 작성</a:t>
            </a:r>
            <a:endParaRPr lang="en-US" altLang="ko-KR" b="1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41" name="슬라이드 번호 개체 틀 8">
            <a:extLst>
              <a:ext uri="{FF2B5EF4-FFF2-40B4-BE49-F238E27FC236}">
                <a16:creationId xmlns:a16="http://schemas.microsoft.com/office/drawing/2014/main" id="{1E12BBF2-8F1D-4393-98ED-F6BAA5E5D872}"/>
              </a:ext>
            </a:extLst>
          </p:cNvPr>
          <p:cNvSpPr txBox="1">
            <a:spLocks/>
          </p:cNvSpPr>
          <p:nvPr/>
        </p:nvSpPr>
        <p:spPr>
          <a:xfrm>
            <a:off x="2701925" y="626764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>
                <a:solidFill>
                  <a:schemeClr val="tx1"/>
                </a:solidFill>
              </a:rPr>
              <a:t>5</a:t>
            </a:r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9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1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1778000" y="542927"/>
            <a:ext cx="5962650" cy="638174"/>
          </a:xfrm>
        </p:spPr>
        <p:txBody>
          <a:bodyPr>
            <a:normAutofit/>
          </a:bodyPr>
          <a:lstStyle/>
          <a:p>
            <a:r>
              <a:rPr lang="en-US" altLang="ko-KR">
                <a:latin typeface="나눔고딕 ExtraBold"/>
                <a:ea typeface="나눔고딕 ExtraBold"/>
              </a:rPr>
              <a:t>6. 제약사항</a:t>
            </a:r>
            <a:endParaRPr lang="ko-KR"/>
          </a:p>
        </p:txBody>
      </p:sp>
      <p:sp>
        <p:nvSpPr>
          <p:cNvPr id="3" name="자유형 64">
            <a:extLst>
              <a:ext uri="{FF2B5EF4-FFF2-40B4-BE49-F238E27FC236}">
                <a16:creationId xmlns:a16="http://schemas.microsoft.com/office/drawing/2014/main" id="{762AB4C9-24E4-46CA-9520-66C9EE75503E}"/>
              </a:ext>
            </a:extLst>
          </p:cNvPr>
          <p:cNvSpPr>
            <a:spLocks/>
          </p:cNvSpPr>
          <p:nvPr/>
        </p:nvSpPr>
        <p:spPr bwMode="auto">
          <a:xfrm>
            <a:off x="307382" y="2016665"/>
            <a:ext cx="8369258" cy="4131137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D73BF"/>
            </a:solidFill>
            <a:round/>
            <a:headEnd/>
            <a:tailEnd/>
          </a:ln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1. </a:t>
            </a:r>
            <a:r>
              <a:rPr lang="en-US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주어진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en-US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실습시간에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en-US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내에서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en-US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모든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en-US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개발을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en-US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마쳐야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함</a:t>
            </a:r>
            <a:endParaRPr lang="ko-KR" altLang="en-US" b="1">
              <a:ea typeface="맑은 고딕"/>
              <a:cs typeface="Calibri"/>
            </a:endParaRPr>
          </a:p>
          <a:p>
            <a:endParaRPr lang="en-US" b="1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ea typeface="+mn-lt"/>
              <a:cs typeface="+mn-lt"/>
            </a:endParaRPr>
          </a:p>
          <a:p>
            <a:r>
              <a:rPr lang="en-US" b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2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. </a:t>
            </a:r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개발도구의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사용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미숙으로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인해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개발에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어려움이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있을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것으로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예상됨</a:t>
            </a:r>
            <a:endParaRPr lang="en-US" b="1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ea typeface="+mn-lt"/>
              <a:cs typeface="+mn-lt"/>
            </a:endParaRPr>
          </a:p>
          <a:p>
            <a:endParaRPr lang="en-US" b="1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ea typeface="+mn-lt"/>
              <a:cs typeface="+mn-lt"/>
            </a:endParaRPr>
          </a:p>
          <a:p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3.실제 </a:t>
            </a:r>
            <a:r>
              <a:rPr lang="en-US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슬롯머신에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en-US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존재하는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en-US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여러개의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en-US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회전판을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1개의 </a:t>
            </a:r>
            <a:r>
              <a:rPr lang="en-US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DotMatrix로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en-US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구현해야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함</a:t>
            </a:r>
            <a:endParaRPr lang="en-US" b="1">
              <a:ea typeface="+mn-lt"/>
              <a:cs typeface="+mn-lt"/>
            </a:endParaRPr>
          </a:p>
          <a:p>
            <a:endParaRPr lang="en-US" b="1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cs typeface="Calibri"/>
            </a:endParaRPr>
          </a:p>
          <a:p>
            <a:pPr>
              <a:buFont typeface="Arial"/>
            </a:pPr>
            <a:r>
              <a:rPr lang="en-US" b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4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. </a:t>
            </a:r>
            <a:r>
              <a:rPr lang="en-US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실제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en-US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슬롯머신에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en-US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존재하는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en-US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여러개의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en-US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그림을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en-US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숫자로만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</a:t>
            </a:r>
            <a:r>
              <a:rPr lang="en-US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구현해야</a:t>
            </a:r>
            <a:r>
              <a:rPr 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+mn-lt"/>
                <a:cs typeface="+mn-lt"/>
              </a:rPr>
              <a:t> 함</a:t>
            </a:r>
            <a:endParaRPr lang="en-US" b="1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ea typeface="+mn-lt"/>
              <a:cs typeface="+mn-lt"/>
            </a:endParaRPr>
          </a:p>
        </p:txBody>
      </p:sp>
      <p:sp>
        <p:nvSpPr>
          <p:cNvPr id="6" name="Freeform 37">
            <a:extLst>
              <a:ext uri="{FF2B5EF4-FFF2-40B4-BE49-F238E27FC236}">
                <a16:creationId xmlns:a16="http://schemas.microsoft.com/office/drawing/2014/main" id="{435A2F8F-57B8-4CC8-B5F7-5D561AABE4EF}"/>
              </a:ext>
            </a:extLst>
          </p:cNvPr>
          <p:cNvSpPr>
            <a:spLocks/>
          </p:cNvSpPr>
          <p:nvPr/>
        </p:nvSpPr>
        <p:spPr bwMode="auto">
          <a:xfrm>
            <a:off x="307381" y="1784352"/>
            <a:ext cx="8369259" cy="513708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1C657C"/>
          </a:solidFill>
          <a:ln>
            <a:solidFill>
              <a:srgbClr val="1C6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제약사항</a:t>
            </a:r>
            <a:endParaRPr lang="ko-KR" altLang="en-US" b="1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슬라이드 번호 개체 틀 8">
            <a:extLst>
              <a:ext uri="{FF2B5EF4-FFF2-40B4-BE49-F238E27FC236}">
                <a16:creationId xmlns:a16="http://schemas.microsoft.com/office/drawing/2014/main" id="{803E3CEA-60D7-461F-AD85-650E58B0CA3E}"/>
              </a:ext>
            </a:extLst>
          </p:cNvPr>
          <p:cNvSpPr txBox="1">
            <a:spLocks/>
          </p:cNvSpPr>
          <p:nvPr/>
        </p:nvSpPr>
        <p:spPr>
          <a:xfrm>
            <a:off x="2701925" y="626764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>
                <a:solidFill>
                  <a:schemeClr val="tx1"/>
                </a:solidFill>
              </a:rPr>
              <a:t>6</a:t>
            </a:r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03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1450" y="1818633"/>
            <a:ext cx="8801100" cy="4496440"/>
          </a:xfrm>
          <a:prstGeom prst="rect">
            <a:avLst/>
          </a:prstGeom>
          <a:solidFill>
            <a:schemeClr val="bg1"/>
          </a:solidFill>
          <a:ln>
            <a:solidFill>
              <a:srgbClr val="2D5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884619" y="1658613"/>
            <a:ext cx="5175153" cy="490323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350" b="1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역할분담</a:t>
            </a: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1778000" y="542927"/>
            <a:ext cx="5962650" cy="638174"/>
          </a:xfrm>
        </p:spPr>
        <p:txBody>
          <a:bodyPr>
            <a:normAutofit/>
          </a:bodyPr>
          <a:lstStyle/>
          <a:p>
            <a:r>
              <a:rPr lang="en-US" altLang="ko-KR">
                <a:latin typeface="나눔고딕 ExtraBold"/>
                <a:ea typeface="나눔고딕 ExtraBold"/>
              </a:rPr>
              <a:t>7. </a:t>
            </a:r>
            <a:r>
              <a:rPr lang="ko-KR" altLang="en-US">
                <a:latin typeface="나눔고딕 ExtraBold"/>
                <a:ea typeface="나눔고딕 ExtraBold"/>
              </a:rPr>
              <a:t>역할분담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EC731-35A5-4993-9F02-84A02680FB45}"/>
              </a:ext>
            </a:extLst>
          </p:cNvPr>
          <p:cNvSpPr txBox="1"/>
          <p:nvPr/>
        </p:nvSpPr>
        <p:spPr>
          <a:xfrm>
            <a:off x="626861" y="2586027"/>
            <a:ext cx="906978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ko-KR" altLang="en-US" sz="1400" b="1">
                <a:latin typeface="Yu Gothic"/>
                <a:ea typeface="나눔바른고딕"/>
              </a:rPr>
              <a:t>문준혁</a:t>
            </a:r>
            <a:endParaRPr lang="ko-KR" altLang="en-US" sz="1400" b="1">
              <a:latin typeface="Yu Gothic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2907D-756C-4334-AB14-7A493B87A322}"/>
              </a:ext>
            </a:extLst>
          </p:cNvPr>
          <p:cNvSpPr txBox="1"/>
          <p:nvPr/>
        </p:nvSpPr>
        <p:spPr>
          <a:xfrm>
            <a:off x="4682431" y="4235807"/>
            <a:ext cx="887013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400" b="1" err="1">
                <a:latin typeface="Yu Gothic"/>
                <a:ea typeface="나눔바른고딕" panose="020B0603020101020101" pitchFamily="50" charset="-127"/>
              </a:rPr>
              <a:t>이왕규</a:t>
            </a:r>
            <a:endParaRPr lang="en-US" altLang="ko-KR" b="1">
              <a:latin typeface="Yu Gothic"/>
              <a:ea typeface="Yu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67439-9D36-4A34-ABF4-006902288654}"/>
              </a:ext>
            </a:extLst>
          </p:cNvPr>
          <p:cNvSpPr txBox="1"/>
          <p:nvPr/>
        </p:nvSpPr>
        <p:spPr>
          <a:xfrm>
            <a:off x="4685093" y="2591351"/>
            <a:ext cx="887013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400" b="1">
                <a:latin typeface="Yu Gothic"/>
                <a:ea typeface="나눔바른고딕"/>
              </a:rPr>
              <a:t>박현욱</a:t>
            </a:r>
            <a:endParaRPr lang="ko-KR" altLang="en-US" sz="1400" b="1">
              <a:latin typeface="Yu Gothic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8D8F7-071A-43BD-80A5-07078378FCCD}"/>
              </a:ext>
            </a:extLst>
          </p:cNvPr>
          <p:cNvSpPr txBox="1"/>
          <p:nvPr/>
        </p:nvSpPr>
        <p:spPr>
          <a:xfrm>
            <a:off x="624865" y="4231149"/>
            <a:ext cx="90697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400" b="1">
                <a:latin typeface="Yu Gothic"/>
                <a:ea typeface="나눔바른고딕"/>
              </a:rPr>
              <a:t>이세민</a:t>
            </a:r>
            <a:endParaRPr lang="ko-KR" altLang="en-US" sz="1400" b="1">
              <a:latin typeface="Yu Gothic"/>
              <a:ea typeface="나눔바른고딕" panose="020B0603020101020101" pitchFamily="50" charset="-127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781F58-B40D-4A11-B86D-1EA04F6253E3}"/>
              </a:ext>
            </a:extLst>
          </p:cNvPr>
          <p:cNvSpPr/>
          <p:nvPr/>
        </p:nvSpPr>
        <p:spPr>
          <a:xfrm>
            <a:off x="630896" y="2562516"/>
            <a:ext cx="908411" cy="329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A3C82E-92BD-4758-B83B-EC2725A9F683}"/>
              </a:ext>
            </a:extLst>
          </p:cNvPr>
          <p:cNvSpPr/>
          <p:nvPr/>
        </p:nvSpPr>
        <p:spPr>
          <a:xfrm>
            <a:off x="630895" y="4209633"/>
            <a:ext cx="908411" cy="329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705E21-04EC-442C-B5FC-3C85C625B4C2}"/>
              </a:ext>
            </a:extLst>
          </p:cNvPr>
          <p:cNvSpPr/>
          <p:nvPr/>
        </p:nvSpPr>
        <p:spPr>
          <a:xfrm>
            <a:off x="4683803" y="4209634"/>
            <a:ext cx="908411" cy="329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F6B154-937F-479B-AFEF-DED59EA295A3}"/>
              </a:ext>
            </a:extLst>
          </p:cNvPr>
          <p:cNvSpPr txBox="1"/>
          <p:nvPr/>
        </p:nvSpPr>
        <p:spPr>
          <a:xfrm>
            <a:off x="697903" y="3108252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b="1">
                <a:ea typeface="맑은 고딕"/>
                <a:cs typeface="Calibri"/>
              </a:rPr>
              <a:t>LED 기능 구현</a:t>
            </a:r>
          </a:p>
          <a:p>
            <a:pPr marL="285750" indent="-285750">
              <a:buFont typeface="Arial"/>
              <a:buChar char="•"/>
            </a:pPr>
            <a:r>
              <a:rPr lang="ko-KR" altLang="en-US" b="1" err="1">
                <a:ea typeface="맑은 고딕"/>
                <a:cs typeface="Calibri"/>
              </a:rPr>
              <a:t>Text</a:t>
            </a:r>
            <a:r>
              <a:rPr lang="ko-KR" altLang="en-US" b="1">
                <a:ea typeface="맑은 고딕"/>
                <a:cs typeface="Calibri"/>
              </a:rPr>
              <a:t> </a:t>
            </a:r>
            <a:r>
              <a:rPr lang="ko-KR" altLang="en-US" b="1" err="1">
                <a:ea typeface="맑은 고딕"/>
                <a:cs typeface="Calibri"/>
              </a:rPr>
              <a:t>lcd</a:t>
            </a:r>
            <a:r>
              <a:rPr lang="ko-KR" altLang="en-US" b="1">
                <a:ea typeface="맑은 고딕"/>
                <a:cs typeface="Calibri"/>
              </a:rPr>
              <a:t> 기능 구현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D87DAD-8088-47F3-87E7-CBEA74C54BFA}"/>
              </a:ext>
            </a:extLst>
          </p:cNvPr>
          <p:cNvSpPr txBox="1"/>
          <p:nvPr/>
        </p:nvSpPr>
        <p:spPr>
          <a:xfrm>
            <a:off x="4771231" y="2968497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b="1" err="1">
                <a:ea typeface="맑은 고딕"/>
                <a:cs typeface="Calibri"/>
              </a:rPr>
              <a:t>Dot</a:t>
            </a:r>
            <a:r>
              <a:rPr lang="ko-KR" altLang="en-US" b="1">
                <a:ea typeface="맑은 고딕"/>
                <a:cs typeface="Calibri"/>
              </a:rPr>
              <a:t> </a:t>
            </a:r>
            <a:r>
              <a:rPr lang="ko-KR" altLang="en-US" b="1" err="1">
                <a:ea typeface="맑은 고딕"/>
                <a:cs typeface="Calibri"/>
              </a:rPr>
              <a:t>matrix</a:t>
            </a:r>
            <a:r>
              <a:rPr lang="ko-KR" altLang="en-US" b="1">
                <a:ea typeface="맑은 고딕"/>
                <a:cs typeface="Calibri"/>
              </a:rPr>
              <a:t> 기능 구현</a:t>
            </a:r>
          </a:p>
          <a:p>
            <a:pPr marL="285750" indent="-285750">
              <a:buFont typeface="Arial"/>
              <a:buChar char="•"/>
            </a:pPr>
            <a:r>
              <a:rPr lang="ko-KR" b="1" err="1">
                <a:ea typeface="맑은 고딕"/>
                <a:cs typeface="Calibri"/>
              </a:rPr>
              <a:t>Step</a:t>
            </a:r>
            <a:r>
              <a:rPr lang="ko-KR" b="1">
                <a:ea typeface="맑은 고딕"/>
                <a:cs typeface="Calibri"/>
              </a:rPr>
              <a:t> </a:t>
            </a:r>
            <a:r>
              <a:rPr lang="ko-KR" b="1" err="1">
                <a:ea typeface="맑은 고딕"/>
                <a:cs typeface="Calibri"/>
              </a:rPr>
              <a:t>motor</a:t>
            </a:r>
            <a:r>
              <a:rPr lang="ko-KR" b="1">
                <a:ea typeface="맑은 고딕"/>
                <a:cs typeface="Calibri"/>
              </a:rPr>
              <a:t> 기능 구현</a:t>
            </a:r>
          </a:p>
          <a:p>
            <a:pPr marL="285750" indent="-285750">
              <a:buFont typeface="Arial"/>
              <a:buChar char="•"/>
            </a:pPr>
            <a:r>
              <a:rPr lang="ko-KR" b="1" err="1">
                <a:ea typeface="맑은 고딕"/>
                <a:cs typeface="Calibri"/>
              </a:rPr>
              <a:t>Qt</a:t>
            </a:r>
            <a:r>
              <a:rPr lang="ko-KR" b="1">
                <a:ea typeface="맑은 고딕"/>
                <a:cs typeface="Calibri"/>
              </a:rPr>
              <a:t> </a:t>
            </a:r>
            <a:r>
              <a:rPr lang="en-US" altLang="ko-KR" b="1">
                <a:ea typeface="맑은 고딕"/>
                <a:cs typeface="Calibri"/>
              </a:rPr>
              <a:t>GUI</a:t>
            </a:r>
            <a:r>
              <a:rPr lang="ko-KR" b="1">
                <a:ea typeface="맑은 고딕"/>
                <a:cs typeface="Calibri"/>
              </a:rPr>
              <a:t> 구현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4FAC96-31D0-49EF-8020-5EF3EDF08F28}"/>
              </a:ext>
            </a:extLst>
          </p:cNvPr>
          <p:cNvSpPr txBox="1"/>
          <p:nvPr/>
        </p:nvSpPr>
        <p:spPr>
          <a:xfrm>
            <a:off x="697902" y="4650986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ko-KR" altLang="en-US" b="1">
                <a:ea typeface="맑은 고딕"/>
                <a:cs typeface="Calibri"/>
              </a:rPr>
              <a:t>발표</a:t>
            </a:r>
          </a:p>
          <a:p>
            <a:pPr marL="285750" indent="-285750">
              <a:buFont typeface="Arial"/>
              <a:buChar char="•"/>
            </a:pPr>
            <a:r>
              <a:rPr lang="ko-KR" altLang="en-US" b="1" err="1">
                <a:ea typeface="맑은 고딕"/>
                <a:cs typeface="Calibri"/>
              </a:rPr>
              <a:t>Buzzer</a:t>
            </a:r>
            <a:r>
              <a:rPr lang="ko-KR" altLang="en-US" b="1">
                <a:ea typeface="맑은 고딕"/>
                <a:cs typeface="Calibri"/>
              </a:rPr>
              <a:t> 기능 구현</a:t>
            </a:r>
          </a:p>
          <a:p>
            <a:pPr marL="285750" indent="-285750">
              <a:buFont typeface="Arial"/>
              <a:buChar char="•"/>
            </a:pPr>
            <a:r>
              <a:rPr lang="ko-KR" altLang="en-US" b="1" err="1">
                <a:ea typeface="맑은 고딕"/>
                <a:cs typeface="Calibri"/>
              </a:rPr>
              <a:t>Dip</a:t>
            </a:r>
            <a:r>
              <a:rPr lang="ko-KR" altLang="en-US" b="1">
                <a:ea typeface="맑은 고딕"/>
                <a:cs typeface="Calibri"/>
              </a:rPr>
              <a:t> </a:t>
            </a:r>
            <a:r>
              <a:rPr lang="ko-KR" altLang="en-US" b="1" err="1">
                <a:ea typeface="맑은 고딕"/>
                <a:cs typeface="Calibri"/>
              </a:rPr>
              <a:t>switch</a:t>
            </a:r>
            <a:r>
              <a:rPr lang="ko-KR" altLang="en-US" b="1">
                <a:ea typeface="맑은 고딕"/>
                <a:cs typeface="Calibri"/>
              </a:rPr>
              <a:t> 기능 구현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120A6-B02A-4F32-BAC3-22052AA1E1E5}"/>
              </a:ext>
            </a:extLst>
          </p:cNvPr>
          <p:cNvSpPr txBox="1"/>
          <p:nvPr/>
        </p:nvSpPr>
        <p:spPr>
          <a:xfrm>
            <a:off x="4760792" y="4744475"/>
            <a:ext cx="27531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b="1">
                <a:ea typeface="맑은 고딕"/>
                <a:cs typeface="Calibri"/>
              </a:rPr>
              <a:t>PPT 제작</a:t>
            </a:r>
          </a:p>
          <a:p>
            <a:pPr marL="285750" indent="-285750">
              <a:buFont typeface="Arial"/>
              <a:buChar char="•"/>
            </a:pPr>
            <a:r>
              <a:rPr lang="ko-KR" altLang="en-US" b="1" err="1">
                <a:ea typeface="맑은 고딕"/>
                <a:cs typeface="Calibri"/>
              </a:rPr>
              <a:t>Fnd</a:t>
            </a:r>
            <a:r>
              <a:rPr lang="ko-KR" altLang="en-US" b="1">
                <a:ea typeface="맑은 고딕"/>
                <a:cs typeface="Calibri"/>
              </a:rPr>
              <a:t> 기능 구현</a:t>
            </a:r>
          </a:p>
          <a:p>
            <a:pPr marL="285750" indent="-285750">
              <a:buFont typeface="Arial"/>
              <a:buChar char="•"/>
            </a:pPr>
            <a:endParaRPr lang="ko-KR" altLang="en-US" b="1">
              <a:ea typeface="맑은 고딕"/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93DCA0-03FB-44E9-BE53-7AD0E3F8A94D}"/>
              </a:ext>
            </a:extLst>
          </p:cNvPr>
          <p:cNvSpPr/>
          <p:nvPr/>
        </p:nvSpPr>
        <p:spPr>
          <a:xfrm>
            <a:off x="627152" y="2898178"/>
            <a:ext cx="3004742" cy="9887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232A16F-5AFA-467E-B101-EF883953E8B1}"/>
              </a:ext>
            </a:extLst>
          </p:cNvPr>
          <p:cNvSpPr/>
          <p:nvPr/>
        </p:nvSpPr>
        <p:spPr>
          <a:xfrm>
            <a:off x="627151" y="4535312"/>
            <a:ext cx="3004742" cy="10381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89E252-2504-4ED4-8FF3-D8E836977783}"/>
              </a:ext>
            </a:extLst>
          </p:cNvPr>
          <p:cNvSpPr/>
          <p:nvPr/>
        </p:nvSpPr>
        <p:spPr>
          <a:xfrm>
            <a:off x="4660095" y="4535313"/>
            <a:ext cx="2962989" cy="1040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08F6877-C31F-43D9-BC22-DB42E988B493}"/>
              </a:ext>
            </a:extLst>
          </p:cNvPr>
          <p:cNvSpPr/>
          <p:nvPr/>
        </p:nvSpPr>
        <p:spPr>
          <a:xfrm>
            <a:off x="4660095" y="2898632"/>
            <a:ext cx="2973427" cy="9887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113CF2-5C20-4F86-BDEC-963D09CA316E}"/>
              </a:ext>
            </a:extLst>
          </p:cNvPr>
          <p:cNvSpPr/>
          <p:nvPr/>
        </p:nvSpPr>
        <p:spPr>
          <a:xfrm>
            <a:off x="4663839" y="2562516"/>
            <a:ext cx="908411" cy="329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슬라이드 번호 개체 틀 8">
            <a:extLst>
              <a:ext uri="{FF2B5EF4-FFF2-40B4-BE49-F238E27FC236}">
                <a16:creationId xmlns:a16="http://schemas.microsoft.com/office/drawing/2014/main" id="{A9D59073-DDE5-468E-A246-39846B0A7343}"/>
              </a:ext>
            </a:extLst>
          </p:cNvPr>
          <p:cNvSpPr txBox="1">
            <a:spLocks/>
          </p:cNvSpPr>
          <p:nvPr/>
        </p:nvSpPr>
        <p:spPr>
          <a:xfrm>
            <a:off x="2701925" y="626764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>
                <a:solidFill>
                  <a:schemeClr val="tx1"/>
                </a:solidFill>
              </a:rPr>
              <a:t>7</a:t>
            </a:r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83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11" grpId="0" animBg="1"/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B198C6D395BC4D947A8C60263DE197" ma:contentTypeVersion="5" ma:contentTypeDescription="새 문서를 만듭니다." ma:contentTypeScope="" ma:versionID="51dd868a90f55428e3e15160b9d795d2">
  <xsd:schema xmlns:xsd="http://www.w3.org/2001/XMLSchema" xmlns:xs="http://www.w3.org/2001/XMLSchema" xmlns:p="http://schemas.microsoft.com/office/2006/metadata/properties" xmlns:ns3="8f72f6b6-04cb-4bd6-bf73-6d35ef72f6eb" xmlns:ns4="cbed7345-1eb8-48f0-aa08-6867a172fffa" targetNamespace="http://schemas.microsoft.com/office/2006/metadata/properties" ma:root="true" ma:fieldsID="64edbf89f38eb146fa374f1e0d02e93a" ns3:_="" ns4:_="">
    <xsd:import namespace="8f72f6b6-04cb-4bd6-bf73-6d35ef72f6eb"/>
    <xsd:import namespace="cbed7345-1eb8-48f0-aa08-6867a172ff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72f6b6-04cb-4bd6-bf73-6d35ef72f6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ed7345-1eb8-48f0-aa08-6867a172fff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37EB6B-E6C9-473F-A3F0-EA3AFB1AEE6D}">
  <ds:schemaRefs>
    <ds:schemaRef ds:uri="8f72f6b6-04cb-4bd6-bf73-6d35ef72f6eb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bed7345-1eb8-48f0-aa08-6867a172fffa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795270-1BEC-42E3-ACBF-84A96649E6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21EDFD-CF72-470F-983E-CF0325C9E765}">
  <ds:schemaRefs>
    <ds:schemaRef ds:uri="8f72f6b6-04cb-4bd6-bf73-6d35ef72f6eb"/>
    <ds:schemaRef ds:uri="cbed7345-1eb8-48f0-aa08-6867a172ff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373</Words>
  <Application>Microsoft Office PowerPoint</Application>
  <PresentationFormat>화면 슬라이드 쇼(4:3)</PresentationFormat>
  <Paragraphs>118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나눔고딕</vt:lpstr>
      <vt:lpstr>Arial</vt:lpstr>
      <vt:lpstr>Calibri</vt:lpstr>
      <vt:lpstr>나눔고딕 ExtraBold</vt:lpstr>
      <vt:lpstr>Yu Gothic</vt:lpstr>
      <vt:lpstr>나눔바른고딕</vt:lpstr>
      <vt:lpstr>HY견고딕</vt:lpstr>
      <vt:lpstr>맑은 고딕</vt:lpstr>
      <vt:lpstr>Calibri Light</vt:lpstr>
      <vt:lpstr>Office 테마</vt:lpstr>
      <vt:lpstr>PowerPoint 프레젠테이션</vt:lpstr>
      <vt:lpstr>PowerPoint 프레젠테이션</vt:lpstr>
      <vt:lpstr>1. 개요</vt:lpstr>
      <vt:lpstr>2. 개발환경</vt:lpstr>
      <vt:lpstr>3. 시스템 구성도</vt:lpstr>
      <vt:lpstr>4. 시스템 시나리오</vt:lpstr>
      <vt:lpstr> 5. 개발방법 </vt:lpstr>
      <vt:lpstr>6. 제약사항</vt:lpstr>
      <vt:lpstr>7. 역할분담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김혜선</dc:creator>
  <cp:lastModifiedBy>이왕규</cp:lastModifiedBy>
  <cp:revision>1</cp:revision>
  <dcterms:created xsi:type="dcterms:W3CDTF">2016-06-24T06:15:59Z</dcterms:created>
  <dcterms:modified xsi:type="dcterms:W3CDTF">2019-11-23T13:43:51Z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0x01010038B198C6D395BC4D947A8C60263DE197</vt:lpwstr>
  </property>
</Properties>
</file>