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3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656\Downloads\capstone%201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656\Downloads\capstone%201%20mo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656\Downloads\capstone%201%20mod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656\Downloads\capstone%201%20mod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Airport Vs Non-Airport Gross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505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9E-4683-B490-DDE97469F536}"/>
              </c:ext>
            </c:extLst>
          </c:dPt>
          <c:dPt>
            <c:idx val="1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9E-4683-B490-DDE97469F536}"/>
              </c:ext>
            </c:extLst>
          </c:dPt>
          <c:cat>
            <c:strLit>
              <c:ptCount val="1"/>
              <c:pt idx="0">
                <c:v>Airport</c:v>
              </c:pt>
            </c:strLit>
          </c:cat>
          <c:val>
            <c:numRef>
              <c:f>car_revenue_fixed!$K$5:$L$5</c:f>
              <c:numCache>
                <c:formatCode>_(* #,##0.00_);_(* \(#,##0.00\);_(* "-"??_);_(@_)</c:formatCode>
                <c:ptCount val="2"/>
                <c:pt idx="0" formatCode="_(* #,##0.0000_);_(* \(#,##0.0000\);_(* &quot;-&quot;??_);_(@_)">
                  <c:v>651.31094673727273</c:v>
                </c:pt>
                <c:pt idx="1">
                  <c:v>648.39388958292238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9E-4683-B490-DDE97469F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08070866141733"/>
          <c:y val="0.90798556430446198"/>
          <c:w val="0.5249494750656168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Airport Vs. Non-Airport</a:t>
            </a:r>
            <a:r>
              <a:rPr lang="en-US" baseline="0"/>
              <a:t> Rental Amounts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7A-4EC6-86C9-848104C9333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7A-4EC6-86C9-848104C9333F}"/>
              </c:ext>
            </c:extLst>
          </c:dPt>
          <c:cat>
            <c:strLit>
              <c:ptCount val="1"/>
              <c:pt idx="0">
                <c:v>Non Airport</c:v>
              </c:pt>
            </c:strLit>
          </c:cat>
          <c:val>
            <c:numRef>
              <c:f>(car_revenue_fixed!$K$2,car_revenue_fixed!$L$2)</c:f>
              <c:numCache>
                <c:formatCode>General</c:formatCode>
                <c:ptCount val="2"/>
                <c:pt idx="0">
                  <c:v>35691</c:v>
                </c:pt>
                <c:pt idx="1">
                  <c:v>45627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7A-4EC6-86C9-848104C93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73381452318466"/>
          <c:y val="0.87557815689705432"/>
          <c:w val="0.31575459317585303"/>
          <c:h val="9.6644065325167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Cars With</a:t>
            </a:r>
            <a:r>
              <a:rPr lang="en-US" baseline="0"/>
              <a:t> The Highest Ratios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experiments!$O$1:$O$5</c:f>
              <c:strCache>
                <c:ptCount val="5"/>
                <c:pt idx="0">
                  <c:v>Infiniti G</c:v>
                </c:pt>
                <c:pt idx="1">
                  <c:v>Citro√´n CX</c:v>
                </c:pt>
                <c:pt idx="2">
                  <c:v>Subaru Legacy</c:v>
                </c:pt>
                <c:pt idx="3">
                  <c:v>Audi S4</c:v>
                </c:pt>
                <c:pt idx="4">
                  <c:v>Honda Civic</c:v>
                </c:pt>
              </c:strCache>
            </c:strRef>
          </c:cat>
          <c:val>
            <c:numRef>
              <c:f>experiments!$P$1:$P$5</c:f>
              <c:numCache>
                <c:formatCode>0%</c:formatCode>
                <c:ptCount val="5"/>
                <c:pt idx="0">
                  <c:v>0.50510193690299188</c:v>
                </c:pt>
                <c:pt idx="1">
                  <c:v>0.50253276513628686</c:v>
                </c:pt>
                <c:pt idx="2">
                  <c:v>0.49654487524310015</c:v>
                </c:pt>
                <c:pt idx="3">
                  <c:v>0.4954451014863353</c:v>
                </c:pt>
                <c:pt idx="4">
                  <c:v>0.49287061639251156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3E-4A60-A967-37FD7CD5A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2776816"/>
        <c:axId val="432779056"/>
      </c:barChart>
      <c:catAx>
        <c:axId val="432776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79056"/>
        <c:crosses val="autoZero"/>
        <c:auto val="1"/>
        <c:lblAlgn val="ctr"/>
        <c:lblOffset val="100"/>
        <c:noMultiLvlLbl val="0"/>
      </c:catAx>
      <c:valAx>
        <c:axId val="43277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7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Cars With Highest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experiments!$L$22:$L$26</c:f>
              <c:strCache>
                <c:ptCount val="5"/>
                <c:pt idx="0">
                  <c:v>Infiniti G</c:v>
                </c:pt>
                <c:pt idx="1">
                  <c:v>Citro√´n CX</c:v>
                </c:pt>
                <c:pt idx="2">
                  <c:v>Subaru Legacy</c:v>
                </c:pt>
                <c:pt idx="3">
                  <c:v>Audi S4</c:v>
                </c:pt>
                <c:pt idx="4">
                  <c:v>Honda Civic</c:v>
                </c:pt>
              </c:strCache>
            </c:strRef>
          </c:cat>
          <c:val>
            <c:numRef>
              <c:f>experiments!$M$22:$M$26</c:f>
              <c:numCache>
                <c:formatCode>General</c:formatCode>
                <c:ptCount val="5"/>
                <c:pt idx="0">
                  <c:v>1189.01</c:v>
                </c:pt>
                <c:pt idx="1">
                  <c:v>1186.27</c:v>
                </c:pt>
                <c:pt idx="2">
                  <c:v>1175.29</c:v>
                </c:pt>
                <c:pt idx="3">
                  <c:v>1173.67</c:v>
                </c:pt>
                <c:pt idx="4">
                  <c:v>1168.23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A-4C2A-800A-62805B31F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180304"/>
        <c:axId val="634179984"/>
      </c:barChart>
      <c:catAx>
        <c:axId val="6341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179984"/>
        <c:crosses val="autoZero"/>
        <c:auto val="1"/>
        <c:lblAlgn val="ctr"/>
        <c:lblOffset val="100"/>
        <c:noMultiLvlLbl val="0"/>
      </c:catAx>
      <c:valAx>
        <c:axId val="6341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18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23DD-35F1-4655-B518-A36B2C37F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10B8A-12A1-41DC-8708-7ECF5926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4B78-433F-438F-9BA6-6F6384F7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AA99-204C-4272-9F8F-8245717C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E6F-1625-4BBD-AE7D-C516498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F034-92DE-4F1B-8B3C-9CDD45F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6DCB1-6719-4396-8C5D-7D15B9524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2461-D021-40BE-9FB7-D905967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57A5-2F4D-497F-BD3B-9E23754B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C858-0D3C-4162-AF20-A7E1C20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74E1B-1448-4893-8117-616EB4D17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2295-75AA-4F76-85A3-0BCE9953C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24E8-D137-4170-A432-D83C9024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AEEA-2F45-4308-9505-C9850018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B4D4-C24F-4D2C-B731-AE85FE76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5436-F91F-451F-854E-D041A272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3605-ABA6-49F7-96B7-0548499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A1BF-6442-465E-863F-BB2515A9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9DF3-C1C8-4128-8DC9-5063C8A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F800-3C40-4593-804D-B1EA6EBF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07C7-5D8F-4BF4-8D42-67C21504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166B-6DA7-4B3D-81F2-9359E1E2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8BB7-A4A6-4C15-80A0-C4B486FA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C82A-6062-4B02-8D5B-C4F107D5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5C0C-61D9-43F5-B28E-29E908F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F03-450D-454C-878C-8F412C09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692C-8CA0-468F-BEFC-92C5C14A9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6C28-5B15-4B1E-AFD4-112E53F2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724B-4431-4FAF-8B1D-B432B09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8736-4FAC-4F20-8181-E63527EA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8E09D-6A0A-4BE6-AD5E-CB20E44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62B9-D6C3-4138-BDBA-1D3FEAED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A7FC-7607-4009-9905-F1D4ADE6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5976-A6A3-480A-833A-F2C191E0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A601-EF6E-4F34-A4E9-1241F792E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06ABC-CF65-4255-9882-17E86A265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D2BDE-9680-45F4-BFE3-648AFD6C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F426D-9203-4C81-AFA2-57D41EA2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19372-BC68-49C5-B895-BE7A545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5CF-4F6B-4AE7-AFB5-A6427344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AEA56-CDEC-4EC6-9FE5-B4E6A253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C27C9-6B90-474F-9497-462234C0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59747-BAE7-4EC7-9195-63C6C39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F81-83EF-413E-B46A-A8F8FF5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05CAC-4DE9-4202-9FDC-6A28CDC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4BEC2-71E6-48D4-9C29-3CCE3B7F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6CAE-590C-4C67-9EA1-2593DB01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CB62-AC0A-49CF-BF99-D552B7F5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DD80-71B5-4185-B788-FAAA4C12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16875-EF0B-4D71-9258-712FA644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DFFDD-25CB-4695-81FE-3785B10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B3BB-93A0-4F7F-B9FC-AFEE3098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9389-B091-4821-94A9-33DD3F90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04ABA-DF61-436B-9824-AC8A43F63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C3F0-745A-40A1-849E-BD7B9988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604D-97C0-4C36-9406-30AAECE1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0AC1-E629-4456-BD93-74230E0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4A8D-BDCE-4EBD-966C-7F1E868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6A429-FC7B-4887-8DCA-75C4DA0A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34EE-FEF4-4BC5-8431-8E82C718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9970-FD30-496A-8050-4DFD8C0F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22BD-4BCC-4873-9CE2-076DE08FDAE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AD4D-71A5-4255-A568-DB6CF8345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39A0-7CB8-4402-8086-BAB7867F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0201-A0DD-412B-B464-3B2BC99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687-2F64-4E78-B445-349AEE380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Increasing Lariat Profits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84987-A392-45F9-BFC6-ED17D057C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Edward Williams</a:t>
            </a:r>
          </a:p>
        </p:txBody>
      </p:sp>
    </p:spTree>
    <p:extLst>
      <p:ext uri="{BB962C8B-B14F-4D97-AF65-F5344CB8AC3E}">
        <p14:creationId xmlns:p14="http://schemas.microsoft.com/office/powerpoint/2010/main" val="104896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83D0-E01B-4800-BDEC-1CD3862B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814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Side Note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E7D1-0F3D-4923-8620-5C8544E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best and worst performing cars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Top 10 cars with highest profit all were above a 40% ratio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Worst 10 had 13% or less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Note the 4/5 of the highest ratio cars were also the most profitable!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E79AFC-854C-478B-A219-AF6E0AD03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947383"/>
              </p:ext>
            </p:extLst>
          </p:nvPr>
        </p:nvGraphicFramePr>
        <p:xfrm>
          <a:off x="623455" y="3350637"/>
          <a:ext cx="4682836" cy="282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19BE34-06DF-4BDC-820E-FDBA32D6F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127642"/>
              </p:ext>
            </p:extLst>
          </p:nvPr>
        </p:nvGraphicFramePr>
        <p:xfrm>
          <a:off x="5521036" y="3345874"/>
          <a:ext cx="4682836" cy="282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69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7A0A-058D-468D-8EBF-9699C61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23A6-096D-4FFC-903F-1E3F311A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While the rental length strategy will increase the profit most, the easiest strategy to implement would be the ratio strategy.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Cars that have sub-par ratios could simply be retired, or even sold for money, and Lariat would see profits increase even without changing other prices or minimum rental periods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However, the ratio strategy in tandem with even just a one day increase in rental periods, profits could easily triple.</a:t>
            </a:r>
          </a:p>
        </p:txBody>
      </p:sp>
    </p:spTree>
    <p:extLst>
      <p:ext uri="{BB962C8B-B14F-4D97-AF65-F5344CB8AC3E}">
        <p14:creationId xmlns:p14="http://schemas.microsoft.com/office/powerpoint/2010/main" val="37468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9D1C-C22C-407A-B522-D6899A48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E7A0-83D4-4DA0-92F6-D3A919FB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Lariat had a good year and managed to stay in the black and make profits.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It was a strong year with over eighty-thousand rentals!</a:t>
            </a:r>
          </a:p>
        </p:txBody>
      </p:sp>
    </p:spTree>
    <p:extLst>
      <p:ext uri="{BB962C8B-B14F-4D97-AF65-F5344CB8AC3E}">
        <p14:creationId xmlns:p14="http://schemas.microsoft.com/office/powerpoint/2010/main" val="16515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565-677C-4CF0-BC56-B5809F39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D07E-FEB4-4ADD-8EEE-47D105E0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Company wants to make higher profits</a:t>
            </a:r>
          </a:p>
          <a:p>
            <a:r>
              <a:rPr lang="en-US" dirty="0">
                <a:latin typeface="Arial Narrow" panose="020B0606020202030204" pitchFamily="34" charset="0"/>
              </a:rPr>
              <a:t>The Graph below shows the current net profit of just below 20M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1ACAC-DFA7-487F-8766-FC38C1AA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684"/>
            <a:ext cx="7553599" cy="4054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73AA7-96AE-40FD-B59D-30F14A600F8A}"/>
              </a:ext>
            </a:extLst>
          </p:cNvPr>
          <p:cNvSpPr txBox="1"/>
          <p:nvPr/>
        </p:nvSpPr>
        <p:spPr>
          <a:xfrm>
            <a:off x="8828809" y="3746572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Baseline Profit of 19M</a:t>
            </a:r>
          </a:p>
        </p:txBody>
      </p:sp>
    </p:spTree>
    <p:extLst>
      <p:ext uri="{BB962C8B-B14F-4D97-AF65-F5344CB8AC3E}">
        <p14:creationId xmlns:p14="http://schemas.microsoft.com/office/powerpoint/2010/main" val="18969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82E1-45AA-4AD0-BC6C-8975858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Exploring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01C2-7013-482B-A209-1B82E8B8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Considering an even higher profit is wanted,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The following three strategies will be explored: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Increasing the average Price Per Day (PPD) of cars by a percentage</a:t>
            </a:r>
          </a:p>
          <a:p>
            <a:r>
              <a:rPr lang="en-US" dirty="0">
                <a:latin typeface="Arial Narrow" panose="020B0606020202030204" pitchFamily="34" charset="0"/>
              </a:rPr>
              <a:t>Increasing the average ratio between the monthly cost of a car and its profits (PPD to Cost ratio)</a:t>
            </a:r>
          </a:p>
          <a:p>
            <a:r>
              <a:rPr lang="en-US" dirty="0">
                <a:latin typeface="Arial Narrow" panose="020B0606020202030204" pitchFamily="34" charset="0"/>
              </a:rPr>
              <a:t>Increasing the average rental period of cars</a:t>
            </a:r>
          </a:p>
        </p:txBody>
      </p:sp>
    </p:spTree>
    <p:extLst>
      <p:ext uri="{BB962C8B-B14F-4D97-AF65-F5344CB8AC3E}">
        <p14:creationId xmlns:p14="http://schemas.microsoft.com/office/powerpoint/2010/main" val="3890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A816-0F3F-498C-BE89-F9EC961A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55F-7604-4C85-A180-F70A6F03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Increase the Average Price for the Day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The Established Average is: $168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sz="2700" dirty="0">
                <a:latin typeface="Arial Narrow" panose="020B0606020202030204" pitchFamily="34" charset="0"/>
              </a:rPr>
              <a:t>With a 10% average price increase,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profits can go above 25M!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0AFCB-FAEB-4818-A4F3-A9D45463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97" y="2487456"/>
            <a:ext cx="50966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802-43EE-462D-82E6-F1E59434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7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BA45-BC5C-4710-8983-6B988C72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34"/>
            <a:ext cx="10515600" cy="5135129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Use more cars that have a better PPD to monthly cost ratio</a:t>
            </a:r>
          </a:p>
          <a:p>
            <a:r>
              <a:rPr lang="en-US" dirty="0">
                <a:latin typeface="Arial Narrow" panose="020B0606020202030204" pitchFamily="34" charset="0"/>
              </a:rPr>
              <a:t>Ex. A car with a 50% ratio can pay off its entire monthly costs in a two-day rental period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ED5B7-73CF-46DB-BF94-E1E4E05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02" y="2171544"/>
            <a:ext cx="5096698" cy="4005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6A518-3663-4FB2-A8F1-B1A629F6932E}"/>
              </a:ext>
            </a:extLst>
          </p:cNvPr>
          <p:cNvSpPr txBox="1"/>
          <p:nvPr/>
        </p:nvSpPr>
        <p:spPr>
          <a:xfrm>
            <a:off x="1217426" y="3213173"/>
            <a:ext cx="4717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Note: This strategy requires no changes to pricing or changes in total rentals, it simply aims to focus more on the best cars the company already has!</a:t>
            </a:r>
          </a:p>
        </p:txBody>
      </p:sp>
    </p:spTree>
    <p:extLst>
      <p:ext uri="{BB962C8B-B14F-4D97-AF65-F5344CB8AC3E}">
        <p14:creationId xmlns:p14="http://schemas.microsoft.com/office/powerpoint/2010/main" val="31424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3355-6158-4747-90DF-287A52BD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3F90-FC33-4F8A-947C-F6425675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Increase the minimum rental period</a:t>
            </a:r>
          </a:p>
          <a:p>
            <a:r>
              <a:rPr lang="en-US" dirty="0">
                <a:latin typeface="Arial Narrow" panose="020B0606020202030204" pitchFamily="34" charset="0"/>
              </a:rPr>
              <a:t>Average rental period was 4 day, the graph show an increase to 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F50B-E745-4426-A2F9-22120E343178}"/>
              </a:ext>
            </a:extLst>
          </p:cNvPr>
          <p:cNvSpPr txBox="1"/>
          <p:nvPr/>
        </p:nvSpPr>
        <p:spPr>
          <a:xfrm>
            <a:off x="6913418" y="3711937"/>
            <a:ext cx="4253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New Profit is  a whopping 33M vs Original 19M, and sees profits outweighing costs!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DD8B1-2C3A-4BF2-8E94-4ED954C3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0" y="2487455"/>
            <a:ext cx="50966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8879-87F9-43CF-B836-CFAB2C8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Simulated Projection (Combining all Three)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6B6F-BA35-4964-9D0A-9B546109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Modest:  </a:t>
            </a:r>
            <a:r>
              <a:rPr lang="en-US" sz="1600" dirty="0">
                <a:latin typeface="Arial Narrow" panose="020B0606020202030204" pitchFamily="34" charset="0"/>
              </a:rPr>
              <a:t>(42M Profit)</a:t>
            </a:r>
            <a:r>
              <a:rPr lang="en-US" dirty="0">
                <a:latin typeface="Arial Narrow" panose="020B0606020202030204" pitchFamily="34" charset="0"/>
              </a:rPr>
              <a:t>			           Aggressive</a:t>
            </a:r>
            <a:r>
              <a:rPr lang="en-US" sz="1600" dirty="0">
                <a:latin typeface="Arial Narrow" panose="020B0606020202030204" pitchFamily="34" charset="0"/>
              </a:rPr>
              <a:t>:   (72M Profit, a 3.7x increase!!)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9252D-E5CD-43BD-9371-FF6A6FCA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456"/>
            <a:ext cx="5096698" cy="4005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39171-13AD-437D-93CB-23B57168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04" y="2487456"/>
            <a:ext cx="50966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29AC-F1E0-44EA-9F7C-1063EA42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Side 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49A-F90B-480A-8288-441D317A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509"/>
            <a:ext cx="10515600" cy="508245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Airports, do they make a difference?</a:t>
            </a:r>
          </a:p>
          <a:p>
            <a:r>
              <a:rPr lang="en-US" dirty="0">
                <a:latin typeface="Arial Narrow" panose="020B0606020202030204" pitchFamily="34" charset="0"/>
              </a:rPr>
              <a:t>Short Answer: No.</a:t>
            </a:r>
          </a:p>
          <a:p>
            <a:r>
              <a:rPr lang="en-US" sz="2600" dirty="0">
                <a:latin typeface="Arial Narrow" panose="020B0606020202030204" pitchFamily="34" charset="0"/>
              </a:rPr>
              <a:t>Non-Airport locations received more rentals (left chart) and slightly higher gross as well (right chart) but nothing that would signify changing just one and not the other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A16260-2B21-40C9-BEE2-882B841DE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779118"/>
              </p:ext>
            </p:extLst>
          </p:nvPr>
        </p:nvGraphicFramePr>
        <p:xfrm>
          <a:off x="572885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55A484-D68E-4D5D-860A-87DC088B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43189"/>
              </p:ext>
            </p:extLst>
          </p:nvPr>
        </p:nvGraphicFramePr>
        <p:xfrm>
          <a:off x="997527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86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468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Increasing Lariat Profits</vt:lpstr>
      <vt:lpstr>Introduction</vt:lpstr>
      <vt:lpstr>Introduction cont.</vt:lpstr>
      <vt:lpstr>Exploring Strategies</vt:lpstr>
      <vt:lpstr>Strategy 1</vt:lpstr>
      <vt:lpstr>Strategy 2</vt:lpstr>
      <vt:lpstr>Strategy 3</vt:lpstr>
      <vt:lpstr>Simulated Projection (Combining all Three)</vt:lpstr>
      <vt:lpstr>Side Note 1</vt:lpstr>
      <vt:lpstr>Side Note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Layriat Profits</dc:title>
  <dc:creator>Edward W</dc:creator>
  <cp:lastModifiedBy>Edward W</cp:lastModifiedBy>
  <cp:revision>15</cp:revision>
  <dcterms:created xsi:type="dcterms:W3CDTF">2021-01-06T20:56:35Z</dcterms:created>
  <dcterms:modified xsi:type="dcterms:W3CDTF">2021-01-14T14:49:10Z</dcterms:modified>
</cp:coreProperties>
</file>