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723fa680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723fa680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723fa680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723fa680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723fa680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723fa680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723fa680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723fa680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723fa680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723fa680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723fa680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723fa680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723fa680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723fa680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723fa680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723fa680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638625" y="888450"/>
            <a:ext cx="47772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Baltimore Crime Data Classification</a:t>
            </a:r>
            <a:endParaRPr/>
          </a:p>
        </p:txBody>
      </p:sp>
      <p:sp>
        <p:nvSpPr>
          <p:cNvPr id="65" name="Google Shape;65;p13"/>
          <p:cNvSpPr txBox="1"/>
          <p:nvPr>
            <p:ph idx="1" type="subTitle"/>
          </p:nvPr>
        </p:nvSpPr>
        <p:spPr>
          <a:xfrm>
            <a:off x="4572000" y="373108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By: Nicholas Ogbonna</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115550" y="245500"/>
            <a:ext cx="7534200" cy="66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1" name="Google Shape;71;p14"/>
          <p:cNvSpPr txBox="1"/>
          <p:nvPr/>
        </p:nvSpPr>
        <p:spPr>
          <a:xfrm>
            <a:off x="359600" y="1089725"/>
            <a:ext cx="79659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The Baltimore Police Agency launched a massive overhaul to its new Records Management Systems back in May 2020. The improvement will enable the department to migrate from a paper-based system to a completely digital reporting environment. As a consequence of this major shift, we had significant difficulties in appropriately transferring data from the new records system to the previous Open Data Baltimore system. The "Arrests" dataset is one of many open datasets made publicly accessible by Baltimore's police department on the city's Open Data website. This information is provided to us in order to foster more openness and data exchange between the local administration and its residents. This dataset contains arrest records for offenses such as assault, theft, and property damage in the City of Baltimore. [1]</a:t>
            </a:r>
            <a:endParaRPr sz="19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94800" y="130775"/>
            <a:ext cx="8520600" cy="9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Business</a:t>
            </a:r>
            <a:r>
              <a:rPr lang="en" sz="2220"/>
              <a:t> Question: Can I create a model that can predict when an arrest will occur based on data openly available?</a:t>
            </a:r>
            <a:endParaRPr sz="2220"/>
          </a:p>
        </p:txBody>
      </p:sp>
      <p:sp>
        <p:nvSpPr>
          <p:cNvPr id="77" name="Google Shape;77;p15"/>
          <p:cNvSpPr txBox="1"/>
          <p:nvPr/>
        </p:nvSpPr>
        <p:spPr>
          <a:xfrm>
            <a:off x="392300" y="1591000"/>
            <a:ext cx="83256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I want to use their database create a model that predicts which district a crime occurs based on various details related to the arrest of the perpetrator such as what he or she was charged with, their gender, etc. I will </a:t>
            </a:r>
            <a:r>
              <a:rPr lang="en" sz="1900">
                <a:latin typeface="Roboto"/>
                <a:ea typeface="Roboto"/>
                <a:cs typeface="Roboto"/>
                <a:sym typeface="Roboto"/>
              </a:rPr>
              <a:t>consider</a:t>
            </a:r>
            <a:r>
              <a:rPr lang="en" sz="1900">
                <a:latin typeface="Roboto"/>
                <a:ea typeface="Roboto"/>
                <a:cs typeface="Roboto"/>
                <a:sym typeface="Roboto"/>
              </a:rPr>
              <a:t> the model to be a success if it can predict the </a:t>
            </a:r>
            <a:r>
              <a:rPr lang="en" sz="1900">
                <a:latin typeface="Roboto"/>
                <a:ea typeface="Roboto"/>
                <a:cs typeface="Roboto"/>
                <a:sym typeface="Roboto"/>
              </a:rPr>
              <a:t>District</a:t>
            </a:r>
            <a:r>
              <a:rPr lang="en" sz="1900">
                <a:latin typeface="Roboto"/>
                <a:ea typeface="Roboto"/>
                <a:cs typeface="Roboto"/>
                <a:sym typeface="Roboto"/>
              </a:rPr>
              <a:t> a crime </a:t>
            </a:r>
            <a:r>
              <a:rPr lang="en" sz="1900">
                <a:latin typeface="Roboto"/>
                <a:ea typeface="Roboto"/>
                <a:cs typeface="Roboto"/>
                <a:sym typeface="Roboto"/>
              </a:rPr>
              <a:t>occurred</a:t>
            </a:r>
            <a:r>
              <a:rPr lang="en" sz="1900">
                <a:latin typeface="Roboto"/>
                <a:ea typeface="Roboto"/>
                <a:cs typeface="Roboto"/>
                <a:sym typeface="Roboto"/>
              </a:rPr>
              <a:t> at least 80% of the time. My hope with this model is that the department can then use this model to efficiently spread their resources tackling the more likely arrests that would be made in a certain district as well as modify their policing efforts to decrease bias in said policing efforts in certain districts (if any).</a:t>
            </a:r>
            <a:endParaRPr sz="19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Results</a:t>
            </a:r>
            <a:endParaRPr/>
          </a:p>
        </p:txBody>
      </p:sp>
      <p:sp>
        <p:nvSpPr>
          <p:cNvPr id="83" name="Google Shape;83;p16"/>
          <p:cNvSpPr txBox="1"/>
          <p:nvPr>
            <p:ph idx="1" type="body"/>
          </p:nvPr>
        </p:nvSpPr>
        <p:spPr>
          <a:xfrm>
            <a:off x="4456975" y="65375"/>
            <a:ext cx="4511400" cy="4969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305"/>
              <a:t>First thing I notice is that there are some features that will not contribute to my classification problem.</a:t>
            </a:r>
            <a:endParaRPr sz="1305"/>
          </a:p>
          <a:p>
            <a:pPr indent="-311467" lvl="0" marL="457200" rtl="0" algn="l">
              <a:lnSpc>
                <a:spcPct val="95000"/>
              </a:lnSpc>
              <a:spcBef>
                <a:spcPts val="1200"/>
              </a:spcBef>
              <a:spcAft>
                <a:spcPts val="0"/>
              </a:spcAft>
              <a:buSzPts val="1305"/>
              <a:buChar char="●"/>
            </a:pPr>
            <a:r>
              <a:rPr lang="en" sz="1305"/>
              <a:t>'X', 'Y', 'RowID', and 'ArrestNumber': </a:t>
            </a:r>
            <a:r>
              <a:rPr lang="en" sz="1305"/>
              <a:t>are all similar indexing variables that will provide nothing to the classification</a:t>
            </a:r>
            <a:endParaRPr sz="1305"/>
          </a:p>
          <a:p>
            <a:pPr indent="-311467" lvl="0" marL="457200" rtl="0" algn="l">
              <a:lnSpc>
                <a:spcPct val="95000"/>
              </a:lnSpc>
              <a:spcBef>
                <a:spcPts val="0"/>
              </a:spcBef>
              <a:spcAft>
                <a:spcPts val="0"/>
              </a:spcAft>
              <a:buSzPts val="1305"/>
              <a:buChar char="●"/>
            </a:pPr>
            <a:r>
              <a:rPr lang="en" sz="1305"/>
              <a:t>'ArrestLocation', 'IncidentLocation', 'Neighborhood': This wouldn't fit my classification problem as my model shouldn't need location information to determine the district the crime happened</a:t>
            </a:r>
            <a:endParaRPr sz="1305"/>
          </a:p>
          <a:p>
            <a:pPr indent="-311467" lvl="0" marL="457200" rtl="0" algn="l">
              <a:lnSpc>
                <a:spcPct val="95000"/>
              </a:lnSpc>
              <a:spcBef>
                <a:spcPts val="0"/>
              </a:spcBef>
              <a:spcAft>
                <a:spcPts val="0"/>
              </a:spcAft>
              <a:buSzPts val="1305"/>
              <a:buChar char="●"/>
            </a:pPr>
            <a:r>
              <a:rPr lang="en" sz="1305"/>
              <a:t>'Latitude', 'Longitude', and 'GeoLocation' all provide the same information. This wouldn't fit my classification problem as my model shouldn't need location information to determine the district the crime happened</a:t>
            </a:r>
            <a:endParaRPr sz="1305"/>
          </a:p>
          <a:p>
            <a:pPr indent="-311467" lvl="0" marL="457200" rtl="0" algn="l">
              <a:lnSpc>
                <a:spcPct val="95000"/>
              </a:lnSpc>
              <a:spcBef>
                <a:spcPts val="0"/>
              </a:spcBef>
              <a:spcAft>
                <a:spcPts val="0"/>
              </a:spcAft>
              <a:buSzPts val="1305"/>
              <a:buChar char="●"/>
            </a:pPr>
            <a:r>
              <a:rPr lang="en" sz="1305"/>
              <a:t>'Shape': Shape is a useless feature column that provides no information and is mostly filled with NA values </a:t>
            </a:r>
            <a:endParaRPr sz="1305"/>
          </a:p>
          <a:p>
            <a:pPr indent="-311467" lvl="0" marL="457200" rtl="0" algn="l">
              <a:lnSpc>
                <a:spcPct val="95000"/>
              </a:lnSpc>
              <a:spcBef>
                <a:spcPts val="0"/>
              </a:spcBef>
              <a:spcAft>
                <a:spcPts val="0"/>
              </a:spcAft>
              <a:buSzPts val="1305"/>
              <a:buChar char="●"/>
            </a:pPr>
            <a:r>
              <a:rPr lang="en" sz="1305"/>
              <a:t>Charge, post: Charge and Charge Description hold what is basically the same information. Post is a 3 digit code relating to someone's charge. Thus when I throw them into a OHE they will provide redundancy which is bad. </a:t>
            </a:r>
            <a:endParaRPr sz="1305"/>
          </a:p>
          <a:p>
            <a:pPr indent="0" lvl="0" marL="0" rtl="0" algn="l">
              <a:lnSpc>
                <a:spcPct val="95000"/>
              </a:lnSpc>
              <a:spcBef>
                <a:spcPts val="1200"/>
              </a:spcBef>
              <a:spcAft>
                <a:spcPts val="1200"/>
              </a:spcAft>
              <a:buSzPts val="935"/>
              <a:buNone/>
            </a:pPr>
            <a:r>
              <a:t/>
            </a:r>
            <a:endParaRPr sz="130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65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Modeling Data</a:t>
            </a:r>
            <a:endParaRPr/>
          </a:p>
        </p:txBody>
      </p:sp>
      <p:sp>
        <p:nvSpPr>
          <p:cNvPr id="89" name="Google Shape;89;p17"/>
          <p:cNvSpPr txBox="1"/>
          <p:nvPr>
            <p:ph idx="1" type="body"/>
          </p:nvPr>
        </p:nvSpPr>
        <p:spPr>
          <a:xfrm>
            <a:off x="6511150" y="1155225"/>
            <a:ext cx="2632800" cy="398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These are the features that I will use to train my model.</a:t>
            </a:r>
            <a:endParaRPr sz="1800"/>
          </a:p>
        </p:txBody>
      </p:sp>
      <p:pic>
        <p:nvPicPr>
          <p:cNvPr id="90" name="Google Shape;90;p17"/>
          <p:cNvPicPr preferRelativeResize="0"/>
          <p:nvPr/>
        </p:nvPicPr>
        <p:blipFill rotWithShape="1">
          <a:blip r:embed="rId3">
            <a:alphaModFix/>
          </a:blip>
          <a:srcRect b="24459" l="26169" r="16593" t="31214"/>
          <a:stretch/>
        </p:blipFill>
        <p:spPr>
          <a:xfrm>
            <a:off x="108975" y="1275000"/>
            <a:ext cx="6402173" cy="27886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a:t>
            </a:r>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None of the </a:t>
            </a:r>
            <a:r>
              <a:rPr lang="en" sz="1900"/>
              <a:t>methodologies I used were able to produce an accuracy over 25%. This model would be unsatisfactory to use in </a:t>
            </a:r>
            <a:r>
              <a:rPr lang="en" sz="1900"/>
              <a:t>production</a:t>
            </a:r>
            <a:r>
              <a:rPr lang="en" sz="1900"/>
              <a:t> if we wanted to try and predict where an arrest would occur.</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Project for 606</a:t>
            </a:r>
            <a:endParaRPr/>
          </a:p>
        </p:txBody>
      </p:sp>
      <p:sp>
        <p:nvSpPr>
          <p:cNvPr id="102" name="Google Shape;102;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methods I used did not produce an accuracy rate of over 25%. This did not come anywhere near my 80% </a:t>
            </a:r>
            <a:r>
              <a:rPr lang="en"/>
              <a:t>threshold</a:t>
            </a:r>
            <a:r>
              <a:rPr lang="en"/>
              <a:t> leading me to believe the following:</a:t>
            </a:r>
            <a:endParaRPr/>
          </a:p>
          <a:p>
            <a:pPr indent="0" lvl="0" marL="0" rtl="0" algn="l">
              <a:spcBef>
                <a:spcPts val="1200"/>
              </a:spcBef>
              <a:spcAft>
                <a:spcPts val="0"/>
              </a:spcAft>
              <a:buNone/>
            </a:pPr>
            <a:r>
              <a:rPr lang="en"/>
              <a:t>- The seven features alone are insufficient to adequately identify the District.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Insufficient rows were utilized to train the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the methodologies were insufficient to predict the District with just a few columns of data.</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Project for 604</a:t>
            </a:r>
            <a:endParaRPr/>
          </a:p>
        </p:txBody>
      </p:sp>
      <p:sp>
        <p:nvSpPr>
          <p:cNvPr id="108" name="Google Shape;108;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2000"/>
              <a:t>I want to see weather SPARK’s clustering and various other tools can help improve my prediction rate &amp; see whether there is any bias in policing efforts.</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If I have time, I would also like to perform:</a:t>
            </a:r>
            <a:endParaRPr sz="2000"/>
          </a:p>
          <a:p>
            <a:pPr indent="-336550" lvl="0" marL="457200" rtl="0" algn="l">
              <a:spcBef>
                <a:spcPts val="1200"/>
              </a:spcBef>
              <a:spcAft>
                <a:spcPts val="0"/>
              </a:spcAft>
              <a:buSzPct val="100000"/>
              <a:buChar char="●"/>
            </a:pPr>
            <a:r>
              <a:rPr lang="en" sz="2000"/>
              <a:t>Semi-Supervised Learning</a:t>
            </a:r>
            <a:endParaRPr sz="2000"/>
          </a:p>
          <a:p>
            <a:pPr indent="-336550" lvl="0" marL="457200" rtl="0" algn="l">
              <a:spcBef>
                <a:spcPts val="0"/>
              </a:spcBef>
              <a:spcAft>
                <a:spcPts val="0"/>
              </a:spcAft>
              <a:buSzPct val="100000"/>
              <a:buChar char="●"/>
            </a:pPr>
            <a:r>
              <a:rPr lang="en" sz="2000"/>
              <a:t>SVM modeling</a:t>
            </a:r>
            <a:endParaRPr sz="2000"/>
          </a:p>
          <a:p>
            <a:pPr indent="-336550" lvl="0" marL="457200" rtl="0" algn="l">
              <a:spcBef>
                <a:spcPts val="0"/>
              </a:spcBef>
              <a:spcAft>
                <a:spcPts val="0"/>
              </a:spcAft>
              <a:buSzPct val="100000"/>
              <a:buChar char="●"/>
            </a:pPr>
            <a:r>
              <a:rPr lang="en" sz="2000"/>
              <a:t>ADABOOST</a:t>
            </a:r>
            <a:endParaRPr sz="2000"/>
          </a:p>
          <a:p>
            <a:pPr indent="0" lvl="0" marL="0" rtl="0" algn="l">
              <a:spcBef>
                <a:spcPts val="1200"/>
              </a:spcBef>
              <a:spcAft>
                <a:spcPts val="1200"/>
              </a:spcAft>
              <a:buNone/>
            </a:pPr>
            <a:r>
              <a:rPr lang="en" sz="2000"/>
              <a:t>On whatever SPARK produces to see if my prediction rate increases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14" name="Google Shape;114;p21"/>
          <p:cNvSpPr txBox="1"/>
          <p:nvPr/>
        </p:nvSpPr>
        <p:spPr>
          <a:xfrm>
            <a:off x="392300" y="1460225"/>
            <a:ext cx="798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 “Baltimore Police Department.” Crime Stats | Baltimore Police Department, https://www.baltimorepolice.org/crime-stats.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