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2" r:id="rId3"/>
    <p:sldId id="313" r:id="rId4"/>
    <p:sldId id="315" r:id="rId5"/>
    <p:sldId id="324" r:id="rId6"/>
    <p:sldId id="325" r:id="rId7"/>
    <p:sldId id="323" r:id="rId8"/>
    <p:sldId id="326" r:id="rId9"/>
    <p:sldId id="327" r:id="rId10"/>
    <p:sldId id="354" r:id="rId11"/>
    <p:sldId id="355" r:id="rId12"/>
    <p:sldId id="329" r:id="rId13"/>
    <p:sldId id="346" r:id="rId14"/>
    <p:sldId id="347" r:id="rId15"/>
    <p:sldId id="349" r:id="rId16"/>
    <p:sldId id="353" r:id="rId17"/>
    <p:sldId id="351" r:id="rId18"/>
    <p:sldId id="352" r:id="rId19"/>
    <p:sldId id="350" r:id="rId20"/>
    <p:sldId id="314" r:id="rId21"/>
    <p:sldId id="322" r:id="rId22"/>
    <p:sldId id="318" r:id="rId2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onWoo Kim" userId="b9952e68ac52c841" providerId="LiveId" clId="{B9F8A783-5ADD-4A33-B680-F33964FEC9FA}"/>
    <pc:docChg chg="undo custSel addSld delSld modSld sldOrd">
      <pc:chgData name="KeonWoo Kim" userId="b9952e68ac52c841" providerId="LiveId" clId="{B9F8A783-5ADD-4A33-B680-F33964FEC9FA}" dt="2018-03-12T17:41:33.103" v="583" actId="114"/>
      <pc:docMkLst>
        <pc:docMk/>
      </pc:docMkLst>
      <pc:sldChg chg="addSp delSp modSp">
        <pc:chgData name="KeonWoo Kim" userId="b9952e68ac52c841" providerId="LiveId" clId="{B9F8A783-5ADD-4A33-B680-F33964FEC9FA}" dt="2018-03-12T17:36:03.190" v="182" actId="1076"/>
        <pc:sldMkLst>
          <pc:docMk/>
          <pc:sldMk cId="2612304542" sldId="302"/>
        </pc:sldMkLst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4" creationId="{ADB74E21-84B7-448B-80E3-6CB1D27569E1}"/>
          </ac:spMkLst>
        </pc:spChg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5" creationId="{5376C37C-7F04-4D8D-846C-B2F5C9B8B751}"/>
          </ac:spMkLst>
        </pc:spChg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6" creationId="{1C0F4EE5-EF78-4880-B28A-7C821E147E11}"/>
          </ac:spMkLst>
        </pc:spChg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7" creationId="{C0B446FB-12C3-487E-8763-6727057CAB41}"/>
          </ac:spMkLst>
        </pc:spChg>
        <pc:spChg chg="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8" creationId="{07C3918E-C028-47CE-ACEC-FF3967DACE10}"/>
          </ac:spMkLst>
        </pc:spChg>
        <pc:spChg chg="add 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9" creationId="{16051945-EA1D-4BEA-94FC-AEBBEC11D4EF}"/>
          </ac:spMkLst>
        </pc:spChg>
        <pc:spChg chg="add del mod">
          <ac:chgData name="KeonWoo Kim" userId="b9952e68ac52c841" providerId="LiveId" clId="{B9F8A783-5ADD-4A33-B680-F33964FEC9FA}" dt="2018-03-12T17:35:08.824" v="147" actId="478"/>
          <ac:spMkLst>
            <pc:docMk/>
            <pc:sldMk cId="2612304542" sldId="302"/>
            <ac:spMk id="10" creationId="{785A2FC6-6E2C-455A-80DC-24C23D4F6CAC}"/>
          </ac:spMkLst>
        </pc:spChg>
        <pc:spChg chg="add 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11" creationId="{983EBC50-91AA-47EB-8957-E168E58324E6}"/>
          </ac:spMkLst>
        </pc:spChg>
        <pc:spChg chg="add 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12" creationId="{CED85041-E02D-4615-A214-E8C167ED0622}"/>
          </ac:spMkLst>
        </pc:spChg>
        <pc:spChg chg="add mod">
          <ac:chgData name="KeonWoo Kim" userId="b9952e68ac52c841" providerId="LiveId" clId="{B9F8A783-5ADD-4A33-B680-F33964FEC9FA}" dt="2018-03-12T17:35:58.545" v="181" actId="164"/>
          <ac:spMkLst>
            <pc:docMk/>
            <pc:sldMk cId="2612304542" sldId="302"/>
            <ac:spMk id="13" creationId="{568BD51D-5674-4811-BC65-51F83DC42F05}"/>
          </ac:spMkLst>
        </pc:spChg>
        <pc:grpChg chg="add mod">
          <ac:chgData name="KeonWoo Kim" userId="b9952e68ac52c841" providerId="LiveId" clId="{B9F8A783-5ADD-4A33-B680-F33964FEC9FA}" dt="2018-03-12T17:36:03.190" v="182" actId="1076"/>
          <ac:grpSpMkLst>
            <pc:docMk/>
            <pc:sldMk cId="2612304542" sldId="302"/>
            <ac:grpSpMk id="14" creationId="{6976F3FD-B002-4DCA-B884-63CDF6F80A6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D6B28-FFEC-4CCB-A0FD-6503A142D61A}" type="datetimeFigureOut">
              <a:rPr lang="ko-KR" altLang="en-US" smtClean="0"/>
              <a:t>2018. 5. 31.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0BBE8-2442-42ED-98E4-5C5A5AA58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40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A4D11-07EE-4F5C-91AB-72DAE9189F3C}" type="datetimeFigureOut">
              <a:rPr lang="ko-KR" altLang="en-US" smtClean="0"/>
              <a:t>2018. 5. 31.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C8C5D-6049-40B2-A5CF-1101C674E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34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5536" y="2996952"/>
            <a:ext cx="7200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3573016"/>
            <a:ext cx="8208912" cy="720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9" y="1700808"/>
            <a:ext cx="72008" cy="2016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969" y="2636912"/>
            <a:ext cx="72008" cy="20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08105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6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9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/>
        </p:nvSpPr>
        <p:spPr bwMode="auto">
          <a:xfrm>
            <a:off x="301625" y="228602"/>
            <a:ext cx="8534400" cy="758825"/>
          </a:xfrm>
          <a:prstGeom prst="rect">
            <a:avLst/>
          </a:prstGeom>
        </p:spPr>
        <p:txBody>
          <a:bodyPr anchor="b"/>
          <a:lstStyle/>
          <a:p>
            <a:pPr algn="ctr" eaLnBrk="0" hangingPunct="0"/>
            <a:endParaRPr lang="ko-KR" altLang="ko-KR" sz="2475">
              <a:solidFill>
                <a:srgbClr val="7B9899"/>
              </a:solidFill>
              <a:latin typeface="Georgia" pitchFamily="18" charset="0"/>
            </a:endParaRPr>
          </a:p>
        </p:txBody>
      </p:sp>
      <p:sp>
        <p:nvSpPr>
          <p:cNvPr id="99331" name="Rectangle 3"/>
          <p:cNvSpPr>
            <a:spLocks noGrp="1"/>
          </p:cNvSpPr>
          <p:nvPr/>
        </p:nvSpPr>
        <p:spPr bwMode="auto">
          <a:xfrm>
            <a:off x="301625" y="1524000"/>
            <a:ext cx="8534400" cy="4598988"/>
          </a:xfrm>
          <a:prstGeom prst="rect">
            <a:avLst/>
          </a:prstGeom>
        </p:spPr>
        <p:txBody>
          <a:bodyPr/>
          <a:lstStyle/>
          <a:p>
            <a:pPr marL="204788" indent="-204788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ko-KR" altLang="ko-KR" sz="2025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75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84263" y="1981202"/>
            <a:ext cx="2547749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700">
                <a:solidFill>
                  <a:srgbClr val="FBFCFF"/>
                </a:solidFill>
                <a:ea typeface="Arial Unicode MS" pitchFamily="34" charset="-128"/>
                <a:cs typeface="Arial Unicode MS" pitchFamily="34" charset="-128"/>
              </a:rPr>
              <a:t>Introduction to</a:t>
            </a:r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 sz="135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30264" y="2590802"/>
            <a:ext cx="48558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rgbClr val="139CB7"/>
                </a:solidFill>
                <a:ea typeface="Arial Unicode MS" pitchFamily="34" charset="-128"/>
                <a:cs typeface="Arial Unicode MS" pitchFamily="34" charset="-128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294F6EDE-CC66-4BED-948B-50E49CD7885C}" type="datetimeFigureOut">
              <a:rPr lang="ko-KR" altLang="en-US" smtClean="0"/>
              <a:t>2018. 5. 31.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8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4F6EDE-CC66-4BED-948B-50E49CD7885C}" type="datetimeFigureOut">
              <a:rPr lang="ko-KR" altLang="en-US" smtClean="0"/>
              <a:t>2018. 5. 31.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88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084264" y="1981202"/>
            <a:ext cx="230287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700">
                <a:solidFill>
                  <a:srgbClr val="FBFCFF"/>
                </a:solidFill>
                <a:latin typeface="Calibri" pitchFamily="34" charset="0"/>
                <a:ea typeface="Arial Unicode MS" pitchFamily="50" charset="-127"/>
                <a:cs typeface="Arial Unicode MS" pitchFamily="50" charset="-127"/>
              </a:rPr>
              <a:t>Introduction to</a:t>
            </a:r>
          </a:p>
        </p:txBody>
      </p:sp>
      <p:sp>
        <p:nvSpPr>
          <p:cNvPr id="5" name="Rectangle 10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 sz="1350">
              <a:solidFill>
                <a:srgbClr val="FFFFFF"/>
              </a:solidFill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830264" y="2590802"/>
            <a:ext cx="42813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rgbClr val="139CB7"/>
                </a:solidFill>
                <a:latin typeface="Calibri" pitchFamily="34" charset="0"/>
                <a:ea typeface="Arial Unicode MS" pitchFamily="50" charset="-127"/>
                <a:cs typeface="Arial Unicode MS" pitchFamily="50" charset="-127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294F6EDE-CC66-4BED-948B-50E49CD7885C}" type="datetimeFigureOut">
              <a:rPr lang="ko-KR" altLang="en-US" smtClean="0"/>
              <a:t>2018. 5. 31.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57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9412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642392"/>
            <a:ext cx="432048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1196752"/>
            <a:ext cx="7848872" cy="72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7" y="612304"/>
            <a:ext cx="360040" cy="368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476672"/>
            <a:ext cx="3383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124744"/>
            <a:ext cx="185936" cy="1859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86401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5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2018. 5. 31.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4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2018. 5. 31.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8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2018. 5. 31.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7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2018. 5. 31.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3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2018. 5. 31.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6EDE-CC66-4BED-948B-50E49CD7885C}" type="datetimeFigureOut">
              <a:rPr lang="ko-KR" altLang="en-US" smtClean="0"/>
              <a:t>2018. 5. 31.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5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8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6EDE-CC66-4BED-948B-50E49CD7885C}" type="datetimeFigureOut">
              <a:rPr lang="ko-KR" altLang="en-US" smtClean="0"/>
              <a:t>2018. 5. 31.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497F-43B2-44D3-ABB9-621CF8851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3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50000"/>
        <a:buFont typeface="Wingdings" pitchFamily="2" charset="2"/>
        <a:buChar char="u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kdbml314@gmail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Stage 4. Query Processing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Younghoon Kim (nongaussian@hanyang.ac.kr)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89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D325D-72FE-2D42-8951-5E349C4E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QueryPlanTree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99AF8-8E2D-AC40-8BFD-3A74FA5A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kumimoji="1" lang="en-US" altLang="ko-KR" dirty="0"/>
              <a:t>E.g., </a:t>
            </a:r>
            <a:r>
              <a:rPr lang="en-US" altLang="ko-KR" dirty="0"/>
              <a:t>"</a:t>
            </a:r>
            <a:r>
              <a:rPr lang="en-US" altLang="ko-KR" dirty="0" err="1"/>
              <a:t>hanyang</a:t>
            </a:r>
            <a:r>
              <a:rPr lang="en-US" altLang="ko-KR" dirty="0"/>
              <a:t> university Erica” =  (="3813 12 4931”)</a:t>
            </a:r>
          </a:p>
          <a:p>
            <a:pPr lvl="2"/>
            <a:endParaRPr lang="en-US" altLang="ko-KR" dirty="0"/>
          </a:p>
          <a:p>
            <a:pPr lvl="2"/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2E1516B-3B28-FC49-9BA0-D9ACD9D21947}"/>
              </a:ext>
            </a:extLst>
          </p:cNvPr>
          <p:cNvSpPr/>
          <p:nvPr/>
        </p:nvSpPr>
        <p:spPr>
          <a:xfrm>
            <a:off x="4058766" y="2409729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22FC4-EF29-E244-BC63-3BD09E1ED9CB}"/>
              </a:ext>
            </a:extLst>
          </p:cNvPr>
          <p:cNvSpPr/>
          <p:nvPr/>
        </p:nvSpPr>
        <p:spPr>
          <a:xfrm>
            <a:off x="3372552" y="2069258"/>
            <a:ext cx="18582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atin typeface="Monaco" pitchFamily="2" charset="0"/>
              </a:rPr>
              <a:t>QueryPlanTree.root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AFE859D-30BA-3042-AF08-AC44C4CC9DA1}"/>
              </a:ext>
            </a:extLst>
          </p:cNvPr>
          <p:cNvSpPr/>
          <p:nvPr/>
        </p:nvSpPr>
        <p:spPr>
          <a:xfrm>
            <a:off x="1687033" y="4290909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94974-2551-9844-8D33-01033EBB41B1}"/>
              </a:ext>
            </a:extLst>
          </p:cNvPr>
          <p:cNvSpPr txBox="1"/>
          <p:nvPr/>
        </p:nvSpPr>
        <p:spPr>
          <a:xfrm>
            <a:off x="1682917" y="4327699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05769F8-00E0-0546-9DE2-839A04749F54}"/>
              </a:ext>
            </a:extLst>
          </p:cNvPr>
          <p:cNvCxnSpPr>
            <a:cxnSpLocks/>
            <a:stCxn id="4" idx="4"/>
            <a:endCxn id="41" idx="0"/>
          </p:cNvCxnSpPr>
          <p:nvPr/>
        </p:nvCxnSpPr>
        <p:spPr>
          <a:xfrm flipH="1">
            <a:off x="4293110" y="2881217"/>
            <a:ext cx="8544" cy="49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F3ED22-1492-704F-9E35-AC7CA09F1AFB}"/>
              </a:ext>
            </a:extLst>
          </p:cNvPr>
          <p:cNvSpPr/>
          <p:nvPr/>
        </p:nvSpPr>
        <p:spPr>
          <a:xfrm>
            <a:off x="4572000" y="2506973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 type=OP_REMOVE_POS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910DFC4-BFD9-A740-AA35-A493B897F007}"/>
              </a:ext>
            </a:extLst>
          </p:cNvPr>
          <p:cNvSpPr/>
          <p:nvPr/>
        </p:nvSpPr>
        <p:spPr>
          <a:xfrm>
            <a:off x="610709" y="5214822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D02A-F17E-9848-81D3-0F0B65935E49}"/>
              </a:ext>
            </a:extLst>
          </p:cNvPr>
          <p:cNvSpPr txBox="1"/>
          <p:nvPr/>
        </p:nvSpPr>
        <p:spPr>
          <a:xfrm>
            <a:off x="606593" y="525161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84B72CAB-BA9D-0B4A-956A-A5ADB2505F6B}"/>
              </a:ext>
            </a:extLst>
          </p:cNvPr>
          <p:cNvCxnSpPr>
            <a:cxnSpLocks/>
            <a:stCxn id="8" idx="4"/>
            <a:endCxn id="21" idx="0"/>
          </p:cNvCxnSpPr>
          <p:nvPr/>
        </p:nvCxnSpPr>
        <p:spPr>
          <a:xfrm flipH="1">
            <a:off x="853597" y="4762397"/>
            <a:ext cx="1076324" cy="4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88A035D3-C63B-E542-9609-16973341FE35}"/>
              </a:ext>
            </a:extLst>
          </p:cNvPr>
          <p:cNvSpPr/>
          <p:nvPr/>
        </p:nvSpPr>
        <p:spPr>
          <a:xfrm>
            <a:off x="3358079" y="5251612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C22719-2B05-F944-AA2A-4BF02F66D533}"/>
              </a:ext>
            </a:extLst>
          </p:cNvPr>
          <p:cNvSpPr txBox="1"/>
          <p:nvPr/>
        </p:nvSpPr>
        <p:spPr>
          <a:xfrm>
            <a:off x="3268235" y="528840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right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3F345078-2997-B44E-869C-288B0631F52C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1929921" y="4762397"/>
            <a:ext cx="1671046" cy="48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93FB9A-70A8-424E-AA54-EC191440E3B0}"/>
              </a:ext>
            </a:extLst>
          </p:cNvPr>
          <p:cNvSpPr/>
          <p:nvPr/>
        </p:nvSpPr>
        <p:spPr>
          <a:xfrm>
            <a:off x="4480580" y="3466797"/>
            <a:ext cx="35317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 type = OP_SHIFTED_AND, shift = 2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9A71244-8E93-514C-A723-41BE5D8BA7E3}"/>
              </a:ext>
            </a:extLst>
          </p:cNvPr>
          <p:cNvSpPr/>
          <p:nvPr/>
        </p:nvSpPr>
        <p:spPr>
          <a:xfrm>
            <a:off x="6261876" y="4187431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3141D0-8F71-1B48-8069-C7333904B116}"/>
              </a:ext>
            </a:extLst>
          </p:cNvPr>
          <p:cNvSpPr txBox="1"/>
          <p:nvPr/>
        </p:nvSpPr>
        <p:spPr>
          <a:xfrm>
            <a:off x="6186510" y="422422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right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D6D8BE-F42D-A745-9B10-410176C5B07B}"/>
              </a:ext>
            </a:extLst>
          </p:cNvPr>
          <p:cNvSpPr/>
          <p:nvPr/>
        </p:nvSpPr>
        <p:spPr>
          <a:xfrm>
            <a:off x="6745675" y="4251486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{type=OPRAND,</a:t>
            </a:r>
          </a:p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4F76CB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=4931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CF9A5D8-222D-E448-A7B0-218329958A4D}"/>
              </a:ext>
            </a:extLst>
          </p:cNvPr>
          <p:cNvSpPr/>
          <p:nvPr/>
        </p:nvSpPr>
        <p:spPr>
          <a:xfrm>
            <a:off x="4050222" y="3379146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B5DA95-88F0-0042-A731-2B5FB0C9F46A}"/>
              </a:ext>
            </a:extLst>
          </p:cNvPr>
          <p:cNvSpPr txBox="1"/>
          <p:nvPr/>
        </p:nvSpPr>
        <p:spPr>
          <a:xfrm>
            <a:off x="4046106" y="3415936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45E7854-E138-E14F-9CAA-B3FD31437FB7}"/>
              </a:ext>
            </a:extLst>
          </p:cNvPr>
          <p:cNvCxnSpPr>
            <a:cxnSpLocks/>
            <a:stCxn id="41" idx="4"/>
            <a:endCxn id="8" idx="0"/>
          </p:cNvCxnSpPr>
          <p:nvPr/>
        </p:nvCxnSpPr>
        <p:spPr>
          <a:xfrm flipH="1">
            <a:off x="1929921" y="3850634"/>
            <a:ext cx="2363189" cy="4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8D79CB1-D7E4-8041-9B0F-9D7DD72E4D31}"/>
              </a:ext>
            </a:extLst>
          </p:cNvPr>
          <p:cNvSpPr/>
          <p:nvPr/>
        </p:nvSpPr>
        <p:spPr>
          <a:xfrm>
            <a:off x="2117391" y="4377950"/>
            <a:ext cx="55292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 = OP_SHIFTED_AND, shift = 1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1C6339-2434-864E-BC06-2C9DAA2827B0}"/>
              </a:ext>
            </a:extLst>
          </p:cNvPr>
          <p:cNvSpPr/>
          <p:nvPr/>
        </p:nvSpPr>
        <p:spPr>
          <a:xfrm>
            <a:off x="1072079" y="521309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{type=OPRAND,</a:t>
            </a:r>
          </a:p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4F76CB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=3813}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806421-0696-904D-B9C7-CEDF6DF372EF}"/>
              </a:ext>
            </a:extLst>
          </p:cNvPr>
          <p:cNvSpPr/>
          <p:nvPr/>
        </p:nvSpPr>
        <p:spPr>
          <a:xfrm>
            <a:off x="3786704" y="5224645"/>
            <a:ext cx="2197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{type=OPRAND,</a:t>
            </a:r>
          </a:p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4F76CB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=12} 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5599C474-A178-1E41-A4B1-0BA593548102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4293110" y="3850634"/>
            <a:ext cx="2202693" cy="336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19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D325D-72FE-2D42-8951-5E349C4E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QueryPlanTree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99AF8-8E2D-AC40-8BFD-3A74FA5A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kumimoji="1" lang="en-US" altLang="ko-KR" dirty="0"/>
              <a:t>E.g., </a:t>
            </a:r>
            <a:r>
              <a:rPr lang="en-US" altLang="ko-KR" dirty="0"/>
              <a:t>"</a:t>
            </a:r>
            <a:r>
              <a:rPr lang="en-US" altLang="ko-KR" dirty="0" err="1"/>
              <a:t>hanyang</a:t>
            </a:r>
            <a:r>
              <a:rPr lang="en-US" altLang="ko-KR" dirty="0"/>
              <a:t> university" </a:t>
            </a:r>
            <a:r>
              <a:rPr lang="en-US" altLang="ko-KR" dirty="0" err="1"/>
              <a:t>erica</a:t>
            </a:r>
            <a:r>
              <a:rPr lang="en-US" altLang="ko-KR" dirty="0"/>
              <a:t> “</a:t>
            </a:r>
            <a:r>
              <a:rPr lang="en-US" altLang="ko-KR" dirty="0" err="1"/>
              <a:t>ansan</a:t>
            </a:r>
            <a:r>
              <a:rPr lang="en-US" altLang="ko-KR" dirty="0"/>
              <a:t> </a:t>
            </a:r>
            <a:r>
              <a:rPr lang="en-US" altLang="ko-KR" dirty="0" err="1"/>
              <a:t>kyungki</a:t>
            </a:r>
            <a:r>
              <a:rPr lang="en-US" altLang="ko-KR" dirty="0"/>
              <a:t>” </a:t>
            </a:r>
            <a:br>
              <a:rPr lang="en-US" altLang="ko-KR" dirty="0"/>
            </a:br>
            <a:r>
              <a:rPr lang="en-US" altLang="ko-KR" dirty="0"/>
              <a:t>(="3813 12" 4931 “423 82”)</a:t>
            </a:r>
          </a:p>
          <a:p>
            <a:pPr lvl="2"/>
            <a:endParaRPr lang="en-US" altLang="ko-KR" dirty="0"/>
          </a:p>
          <a:p>
            <a:pPr lvl="2"/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2E1516B-3B28-FC49-9BA0-D9ACD9D21947}"/>
              </a:ext>
            </a:extLst>
          </p:cNvPr>
          <p:cNvSpPr/>
          <p:nvPr/>
        </p:nvSpPr>
        <p:spPr>
          <a:xfrm>
            <a:off x="3163625" y="3991282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22FC4-EF29-E244-BC63-3BD09E1ED9CB}"/>
              </a:ext>
            </a:extLst>
          </p:cNvPr>
          <p:cNvSpPr/>
          <p:nvPr/>
        </p:nvSpPr>
        <p:spPr>
          <a:xfrm>
            <a:off x="4348605" y="1757851"/>
            <a:ext cx="18582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atin typeface="Monaco" pitchFamily="2" charset="0"/>
              </a:rPr>
              <a:t>QueryPlanTree.root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AFE859D-30BA-3042-AF08-AC44C4CC9DA1}"/>
              </a:ext>
            </a:extLst>
          </p:cNvPr>
          <p:cNvSpPr/>
          <p:nvPr/>
        </p:nvSpPr>
        <p:spPr>
          <a:xfrm>
            <a:off x="1671467" y="5420991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94974-2551-9844-8D33-01033EBB41B1}"/>
              </a:ext>
            </a:extLst>
          </p:cNvPr>
          <p:cNvSpPr txBox="1"/>
          <p:nvPr/>
        </p:nvSpPr>
        <p:spPr>
          <a:xfrm>
            <a:off x="1667351" y="5457781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05769F8-00E0-0546-9DE2-839A04749F54}"/>
              </a:ext>
            </a:extLst>
          </p:cNvPr>
          <p:cNvCxnSpPr>
            <a:cxnSpLocks/>
            <a:stCxn id="4" idx="4"/>
            <a:endCxn id="41" idx="0"/>
          </p:cNvCxnSpPr>
          <p:nvPr/>
        </p:nvCxnSpPr>
        <p:spPr>
          <a:xfrm flipH="1">
            <a:off x="1914355" y="4462770"/>
            <a:ext cx="1492158" cy="29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F3ED22-1492-704F-9E35-AC7CA09F1AFB}"/>
              </a:ext>
            </a:extLst>
          </p:cNvPr>
          <p:cNvSpPr/>
          <p:nvPr/>
        </p:nvSpPr>
        <p:spPr>
          <a:xfrm>
            <a:off x="3676859" y="4088526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 type=OP_AND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4E277C8-8FB1-2C4D-9A2C-325AC06E7964}"/>
              </a:ext>
            </a:extLst>
          </p:cNvPr>
          <p:cNvSpPr/>
          <p:nvPr/>
        </p:nvSpPr>
        <p:spPr>
          <a:xfrm>
            <a:off x="4468638" y="4755189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3F57D-5FFD-A04E-B463-37835D87C77E}"/>
              </a:ext>
            </a:extLst>
          </p:cNvPr>
          <p:cNvSpPr txBox="1"/>
          <p:nvPr/>
        </p:nvSpPr>
        <p:spPr>
          <a:xfrm>
            <a:off x="4378794" y="479197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right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CF2A263-C325-394B-B27F-BB6440A7C608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3406513" y="4462770"/>
            <a:ext cx="1305013" cy="292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31A4C6-76CB-F14C-A3AC-41120B98F0D5}"/>
              </a:ext>
            </a:extLst>
          </p:cNvPr>
          <p:cNvSpPr/>
          <p:nvPr/>
        </p:nvSpPr>
        <p:spPr>
          <a:xfrm>
            <a:off x="4954413" y="4764894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 type=OP_REMOVE_POS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910DFC4-BFD9-A740-AA35-A493B897F007}"/>
              </a:ext>
            </a:extLst>
          </p:cNvPr>
          <p:cNvSpPr/>
          <p:nvPr/>
        </p:nvSpPr>
        <p:spPr>
          <a:xfrm>
            <a:off x="595143" y="6059897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D02A-F17E-9848-81D3-0F0B65935E49}"/>
              </a:ext>
            </a:extLst>
          </p:cNvPr>
          <p:cNvSpPr txBox="1"/>
          <p:nvPr/>
        </p:nvSpPr>
        <p:spPr>
          <a:xfrm>
            <a:off x="591027" y="6096687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84B72CAB-BA9D-0B4A-956A-A5ADB2505F6B}"/>
              </a:ext>
            </a:extLst>
          </p:cNvPr>
          <p:cNvCxnSpPr>
            <a:cxnSpLocks/>
            <a:stCxn id="8" idx="4"/>
            <a:endCxn id="21" idx="0"/>
          </p:cNvCxnSpPr>
          <p:nvPr/>
        </p:nvCxnSpPr>
        <p:spPr>
          <a:xfrm flipH="1">
            <a:off x="838031" y="5892479"/>
            <a:ext cx="1076324" cy="1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88A035D3-C63B-E542-9609-16973341FE35}"/>
              </a:ext>
            </a:extLst>
          </p:cNvPr>
          <p:cNvSpPr/>
          <p:nvPr/>
        </p:nvSpPr>
        <p:spPr>
          <a:xfrm>
            <a:off x="3342513" y="6096687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C22719-2B05-F944-AA2A-4BF02F66D533}"/>
              </a:ext>
            </a:extLst>
          </p:cNvPr>
          <p:cNvSpPr txBox="1"/>
          <p:nvPr/>
        </p:nvSpPr>
        <p:spPr>
          <a:xfrm>
            <a:off x="3252669" y="613347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right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3F345078-2997-B44E-869C-288B0631F52C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1914355" y="5892479"/>
            <a:ext cx="1671046" cy="20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93FB9A-70A8-424E-AA54-EC191440E3B0}"/>
              </a:ext>
            </a:extLst>
          </p:cNvPr>
          <p:cNvSpPr/>
          <p:nvPr/>
        </p:nvSpPr>
        <p:spPr>
          <a:xfrm>
            <a:off x="2101825" y="4846262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 type=OP_REMOVE_POS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9A71244-8E93-514C-A723-41BE5D8BA7E3}"/>
              </a:ext>
            </a:extLst>
          </p:cNvPr>
          <p:cNvSpPr/>
          <p:nvPr/>
        </p:nvSpPr>
        <p:spPr>
          <a:xfrm>
            <a:off x="4470614" y="5378705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3141D0-8F71-1B48-8069-C7333904B116}"/>
              </a:ext>
            </a:extLst>
          </p:cNvPr>
          <p:cNvSpPr txBox="1"/>
          <p:nvPr/>
        </p:nvSpPr>
        <p:spPr>
          <a:xfrm>
            <a:off x="4466498" y="5415495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CEC4623-64D5-0B45-96A5-6A54F22265E2}"/>
              </a:ext>
            </a:extLst>
          </p:cNvPr>
          <p:cNvCxnSpPr>
            <a:cxnSpLocks/>
            <a:stCxn id="39" idx="0"/>
            <a:endCxn id="15" idx="4"/>
          </p:cNvCxnSpPr>
          <p:nvPr/>
        </p:nvCxnSpPr>
        <p:spPr>
          <a:xfrm flipH="1" flipV="1">
            <a:off x="4711526" y="5226677"/>
            <a:ext cx="1976" cy="1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D6D8BE-F42D-A745-9B10-410176C5B07B}"/>
              </a:ext>
            </a:extLst>
          </p:cNvPr>
          <p:cNvSpPr/>
          <p:nvPr/>
        </p:nvSpPr>
        <p:spPr>
          <a:xfrm>
            <a:off x="4954413" y="5442760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{type=OPRAND,</a:t>
            </a:r>
          </a:p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4F76CB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=4931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CF9A5D8-222D-E448-A7B0-218329958A4D}"/>
              </a:ext>
            </a:extLst>
          </p:cNvPr>
          <p:cNvSpPr/>
          <p:nvPr/>
        </p:nvSpPr>
        <p:spPr>
          <a:xfrm>
            <a:off x="1671467" y="4758611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B5DA95-88F0-0042-A731-2B5FB0C9F46A}"/>
              </a:ext>
            </a:extLst>
          </p:cNvPr>
          <p:cNvSpPr txBox="1"/>
          <p:nvPr/>
        </p:nvSpPr>
        <p:spPr>
          <a:xfrm>
            <a:off x="1667351" y="4795401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45E7854-E138-E14F-9CAA-B3FD31437FB7}"/>
              </a:ext>
            </a:extLst>
          </p:cNvPr>
          <p:cNvCxnSpPr>
            <a:cxnSpLocks/>
            <a:stCxn id="41" idx="4"/>
            <a:endCxn id="8" idx="0"/>
          </p:cNvCxnSpPr>
          <p:nvPr/>
        </p:nvCxnSpPr>
        <p:spPr>
          <a:xfrm>
            <a:off x="1914355" y="5230099"/>
            <a:ext cx="0" cy="19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8D79CB1-D7E4-8041-9B0F-9D7DD72E4D31}"/>
              </a:ext>
            </a:extLst>
          </p:cNvPr>
          <p:cNvSpPr/>
          <p:nvPr/>
        </p:nvSpPr>
        <p:spPr>
          <a:xfrm>
            <a:off x="2189930" y="5518235"/>
            <a:ext cx="5529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 = OP_SHIFTED_AND,</a:t>
            </a:r>
            <a:b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</a:b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shift = 1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1C6339-2434-864E-BC06-2C9DAA2827B0}"/>
              </a:ext>
            </a:extLst>
          </p:cNvPr>
          <p:cNvSpPr/>
          <p:nvPr/>
        </p:nvSpPr>
        <p:spPr>
          <a:xfrm>
            <a:off x="1056513" y="605817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{type=OPRAND,</a:t>
            </a:r>
          </a:p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4F76CB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=3813}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806421-0696-904D-B9C7-CEDF6DF372EF}"/>
              </a:ext>
            </a:extLst>
          </p:cNvPr>
          <p:cNvSpPr/>
          <p:nvPr/>
        </p:nvSpPr>
        <p:spPr>
          <a:xfrm>
            <a:off x="3771138" y="6069720"/>
            <a:ext cx="2197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{type=OPRAND,</a:t>
            </a:r>
          </a:p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4F76CB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=12} 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932D73-9169-9B4B-B332-7BF449AF35A2}"/>
              </a:ext>
            </a:extLst>
          </p:cNvPr>
          <p:cNvSpPr txBox="1"/>
          <p:nvPr/>
        </p:nvSpPr>
        <p:spPr>
          <a:xfrm>
            <a:off x="3163625" y="404510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F3E8441-2128-6F42-A2EA-B4335AB4F963}"/>
              </a:ext>
            </a:extLst>
          </p:cNvPr>
          <p:cNvSpPr/>
          <p:nvPr/>
        </p:nvSpPr>
        <p:spPr>
          <a:xfrm>
            <a:off x="6407691" y="3552852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605619-081A-5042-987B-24D7C0A1B7AA}"/>
              </a:ext>
            </a:extLst>
          </p:cNvPr>
          <p:cNvSpPr txBox="1"/>
          <p:nvPr/>
        </p:nvSpPr>
        <p:spPr>
          <a:xfrm>
            <a:off x="6403575" y="358964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0A8FC89-B8E6-E844-996B-38474D3036F9}"/>
              </a:ext>
            </a:extLst>
          </p:cNvPr>
          <p:cNvSpPr/>
          <p:nvPr/>
        </p:nvSpPr>
        <p:spPr>
          <a:xfrm>
            <a:off x="5331367" y="4191758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02F6BA-CCB6-164F-9F2E-2EFD05DAFFA1}"/>
              </a:ext>
            </a:extLst>
          </p:cNvPr>
          <p:cNvSpPr txBox="1"/>
          <p:nvPr/>
        </p:nvSpPr>
        <p:spPr>
          <a:xfrm>
            <a:off x="5327251" y="42285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F3C5E4C4-2B87-4B4F-8E83-188C2DB082B4}"/>
              </a:ext>
            </a:extLst>
          </p:cNvPr>
          <p:cNvCxnSpPr>
            <a:cxnSpLocks/>
            <a:stCxn id="37" idx="4"/>
            <a:endCxn id="46" idx="0"/>
          </p:cNvCxnSpPr>
          <p:nvPr/>
        </p:nvCxnSpPr>
        <p:spPr>
          <a:xfrm flipH="1">
            <a:off x="5574255" y="4024340"/>
            <a:ext cx="1076324" cy="16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81895ED9-FDD1-E840-9D4F-A453B6B3CA68}"/>
              </a:ext>
            </a:extLst>
          </p:cNvPr>
          <p:cNvSpPr/>
          <p:nvPr/>
        </p:nvSpPr>
        <p:spPr>
          <a:xfrm>
            <a:off x="7366219" y="4228548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4D73C1-6D7E-6446-9E7B-D6A5CA8729F9}"/>
              </a:ext>
            </a:extLst>
          </p:cNvPr>
          <p:cNvSpPr txBox="1"/>
          <p:nvPr/>
        </p:nvSpPr>
        <p:spPr>
          <a:xfrm>
            <a:off x="7276375" y="426533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right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A7997623-04C7-2945-8D56-2A09EA577B86}"/>
              </a:ext>
            </a:extLst>
          </p:cNvPr>
          <p:cNvCxnSpPr>
            <a:cxnSpLocks/>
            <a:stCxn id="37" idx="4"/>
            <a:endCxn id="51" idx="0"/>
          </p:cNvCxnSpPr>
          <p:nvPr/>
        </p:nvCxnSpPr>
        <p:spPr>
          <a:xfrm>
            <a:off x="6650579" y="4024340"/>
            <a:ext cx="958528" cy="20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809A4D3-A570-E542-9775-0BA32AA17103}"/>
              </a:ext>
            </a:extLst>
          </p:cNvPr>
          <p:cNvSpPr/>
          <p:nvPr/>
        </p:nvSpPr>
        <p:spPr>
          <a:xfrm>
            <a:off x="6838049" y="2978123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 type=OP_REMOVE_POS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D64263F-4EEF-8744-8CE4-A5441133E816}"/>
              </a:ext>
            </a:extLst>
          </p:cNvPr>
          <p:cNvSpPr/>
          <p:nvPr/>
        </p:nvSpPr>
        <p:spPr>
          <a:xfrm>
            <a:off x="6407691" y="2890472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5F486B-ED3C-2A41-9B1D-E59EB76EEEBB}"/>
              </a:ext>
            </a:extLst>
          </p:cNvPr>
          <p:cNvSpPr txBox="1"/>
          <p:nvPr/>
        </p:nvSpPr>
        <p:spPr>
          <a:xfrm>
            <a:off x="6332325" y="292726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right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57BBE941-8247-C943-BDA5-66301AB10AB1}"/>
              </a:ext>
            </a:extLst>
          </p:cNvPr>
          <p:cNvCxnSpPr>
            <a:cxnSpLocks/>
            <a:stCxn id="57" idx="4"/>
            <a:endCxn id="37" idx="0"/>
          </p:cNvCxnSpPr>
          <p:nvPr/>
        </p:nvCxnSpPr>
        <p:spPr>
          <a:xfrm>
            <a:off x="6650579" y="3361960"/>
            <a:ext cx="0" cy="19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7D13B6-A4E0-C742-B5C4-410B633C033D}"/>
              </a:ext>
            </a:extLst>
          </p:cNvPr>
          <p:cNvSpPr/>
          <p:nvPr/>
        </p:nvSpPr>
        <p:spPr>
          <a:xfrm>
            <a:off x="6926154" y="3650096"/>
            <a:ext cx="5529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 = OP_SHIFTED_AND,</a:t>
            </a:r>
            <a:b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</a:b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shift = 1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6A9955-2488-F449-9196-80376937E7D4}"/>
              </a:ext>
            </a:extLst>
          </p:cNvPr>
          <p:cNvSpPr/>
          <p:nvPr/>
        </p:nvSpPr>
        <p:spPr>
          <a:xfrm>
            <a:off x="5792737" y="41900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{type=OPRAND,</a:t>
            </a:r>
          </a:p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4F76CB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=423}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696AFC-6AD1-F14A-8093-BBC0D5088D42}"/>
              </a:ext>
            </a:extLst>
          </p:cNvPr>
          <p:cNvSpPr/>
          <p:nvPr/>
        </p:nvSpPr>
        <p:spPr>
          <a:xfrm>
            <a:off x="7794844" y="4201581"/>
            <a:ext cx="2197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{type=OPRAND,</a:t>
            </a:r>
          </a:p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4F76CB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=82} 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479EC62-AA69-954B-8C5A-DB335E6B50C8}"/>
              </a:ext>
            </a:extLst>
          </p:cNvPr>
          <p:cNvSpPr/>
          <p:nvPr/>
        </p:nvSpPr>
        <p:spPr>
          <a:xfrm>
            <a:off x="5013249" y="2041774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1615200A-7E7E-F84E-8C16-AADE8B90F05D}"/>
              </a:ext>
            </a:extLst>
          </p:cNvPr>
          <p:cNvCxnSpPr>
            <a:cxnSpLocks/>
            <a:stCxn id="63" idx="4"/>
            <a:endCxn id="4" idx="0"/>
          </p:cNvCxnSpPr>
          <p:nvPr/>
        </p:nvCxnSpPr>
        <p:spPr>
          <a:xfrm flipH="1">
            <a:off x="3406513" y="2513262"/>
            <a:ext cx="1849624" cy="147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847F77EA-1B37-EF49-BE6D-D41DED872C89}"/>
              </a:ext>
            </a:extLst>
          </p:cNvPr>
          <p:cNvCxnSpPr>
            <a:cxnSpLocks/>
            <a:stCxn id="63" idx="4"/>
            <a:endCxn id="57" idx="0"/>
          </p:cNvCxnSpPr>
          <p:nvPr/>
        </p:nvCxnSpPr>
        <p:spPr>
          <a:xfrm>
            <a:off x="5256137" y="2513262"/>
            <a:ext cx="1394442" cy="377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21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53E3-367E-44B3-AAB1-9C39C31A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Revisit: </a:t>
            </a:r>
            <a:r>
              <a:rPr lang="en-US" altLang="ko-KR" dirty="0" err="1"/>
              <a:t>TinySEQueryProcess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A7327-949F-4940-ABCC-C7B2CD4B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530EC2-A3B0-5340-B90A-B748F99F37A3}"/>
              </a:ext>
            </a:extLst>
          </p:cNvPr>
          <p:cNvSpPr/>
          <p:nvPr/>
        </p:nvSpPr>
        <p:spPr>
          <a:xfrm>
            <a:off x="683568" y="1783301"/>
            <a:ext cx="781749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package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edu.hanyang.submit</a:t>
            </a:r>
            <a:r>
              <a:rPr lang="en-US" altLang="ko-KR" sz="1200" dirty="0">
                <a:latin typeface="Monaco" pitchFamily="2" charset="0"/>
              </a:rPr>
              <a:t>;</a:t>
            </a:r>
            <a:br>
              <a:rPr lang="en-US" altLang="ko-KR" sz="1200" dirty="0">
                <a:latin typeface="Monaco" pitchFamily="2" charset="0"/>
              </a:rPr>
            </a:br>
            <a:endParaRPr lang="en-US" altLang="ko-KR" sz="1200" dirty="0">
              <a:latin typeface="Monaco" pitchFamily="2" charset="0"/>
            </a:endParaRPr>
          </a:p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import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java.io.IOException</a:t>
            </a:r>
            <a:r>
              <a:rPr lang="en-US" altLang="ko-KR" sz="1200" dirty="0">
                <a:latin typeface="Monaco" pitchFamily="2" charset="0"/>
              </a:rPr>
              <a:t>;</a:t>
            </a:r>
          </a:p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import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edu.hanyang.indexer.DocumentCursor</a:t>
            </a:r>
            <a:r>
              <a:rPr lang="en-US" altLang="ko-KR" sz="1200" dirty="0">
                <a:latin typeface="Monaco" pitchFamily="2" charset="0"/>
              </a:rPr>
              <a:t>;</a:t>
            </a:r>
          </a:p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import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edu.hanyang.indexer.IntermediateList</a:t>
            </a:r>
            <a:r>
              <a:rPr lang="en-US" altLang="ko-KR" sz="1200" dirty="0">
                <a:latin typeface="Monaco" pitchFamily="2" charset="0"/>
              </a:rPr>
              <a:t>;</a:t>
            </a:r>
          </a:p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import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edu.hanyang.indexer.QueryPlanTree</a:t>
            </a:r>
            <a:r>
              <a:rPr lang="en-US" altLang="ko-KR" sz="1200" dirty="0">
                <a:latin typeface="Monaco" pitchFamily="2" charset="0"/>
              </a:rPr>
              <a:t>;</a:t>
            </a:r>
          </a:p>
          <a:p>
            <a:br>
              <a:rPr lang="en-US" altLang="ko-KR" sz="1200" dirty="0">
                <a:latin typeface="Monaco" pitchFamily="2" charset="0"/>
              </a:rPr>
            </a:br>
            <a:endParaRPr lang="en-US" altLang="ko-KR" sz="1200" dirty="0">
              <a:latin typeface="Monaco" pitchFamily="2" charset="0"/>
            </a:endParaRPr>
          </a:p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class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TinySEQueryProcess</a:t>
            </a:r>
            <a:r>
              <a:rPr lang="en-US" altLang="ko-KR" sz="1200" dirty="0">
                <a:latin typeface="Monaco" pitchFamily="2" charset="0"/>
              </a:rPr>
              <a:t> {</a:t>
            </a:r>
          </a:p>
          <a:p>
            <a:pPr lvl="1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void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op_and_wo_pos</a:t>
            </a:r>
            <a:r>
              <a:rPr lang="en-US" altLang="ko-KR" sz="1200" dirty="0">
                <a:latin typeface="Monaco" pitchFamily="2" charset="0"/>
              </a:rPr>
              <a:t> (</a:t>
            </a:r>
            <a:r>
              <a:rPr lang="en-US" altLang="ko-KR" sz="1200" b="1" dirty="0" err="1">
                <a:latin typeface="Monaco" pitchFamily="2" charset="0"/>
              </a:rPr>
              <a:t>DocumentCursor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op1</a:t>
            </a:r>
            <a:r>
              <a:rPr lang="en-US" altLang="ko-KR" sz="1200" dirty="0">
                <a:latin typeface="Monaco" pitchFamily="2" charset="0"/>
              </a:rPr>
              <a:t>, </a:t>
            </a:r>
            <a:r>
              <a:rPr lang="en-US" altLang="ko-KR" sz="1200" b="1" dirty="0" err="1">
                <a:latin typeface="Monaco" pitchFamily="2" charset="0"/>
              </a:rPr>
              <a:t>DocumentCursor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op2</a:t>
            </a:r>
            <a:r>
              <a:rPr lang="en-US" altLang="ko-KR" sz="1200" dirty="0">
                <a:latin typeface="Monaco" pitchFamily="2" charset="0"/>
              </a:rPr>
              <a:t>, </a:t>
            </a:r>
            <a:r>
              <a:rPr lang="en-US" altLang="ko-KR" sz="1200" dirty="0" err="1">
                <a:latin typeface="Monaco" pitchFamily="2" charset="0"/>
              </a:rPr>
              <a:t>IntermediateList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out</a:t>
            </a:r>
            <a:r>
              <a:rPr lang="en-US" altLang="ko-KR" sz="1200" dirty="0">
                <a:latin typeface="Monaco" pitchFamily="2" charset="0"/>
              </a:rPr>
              <a:t>) throws </a:t>
            </a:r>
            <a:r>
              <a:rPr lang="en-US" altLang="ko-KR" sz="1200" dirty="0" err="1">
                <a:latin typeface="Monaco" pitchFamily="2" charset="0"/>
              </a:rPr>
              <a:t>IOException</a:t>
            </a:r>
            <a:r>
              <a:rPr lang="en-US" altLang="ko-KR" sz="1200" dirty="0">
                <a:latin typeface="Monaco" pitchFamily="2" charset="0"/>
              </a:rPr>
              <a:t> {</a:t>
            </a:r>
          </a:p>
          <a:p>
            <a:pPr lvl="1"/>
            <a:r>
              <a:rPr lang="en-US" altLang="ko-KR" sz="1200" dirty="0">
                <a:latin typeface="Monaco" pitchFamily="2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void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op_and_w_pos</a:t>
            </a:r>
            <a:r>
              <a:rPr lang="en-US" altLang="ko-KR" sz="1200" dirty="0">
                <a:latin typeface="Monaco" pitchFamily="2" charset="0"/>
              </a:rPr>
              <a:t> (</a:t>
            </a:r>
            <a:r>
              <a:rPr lang="en-US" altLang="ko-KR" sz="1200" b="1" dirty="0" err="1">
                <a:latin typeface="Monaco" pitchFamily="2" charset="0"/>
              </a:rPr>
              <a:t>DocumentCursor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op1</a:t>
            </a:r>
            <a:r>
              <a:rPr lang="en-US" altLang="ko-KR" sz="1200" dirty="0">
                <a:latin typeface="Monaco" pitchFamily="2" charset="0"/>
              </a:rPr>
              <a:t>, </a:t>
            </a:r>
            <a:r>
              <a:rPr lang="en-US" altLang="ko-KR" sz="1200" b="1" dirty="0" err="1">
                <a:latin typeface="Monaco" pitchFamily="2" charset="0"/>
              </a:rPr>
              <a:t>DocumentCursor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op2</a:t>
            </a:r>
            <a:r>
              <a:rPr lang="en-US" altLang="ko-KR" sz="1200" dirty="0">
                <a:latin typeface="Monaco" pitchFamily="2" charset="0"/>
              </a:rPr>
              <a:t>, </a:t>
            </a:r>
            <a:r>
              <a:rPr lang="en-US" altLang="ko-KR" sz="1200" dirty="0" err="1">
                <a:solidFill>
                  <a:srgbClr val="931A68"/>
                </a:solidFill>
                <a:latin typeface="Monaco" pitchFamily="2" charset="0"/>
              </a:rPr>
              <a:t>int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shift</a:t>
            </a:r>
            <a:r>
              <a:rPr lang="en-US" altLang="ko-KR" sz="1200" dirty="0">
                <a:latin typeface="Monaco" pitchFamily="2" charset="0"/>
              </a:rPr>
              <a:t>, </a:t>
            </a:r>
            <a:r>
              <a:rPr lang="en-US" altLang="ko-KR" sz="1200" dirty="0" err="1">
                <a:latin typeface="Monaco" pitchFamily="2" charset="0"/>
              </a:rPr>
              <a:t>IntermediatePositionalList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out</a:t>
            </a:r>
            <a:r>
              <a:rPr lang="en-US" altLang="ko-KR" sz="1200" dirty="0">
                <a:latin typeface="Monaco" pitchFamily="2" charset="0"/>
              </a:rPr>
              <a:t>) throws </a:t>
            </a:r>
            <a:r>
              <a:rPr lang="en-US" altLang="ko-KR" sz="1200" dirty="0" err="1">
                <a:latin typeface="Monaco" pitchFamily="2" charset="0"/>
              </a:rPr>
              <a:t>IOException</a:t>
            </a:r>
            <a:r>
              <a:rPr lang="en-US" altLang="ko-KR" sz="1200" dirty="0">
                <a:latin typeface="Monaco" pitchFamily="2" charset="0"/>
              </a:rPr>
              <a:t> {</a:t>
            </a:r>
          </a:p>
          <a:p>
            <a:pPr lvl="1"/>
            <a:r>
              <a:rPr lang="en-US" altLang="ko-KR" sz="1200" dirty="0">
                <a:latin typeface="Monaco" pitchFamily="2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QueryPlanTree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parse_query</a:t>
            </a:r>
            <a:r>
              <a:rPr lang="en-US" altLang="ko-KR" sz="1200" dirty="0">
                <a:latin typeface="Monaco" pitchFamily="2" charset="0"/>
              </a:rPr>
              <a:t>(String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query</a:t>
            </a:r>
            <a:r>
              <a:rPr lang="en-US" altLang="ko-KR" sz="1200" dirty="0">
                <a:latin typeface="Monaco" pitchFamily="2" charset="0"/>
              </a:rPr>
              <a:t>) throws </a:t>
            </a:r>
            <a:r>
              <a:rPr lang="en-US" altLang="ko-KR" sz="1200" dirty="0" err="1">
                <a:latin typeface="Monaco" pitchFamily="2" charset="0"/>
              </a:rPr>
              <a:t>IOException</a:t>
            </a:r>
            <a:r>
              <a:rPr lang="en-US" altLang="ko-KR" sz="1200" dirty="0">
                <a:latin typeface="Monaco" pitchFamily="2" charset="0"/>
              </a:rPr>
              <a:t> {</a:t>
            </a:r>
          </a:p>
          <a:p>
            <a:pPr lvl="1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	return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;</a:t>
            </a:r>
            <a:endParaRPr lang="en-US" altLang="ko-KR" sz="1200" dirty="0">
              <a:solidFill>
                <a:srgbClr val="931A68"/>
              </a:solidFill>
              <a:latin typeface="Monaco" pitchFamily="2" charset="0"/>
            </a:endParaRPr>
          </a:p>
          <a:p>
            <a:pPr lvl="1"/>
            <a:r>
              <a:rPr lang="en-US" altLang="ko-KR" sz="1200" dirty="0">
                <a:latin typeface="Monaco" pitchFamily="2" charset="0"/>
              </a:rPr>
              <a:t>}</a:t>
            </a:r>
          </a:p>
          <a:p>
            <a:r>
              <a:rPr lang="en-US" altLang="ko-KR" sz="1200" dirty="0">
                <a:latin typeface="Monaco" pitchFamily="2" charset="0"/>
              </a:rPr>
              <a:t>}</a:t>
            </a:r>
            <a:endParaRPr lang="en-US" altLang="ko-KR" sz="1200" dirty="0"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5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Recall: Intersection with Positional Indexes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b="1" u="sng" dirty="0" err="1"/>
              <a:t>and_with_positions</a:t>
            </a:r>
            <a:r>
              <a:rPr lang="en-US" altLang="ko-KR" sz="1800" dirty="0"/>
              <a:t> (p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, p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, d)</a:t>
            </a:r>
          </a:p>
          <a:p>
            <a:pPr lvl="1"/>
            <a:r>
              <a:rPr lang="en-US" altLang="ko-KR" sz="1600" dirty="0">
                <a:highlight>
                  <a:srgbClr val="FF0000"/>
                </a:highlight>
              </a:rPr>
              <a:t>answer </a:t>
            </a:r>
            <a:r>
              <a:rPr lang="en-US" altLang="ko-KR" sz="1600" dirty="0">
                <a:highlight>
                  <a:srgbClr val="FF0000"/>
                </a:highlight>
                <a:sym typeface="Wingdings" pitchFamily="2" charset="2"/>
              </a:rPr>
              <a:t> &lt;&gt;</a:t>
            </a:r>
          </a:p>
          <a:p>
            <a:pPr lvl="1"/>
            <a:r>
              <a:rPr lang="en-US" altLang="ko-KR" sz="1600" dirty="0"/>
              <a:t>while </a:t>
            </a:r>
            <a:r>
              <a:rPr lang="en-US" altLang="ko-KR" sz="1600" dirty="0">
                <a:highlight>
                  <a:srgbClr val="00FF00"/>
                </a:highlight>
              </a:rPr>
              <a:t>p</a:t>
            </a:r>
            <a:r>
              <a:rPr lang="en-US" altLang="ko-KR" sz="1600" baseline="-25000" dirty="0">
                <a:highlight>
                  <a:srgbClr val="00FF00"/>
                </a:highlight>
              </a:rPr>
              <a:t>1</a:t>
            </a:r>
            <a:r>
              <a:rPr lang="en-US" altLang="ko-KR" sz="1600" dirty="0">
                <a:highlight>
                  <a:srgbClr val="00FF00"/>
                </a:highlight>
              </a:rPr>
              <a:t> is not null</a:t>
            </a:r>
            <a:r>
              <a:rPr lang="en-US" altLang="ko-KR" sz="1600" dirty="0"/>
              <a:t> and </a:t>
            </a:r>
            <a:r>
              <a:rPr lang="en-US" altLang="ko-KR" sz="1600" dirty="0">
                <a:highlight>
                  <a:srgbClr val="00FF00"/>
                </a:highlight>
              </a:rPr>
              <a:t>p</a:t>
            </a:r>
            <a:r>
              <a:rPr lang="en-US" altLang="ko-KR" sz="1600" baseline="-25000" dirty="0">
                <a:highlight>
                  <a:srgbClr val="00FF00"/>
                </a:highlight>
              </a:rPr>
              <a:t>2</a:t>
            </a:r>
            <a:r>
              <a:rPr lang="en-US" altLang="ko-KR" sz="1600" dirty="0">
                <a:highlight>
                  <a:srgbClr val="00FF00"/>
                </a:highlight>
              </a:rPr>
              <a:t> is not null</a:t>
            </a:r>
          </a:p>
          <a:p>
            <a:pPr lvl="2"/>
            <a:r>
              <a:rPr lang="en-US" altLang="ko-KR" sz="1600" dirty="0"/>
              <a:t>if </a:t>
            </a:r>
            <a:r>
              <a:rPr lang="en-US" altLang="ko-KR" sz="1600" dirty="0" err="1">
                <a:highlight>
                  <a:srgbClr val="00FF00"/>
                </a:highlight>
              </a:rPr>
              <a:t>docID</a:t>
            </a:r>
            <a:r>
              <a:rPr lang="en-US" altLang="ko-KR" sz="1600" dirty="0">
                <a:highlight>
                  <a:srgbClr val="00FF00"/>
                </a:highlight>
              </a:rPr>
              <a:t>(p</a:t>
            </a:r>
            <a:r>
              <a:rPr lang="en-US" altLang="ko-KR" sz="1600" baseline="-25000" dirty="0">
                <a:highlight>
                  <a:srgbClr val="00FF00"/>
                </a:highlight>
              </a:rPr>
              <a:t>1</a:t>
            </a:r>
            <a:r>
              <a:rPr lang="en-US" altLang="ko-KR" sz="1600" dirty="0">
                <a:highlight>
                  <a:srgbClr val="00FF00"/>
                </a:highlight>
              </a:rPr>
              <a:t>)</a:t>
            </a:r>
            <a:r>
              <a:rPr lang="en-US" altLang="ko-KR" sz="1600" dirty="0"/>
              <a:t> &lt; </a:t>
            </a:r>
            <a:r>
              <a:rPr lang="en-US" altLang="ko-KR" sz="1600" dirty="0" err="1">
                <a:highlight>
                  <a:srgbClr val="00FF00"/>
                </a:highlight>
              </a:rPr>
              <a:t>docID</a:t>
            </a:r>
            <a:r>
              <a:rPr lang="en-US" altLang="ko-KR" sz="1600" dirty="0">
                <a:highlight>
                  <a:srgbClr val="00FF00"/>
                </a:highlight>
              </a:rPr>
              <a:t>(p</a:t>
            </a:r>
            <a:r>
              <a:rPr lang="en-US" altLang="ko-KR" sz="1600" baseline="-25000" dirty="0">
                <a:highlight>
                  <a:srgbClr val="00FF00"/>
                </a:highlight>
              </a:rPr>
              <a:t>2</a:t>
            </a:r>
            <a:r>
              <a:rPr lang="en-US" altLang="ko-KR" sz="1600" dirty="0">
                <a:highlight>
                  <a:srgbClr val="00FF00"/>
                </a:highlight>
              </a:rPr>
              <a:t>)</a:t>
            </a:r>
          </a:p>
          <a:p>
            <a:pPr lvl="3"/>
            <a:r>
              <a:rPr lang="en-US" altLang="ko-KR" sz="1600" dirty="0"/>
              <a:t>p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itchFamily="2" charset="2"/>
              </a:rPr>
              <a:t> </a:t>
            </a:r>
            <a:r>
              <a:rPr lang="en-US" altLang="ko-KR" sz="1600" dirty="0">
                <a:highlight>
                  <a:srgbClr val="00FF00"/>
                </a:highlight>
                <a:sym typeface="Wingdings" pitchFamily="2" charset="2"/>
              </a:rPr>
              <a:t>next(p</a:t>
            </a:r>
            <a:r>
              <a:rPr lang="en-US" altLang="ko-KR" sz="1600" baseline="-25000" dirty="0">
                <a:highlight>
                  <a:srgbClr val="00FF00"/>
                </a:highlight>
                <a:sym typeface="Wingdings" pitchFamily="2" charset="2"/>
              </a:rPr>
              <a:t>1</a:t>
            </a:r>
            <a:r>
              <a:rPr lang="en-US" altLang="ko-KR" sz="1600" dirty="0">
                <a:highlight>
                  <a:srgbClr val="00FF00"/>
                </a:highlight>
                <a:sym typeface="Wingdings" pitchFamily="2" charset="2"/>
              </a:rPr>
              <a:t>)</a:t>
            </a:r>
          </a:p>
          <a:p>
            <a:pPr lvl="2"/>
            <a:r>
              <a:rPr lang="en-US" altLang="ko-KR" sz="1600" dirty="0">
                <a:sym typeface="Wingdings" pitchFamily="2" charset="2"/>
              </a:rPr>
              <a:t>else if </a:t>
            </a:r>
            <a:r>
              <a:rPr lang="en-US" altLang="ko-KR" sz="1600" dirty="0" err="1">
                <a:highlight>
                  <a:srgbClr val="00FF00"/>
                </a:highlight>
              </a:rPr>
              <a:t>docID</a:t>
            </a:r>
            <a:r>
              <a:rPr lang="en-US" altLang="ko-KR" sz="1600" dirty="0">
                <a:highlight>
                  <a:srgbClr val="00FF00"/>
                </a:highlight>
              </a:rPr>
              <a:t>(p</a:t>
            </a:r>
            <a:r>
              <a:rPr lang="en-US" altLang="ko-KR" sz="1600" baseline="-25000" dirty="0">
                <a:highlight>
                  <a:srgbClr val="00FF00"/>
                </a:highlight>
              </a:rPr>
              <a:t>1</a:t>
            </a:r>
            <a:r>
              <a:rPr lang="en-US" altLang="ko-KR" sz="1600" dirty="0">
                <a:highlight>
                  <a:srgbClr val="00FF00"/>
                </a:highlight>
              </a:rPr>
              <a:t>)</a:t>
            </a:r>
            <a:r>
              <a:rPr lang="en-US" altLang="ko-KR" sz="1600" dirty="0"/>
              <a:t> &gt; </a:t>
            </a:r>
            <a:r>
              <a:rPr lang="en-US" altLang="ko-KR" sz="1600" dirty="0" err="1">
                <a:highlight>
                  <a:srgbClr val="00FF00"/>
                </a:highlight>
              </a:rPr>
              <a:t>docID</a:t>
            </a:r>
            <a:r>
              <a:rPr lang="en-US" altLang="ko-KR" sz="1600" dirty="0">
                <a:highlight>
                  <a:srgbClr val="00FF00"/>
                </a:highlight>
              </a:rPr>
              <a:t>(p</a:t>
            </a:r>
            <a:r>
              <a:rPr lang="en-US" altLang="ko-KR" sz="1600" baseline="-25000" dirty="0">
                <a:highlight>
                  <a:srgbClr val="00FF00"/>
                </a:highlight>
              </a:rPr>
              <a:t>2</a:t>
            </a:r>
            <a:r>
              <a:rPr lang="en-US" altLang="ko-KR" sz="1600" dirty="0">
                <a:highlight>
                  <a:srgbClr val="00FF00"/>
                </a:highlight>
              </a:rPr>
              <a:t>)</a:t>
            </a:r>
          </a:p>
          <a:p>
            <a:pPr lvl="3"/>
            <a:r>
              <a:rPr lang="en-US" altLang="ko-KR" sz="1600" dirty="0"/>
              <a:t>p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itchFamily="2" charset="2"/>
              </a:rPr>
              <a:t> </a:t>
            </a:r>
            <a:r>
              <a:rPr lang="en-US" altLang="ko-KR" sz="1600" dirty="0">
                <a:highlight>
                  <a:srgbClr val="00FF00"/>
                </a:highlight>
                <a:sym typeface="Wingdings" pitchFamily="2" charset="2"/>
              </a:rPr>
              <a:t>next(p</a:t>
            </a:r>
            <a:r>
              <a:rPr lang="en-US" altLang="ko-KR" sz="1600" baseline="-25000" dirty="0">
                <a:highlight>
                  <a:srgbClr val="00FF00"/>
                </a:highlight>
                <a:sym typeface="Wingdings" pitchFamily="2" charset="2"/>
              </a:rPr>
              <a:t>2</a:t>
            </a:r>
            <a:r>
              <a:rPr lang="en-US" altLang="ko-KR" sz="1600" dirty="0">
                <a:highlight>
                  <a:srgbClr val="00FF00"/>
                </a:highlight>
                <a:sym typeface="Wingdings" pitchFamily="2" charset="2"/>
              </a:rPr>
              <a:t>)</a:t>
            </a:r>
          </a:p>
          <a:p>
            <a:pPr lvl="2"/>
            <a:r>
              <a:rPr lang="en-US" altLang="ko-KR" sz="1600" dirty="0">
                <a:sym typeface="Wingdings" pitchFamily="2" charset="2"/>
              </a:rPr>
              <a:t>else</a:t>
            </a:r>
          </a:p>
          <a:p>
            <a:pPr lvl="3"/>
            <a:r>
              <a:rPr lang="en-US" altLang="ko-KR" sz="1600" dirty="0">
                <a:sym typeface="Wingdings" pitchFamily="2" charset="2"/>
              </a:rPr>
              <a:t>q</a:t>
            </a:r>
            <a:r>
              <a:rPr lang="en-US" altLang="ko-KR" sz="1600" baseline="-25000" dirty="0">
                <a:sym typeface="Wingdings" pitchFamily="2" charset="2"/>
              </a:rPr>
              <a:t>1</a:t>
            </a:r>
            <a:r>
              <a:rPr lang="en-US" altLang="ko-KR" sz="1600" dirty="0">
                <a:sym typeface="Wingdings" pitchFamily="2" charset="2"/>
              </a:rPr>
              <a:t>  </a:t>
            </a:r>
            <a:r>
              <a:rPr lang="en-US" altLang="ko-KR" sz="1600" dirty="0" err="1">
                <a:highlight>
                  <a:srgbClr val="00FF00"/>
                </a:highlight>
                <a:sym typeface="Wingdings" pitchFamily="2" charset="2"/>
              </a:rPr>
              <a:t>init</a:t>
            </a:r>
            <a:r>
              <a:rPr lang="en-US" altLang="ko-KR" sz="1600" dirty="0">
                <a:highlight>
                  <a:srgbClr val="00FF00"/>
                </a:highlight>
                <a:sym typeface="Wingdings" pitchFamily="2" charset="2"/>
              </a:rPr>
              <a:t>(p</a:t>
            </a:r>
            <a:r>
              <a:rPr lang="en-US" altLang="ko-KR" sz="1600" baseline="-25000" dirty="0">
                <a:highlight>
                  <a:srgbClr val="00FF00"/>
                </a:highlight>
                <a:sym typeface="Wingdings" pitchFamily="2" charset="2"/>
              </a:rPr>
              <a:t>1</a:t>
            </a:r>
            <a:r>
              <a:rPr lang="en-US" altLang="ko-KR" sz="1600" dirty="0">
                <a:highlight>
                  <a:srgbClr val="00FF00"/>
                </a:highlight>
                <a:sym typeface="Wingdings" pitchFamily="2" charset="2"/>
              </a:rPr>
              <a:t>)</a:t>
            </a:r>
            <a:r>
              <a:rPr lang="en-US" altLang="ko-KR" sz="1600" dirty="0">
                <a:sym typeface="Wingdings" pitchFamily="2" charset="2"/>
              </a:rPr>
              <a:t>, q</a:t>
            </a:r>
            <a:r>
              <a:rPr lang="en-US" altLang="ko-KR" sz="1600" baseline="-25000" dirty="0">
                <a:sym typeface="Wingdings" pitchFamily="2" charset="2"/>
              </a:rPr>
              <a:t>2</a:t>
            </a:r>
            <a:r>
              <a:rPr lang="en-US" altLang="ko-KR" sz="1600" dirty="0">
                <a:sym typeface="Wingdings" pitchFamily="2" charset="2"/>
              </a:rPr>
              <a:t>  </a:t>
            </a:r>
            <a:r>
              <a:rPr lang="en-US" altLang="ko-KR" sz="1600" dirty="0" err="1">
                <a:highlight>
                  <a:srgbClr val="00FF00"/>
                </a:highlight>
                <a:sym typeface="Wingdings" pitchFamily="2" charset="2"/>
              </a:rPr>
              <a:t>init</a:t>
            </a:r>
            <a:r>
              <a:rPr lang="en-US" altLang="ko-KR" sz="1600" dirty="0">
                <a:highlight>
                  <a:srgbClr val="00FF00"/>
                </a:highlight>
                <a:sym typeface="Wingdings" pitchFamily="2" charset="2"/>
              </a:rPr>
              <a:t>(p</a:t>
            </a:r>
            <a:r>
              <a:rPr lang="en-US" altLang="ko-KR" sz="1600" baseline="-25000" dirty="0">
                <a:highlight>
                  <a:srgbClr val="00FF00"/>
                </a:highlight>
                <a:sym typeface="Wingdings" pitchFamily="2" charset="2"/>
              </a:rPr>
              <a:t>2</a:t>
            </a:r>
            <a:r>
              <a:rPr lang="en-US" altLang="ko-KR" sz="1600" dirty="0">
                <a:highlight>
                  <a:srgbClr val="00FF00"/>
                </a:highlight>
                <a:sym typeface="Wingdings" pitchFamily="2" charset="2"/>
              </a:rPr>
              <a:t>)</a:t>
            </a:r>
            <a:endParaRPr lang="en-US" altLang="ko-KR" sz="1600" dirty="0">
              <a:sym typeface="Wingdings" pitchFamily="2" charset="2"/>
            </a:endParaRPr>
          </a:p>
          <a:p>
            <a:pPr lvl="3"/>
            <a:r>
              <a:rPr lang="en-US" altLang="ko-KR" sz="1600" dirty="0">
                <a:sym typeface="Wingdings" pitchFamily="2" charset="2"/>
              </a:rPr>
              <a:t>While </a:t>
            </a:r>
            <a:r>
              <a:rPr lang="en-US" altLang="ko-KR" sz="1600" dirty="0">
                <a:highlight>
                  <a:srgbClr val="FF00FF"/>
                </a:highlight>
                <a:sym typeface="Wingdings" pitchFamily="2" charset="2"/>
              </a:rPr>
              <a:t>q</a:t>
            </a:r>
            <a:r>
              <a:rPr lang="en-US" altLang="ko-KR" sz="1600" baseline="-25000" dirty="0">
                <a:highlight>
                  <a:srgbClr val="FF00FF"/>
                </a:highlight>
                <a:sym typeface="Wingdings" pitchFamily="2" charset="2"/>
              </a:rPr>
              <a:t>1</a:t>
            </a:r>
            <a:r>
              <a:rPr lang="en-US" altLang="ko-KR" sz="1600" dirty="0">
                <a:highlight>
                  <a:srgbClr val="FF00FF"/>
                </a:highlight>
                <a:sym typeface="Wingdings" pitchFamily="2" charset="2"/>
              </a:rPr>
              <a:t> is not null</a:t>
            </a:r>
            <a:r>
              <a:rPr lang="en-US" altLang="ko-KR" sz="1600" dirty="0">
                <a:sym typeface="Wingdings" pitchFamily="2" charset="2"/>
              </a:rPr>
              <a:t> and </a:t>
            </a:r>
            <a:r>
              <a:rPr lang="en-US" altLang="ko-KR" sz="1600" dirty="0">
                <a:highlight>
                  <a:srgbClr val="FF00FF"/>
                </a:highlight>
                <a:sym typeface="Wingdings" pitchFamily="2" charset="2"/>
              </a:rPr>
              <a:t>q</a:t>
            </a:r>
            <a:r>
              <a:rPr lang="en-US" altLang="ko-KR" sz="1600" baseline="-25000" dirty="0">
                <a:highlight>
                  <a:srgbClr val="FF00FF"/>
                </a:highlight>
                <a:sym typeface="Wingdings" pitchFamily="2" charset="2"/>
              </a:rPr>
              <a:t>2</a:t>
            </a:r>
            <a:r>
              <a:rPr lang="en-US" altLang="ko-KR" sz="1600" dirty="0">
                <a:highlight>
                  <a:srgbClr val="FF00FF"/>
                </a:highlight>
                <a:sym typeface="Wingdings" pitchFamily="2" charset="2"/>
              </a:rPr>
              <a:t> is not null</a:t>
            </a:r>
          </a:p>
          <a:p>
            <a:pPr lvl="4"/>
            <a:r>
              <a:rPr lang="en-US" altLang="ko-KR" sz="1600" dirty="0">
                <a:sym typeface="Wingdings" pitchFamily="2" charset="2"/>
              </a:rPr>
              <a:t>If </a:t>
            </a:r>
            <a:r>
              <a:rPr lang="en-US" altLang="ko-KR" sz="1600" dirty="0" err="1">
                <a:highlight>
                  <a:srgbClr val="FF00FF"/>
                </a:highlight>
                <a:sym typeface="Wingdings" pitchFamily="2" charset="2"/>
              </a:rPr>
              <a:t>Pos</a:t>
            </a:r>
            <a:r>
              <a:rPr lang="en-US" altLang="ko-KR" sz="1600" dirty="0">
                <a:highlight>
                  <a:srgbClr val="FF00FF"/>
                </a:highlight>
                <a:sym typeface="Wingdings" pitchFamily="2" charset="2"/>
              </a:rPr>
              <a:t>(q</a:t>
            </a:r>
            <a:r>
              <a:rPr lang="en-US" altLang="ko-KR" sz="1600" baseline="-25000" dirty="0">
                <a:highlight>
                  <a:srgbClr val="FF00FF"/>
                </a:highlight>
                <a:sym typeface="Wingdings" pitchFamily="2" charset="2"/>
              </a:rPr>
              <a:t>1</a:t>
            </a:r>
            <a:r>
              <a:rPr lang="en-US" altLang="ko-KR" sz="1600" dirty="0">
                <a:highlight>
                  <a:srgbClr val="FF00FF"/>
                </a:highlight>
                <a:sym typeface="Wingdings" pitchFamily="2" charset="2"/>
              </a:rPr>
              <a:t>)</a:t>
            </a:r>
            <a:r>
              <a:rPr lang="en-US" altLang="ko-KR" sz="1600" dirty="0">
                <a:sym typeface="Wingdings" pitchFamily="2" charset="2"/>
              </a:rPr>
              <a:t> + d &lt; </a:t>
            </a:r>
            <a:r>
              <a:rPr lang="en-US" altLang="ko-KR" sz="1600" dirty="0" err="1">
                <a:highlight>
                  <a:srgbClr val="FF00FF"/>
                </a:highlight>
                <a:sym typeface="Wingdings" pitchFamily="2" charset="2"/>
              </a:rPr>
              <a:t>Pos</a:t>
            </a:r>
            <a:r>
              <a:rPr lang="en-US" altLang="ko-KR" sz="1600" dirty="0">
                <a:highlight>
                  <a:srgbClr val="FF00FF"/>
                </a:highlight>
                <a:sym typeface="Wingdings" pitchFamily="2" charset="2"/>
              </a:rPr>
              <a:t>(q</a:t>
            </a:r>
            <a:r>
              <a:rPr lang="en-US" altLang="ko-KR" sz="1600" baseline="-25000" dirty="0">
                <a:highlight>
                  <a:srgbClr val="FF00FF"/>
                </a:highlight>
                <a:sym typeface="Wingdings" pitchFamily="2" charset="2"/>
              </a:rPr>
              <a:t>2</a:t>
            </a:r>
            <a:r>
              <a:rPr lang="en-US" altLang="ko-KR" sz="1600" dirty="0">
                <a:highlight>
                  <a:srgbClr val="FF00FF"/>
                </a:highlight>
                <a:sym typeface="Wingdings" pitchFamily="2" charset="2"/>
              </a:rPr>
              <a:t>)</a:t>
            </a:r>
            <a:r>
              <a:rPr lang="en-US" altLang="ko-KR" sz="1600" dirty="0">
                <a:sym typeface="Wingdings" pitchFamily="2" charset="2"/>
              </a:rPr>
              <a:t> then q</a:t>
            </a:r>
            <a:r>
              <a:rPr lang="en-US" altLang="ko-KR" sz="1600" baseline="-25000" dirty="0">
                <a:sym typeface="Wingdings" pitchFamily="2" charset="2"/>
              </a:rPr>
              <a:t>1</a:t>
            </a:r>
            <a:r>
              <a:rPr lang="en-US" altLang="ko-KR" sz="1600" dirty="0">
                <a:sym typeface="Wingdings" pitchFamily="2" charset="2"/>
              </a:rPr>
              <a:t>  </a:t>
            </a:r>
            <a:r>
              <a:rPr lang="en-US" altLang="ko-KR" sz="1600" dirty="0">
                <a:highlight>
                  <a:srgbClr val="FF00FF"/>
                </a:highlight>
                <a:sym typeface="Wingdings" pitchFamily="2" charset="2"/>
              </a:rPr>
              <a:t>next(q</a:t>
            </a:r>
            <a:r>
              <a:rPr lang="en-US" altLang="ko-KR" sz="1600" baseline="-25000" dirty="0">
                <a:highlight>
                  <a:srgbClr val="FF00FF"/>
                </a:highlight>
                <a:sym typeface="Wingdings" pitchFamily="2" charset="2"/>
              </a:rPr>
              <a:t>1</a:t>
            </a:r>
            <a:r>
              <a:rPr lang="en-US" altLang="ko-KR" sz="1600" dirty="0">
                <a:highlight>
                  <a:srgbClr val="FF00FF"/>
                </a:highlight>
                <a:sym typeface="Wingdings" pitchFamily="2" charset="2"/>
              </a:rPr>
              <a:t>)</a:t>
            </a:r>
          </a:p>
          <a:p>
            <a:pPr lvl="4"/>
            <a:r>
              <a:rPr lang="en-US" altLang="ko-KR" sz="1600" dirty="0">
                <a:sym typeface="Wingdings" pitchFamily="2" charset="2"/>
              </a:rPr>
              <a:t>Else if </a:t>
            </a:r>
            <a:r>
              <a:rPr lang="en-US" altLang="ko-KR" sz="1600" dirty="0" err="1">
                <a:highlight>
                  <a:srgbClr val="FF00FF"/>
                </a:highlight>
                <a:sym typeface="Wingdings" pitchFamily="2" charset="2"/>
              </a:rPr>
              <a:t>Pos</a:t>
            </a:r>
            <a:r>
              <a:rPr lang="en-US" altLang="ko-KR" sz="1600" dirty="0">
                <a:highlight>
                  <a:srgbClr val="FF00FF"/>
                </a:highlight>
                <a:sym typeface="Wingdings" pitchFamily="2" charset="2"/>
              </a:rPr>
              <a:t>(q</a:t>
            </a:r>
            <a:r>
              <a:rPr lang="en-US" altLang="ko-KR" sz="1600" baseline="-25000" dirty="0">
                <a:highlight>
                  <a:srgbClr val="FF00FF"/>
                </a:highlight>
                <a:sym typeface="Wingdings" pitchFamily="2" charset="2"/>
              </a:rPr>
              <a:t>1</a:t>
            </a:r>
            <a:r>
              <a:rPr lang="en-US" altLang="ko-KR" sz="1600" dirty="0">
                <a:highlight>
                  <a:srgbClr val="FF00FF"/>
                </a:highlight>
                <a:sym typeface="Wingdings" pitchFamily="2" charset="2"/>
              </a:rPr>
              <a:t>)</a:t>
            </a:r>
            <a:r>
              <a:rPr lang="en-US" altLang="ko-KR" sz="1600" dirty="0">
                <a:sym typeface="Wingdings" pitchFamily="2" charset="2"/>
              </a:rPr>
              <a:t> + d &gt; </a:t>
            </a:r>
            <a:r>
              <a:rPr lang="en-US" altLang="ko-KR" sz="1600" dirty="0" err="1">
                <a:highlight>
                  <a:srgbClr val="FF00FF"/>
                </a:highlight>
                <a:sym typeface="Wingdings" pitchFamily="2" charset="2"/>
              </a:rPr>
              <a:t>Pos</a:t>
            </a:r>
            <a:r>
              <a:rPr lang="en-US" altLang="ko-KR" sz="1600" dirty="0">
                <a:highlight>
                  <a:srgbClr val="FF00FF"/>
                </a:highlight>
                <a:sym typeface="Wingdings" pitchFamily="2" charset="2"/>
              </a:rPr>
              <a:t>(q</a:t>
            </a:r>
            <a:r>
              <a:rPr lang="en-US" altLang="ko-KR" sz="1600" baseline="-25000" dirty="0">
                <a:highlight>
                  <a:srgbClr val="FF00FF"/>
                </a:highlight>
                <a:sym typeface="Wingdings" pitchFamily="2" charset="2"/>
              </a:rPr>
              <a:t>2</a:t>
            </a:r>
            <a:r>
              <a:rPr lang="en-US" altLang="ko-KR" sz="1600" dirty="0">
                <a:highlight>
                  <a:srgbClr val="FF00FF"/>
                </a:highlight>
                <a:sym typeface="Wingdings" pitchFamily="2" charset="2"/>
              </a:rPr>
              <a:t>)</a:t>
            </a:r>
            <a:r>
              <a:rPr lang="en-US" altLang="ko-KR" sz="1600" dirty="0">
                <a:sym typeface="Wingdings" pitchFamily="2" charset="2"/>
              </a:rPr>
              <a:t> then q</a:t>
            </a:r>
            <a:r>
              <a:rPr lang="en-US" altLang="ko-KR" sz="1600" baseline="-25000" dirty="0">
                <a:sym typeface="Wingdings" pitchFamily="2" charset="2"/>
              </a:rPr>
              <a:t>2</a:t>
            </a:r>
            <a:r>
              <a:rPr lang="en-US" altLang="ko-KR" sz="1600" dirty="0">
                <a:sym typeface="Wingdings" pitchFamily="2" charset="2"/>
              </a:rPr>
              <a:t>  </a:t>
            </a:r>
            <a:r>
              <a:rPr lang="en-US" altLang="ko-KR" sz="1600" dirty="0">
                <a:highlight>
                  <a:srgbClr val="FF00FF"/>
                </a:highlight>
                <a:sym typeface="Wingdings" pitchFamily="2" charset="2"/>
              </a:rPr>
              <a:t>next(q</a:t>
            </a:r>
            <a:r>
              <a:rPr lang="en-US" altLang="ko-KR" sz="1600" baseline="-25000" dirty="0">
                <a:highlight>
                  <a:srgbClr val="FF00FF"/>
                </a:highlight>
                <a:sym typeface="Wingdings" pitchFamily="2" charset="2"/>
              </a:rPr>
              <a:t>2</a:t>
            </a:r>
            <a:r>
              <a:rPr lang="en-US" altLang="ko-KR" sz="1600" dirty="0">
                <a:highlight>
                  <a:srgbClr val="FF00FF"/>
                </a:highlight>
                <a:sym typeface="Wingdings" pitchFamily="2" charset="2"/>
              </a:rPr>
              <a:t>)</a:t>
            </a:r>
          </a:p>
          <a:p>
            <a:pPr lvl="4"/>
            <a:r>
              <a:rPr lang="en-US" altLang="ko-KR" sz="1600" dirty="0">
                <a:sym typeface="Wingdings" pitchFamily="2" charset="2"/>
              </a:rPr>
              <a:t>Else </a:t>
            </a:r>
          </a:p>
          <a:p>
            <a:pPr lvl="5"/>
            <a:r>
              <a:rPr lang="en-US" altLang="ko-KR" sz="1600" dirty="0">
                <a:highlight>
                  <a:srgbClr val="FF0000"/>
                </a:highlight>
                <a:sym typeface="Wingdings" pitchFamily="2" charset="2"/>
              </a:rPr>
              <a:t>add(answer, </a:t>
            </a:r>
            <a:r>
              <a:rPr lang="en-US" altLang="ko-KR" sz="1600" dirty="0" err="1">
                <a:highlight>
                  <a:srgbClr val="FF0000"/>
                </a:highlight>
                <a:sym typeface="Wingdings" pitchFamily="2" charset="2"/>
              </a:rPr>
              <a:t>docID</a:t>
            </a:r>
            <a:r>
              <a:rPr lang="en-US" altLang="ko-KR" sz="1600" dirty="0">
                <a:highlight>
                  <a:srgbClr val="FF0000"/>
                </a:highlight>
                <a:sym typeface="Wingdings" pitchFamily="2" charset="2"/>
              </a:rPr>
              <a:t>(p</a:t>
            </a:r>
            <a:r>
              <a:rPr lang="en-US" altLang="ko-KR" sz="1600" baseline="-25000" dirty="0">
                <a:highlight>
                  <a:srgbClr val="FF0000"/>
                </a:highlight>
                <a:sym typeface="Wingdings" pitchFamily="2" charset="2"/>
              </a:rPr>
              <a:t>1</a:t>
            </a:r>
            <a:r>
              <a:rPr lang="en-US" altLang="ko-KR" sz="1600" dirty="0">
                <a:highlight>
                  <a:srgbClr val="FF0000"/>
                </a:highlight>
                <a:sym typeface="Wingdings" pitchFamily="2" charset="2"/>
              </a:rPr>
              <a:t>), </a:t>
            </a:r>
            <a:r>
              <a:rPr lang="en-US" altLang="ko-KR" sz="1600" dirty="0" err="1">
                <a:highlight>
                  <a:srgbClr val="FF0000"/>
                </a:highlight>
                <a:sym typeface="Wingdings" pitchFamily="2" charset="2"/>
              </a:rPr>
              <a:t>Pos</a:t>
            </a:r>
            <a:r>
              <a:rPr lang="en-US" altLang="ko-KR" sz="1600" dirty="0">
                <a:highlight>
                  <a:srgbClr val="FF0000"/>
                </a:highlight>
                <a:sym typeface="Wingdings" pitchFamily="2" charset="2"/>
              </a:rPr>
              <a:t>(q</a:t>
            </a:r>
            <a:r>
              <a:rPr lang="en-US" altLang="ko-KR" sz="1600" baseline="-25000" dirty="0">
                <a:highlight>
                  <a:srgbClr val="FF0000"/>
                </a:highlight>
                <a:sym typeface="Wingdings" pitchFamily="2" charset="2"/>
              </a:rPr>
              <a:t>1</a:t>
            </a:r>
            <a:r>
              <a:rPr lang="en-US" altLang="ko-KR" sz="1600" dirty="0">
                <a:highlight>
                  <a:srgbClr val="FF0000"/>
                </a:highlight>
                <a:sym typeface="Wingdings" pitchFamily="2" charset="2"/>
              </a:rPr>
              <a:t>))</a:t>
            </a:r>
          </a:p>
          <a:p>
            <a:pPr lvl="5"/>
            <a:r>
              <a:rPr lang="en-US" altLang="ko-KR" sz="1600" dirty="0">
                <a:sym typeface="Wingdings" pitchFamily="2" charset="2"/>
              </a:rPr>
              <a:t>q</a:t>
            </a:r>
            <a:r>
              <a:rPr lang="en-US" altLang="ko-KR" sz="1600" baseline="-25000" dirty="0">
                <a:sym typeface="Wingdings" pitchFamily="2" charset="2"/>
              </a:rPr>
              <a:t>1</a:t>
            </a:r>
            <a:r>
              <a:rPr lang="en-US" altLang="ko-KR" sz="1600" dirty="0">
                <a:sym typeface="Wingdings" pitchFamily="2" charset="2"/>
              </a:rPr>
              <a:t>  next(q</a:t>
            </a:r>
            <a:r>
              <a:rPr lang="en-US" altLang="ko-KR" sz="1600" baseline="-25000" dirty="0">
                <a:sym typeface="Wingdings" pitchFamily="2" charset="2"/>
              </a:rPr>
              <a:t>1</a:t>
            </a:r>
            <a:r>
              <a:rPr lang="en-US" altLang="ko-KR" sz="1600" dirty="0">
                <a:sym typeface="Wingdings" pitchFamily="2" charset="2"/>
              </a:rPr>
              <a:t>)</a:t>
            </a:r>
          </a:p>
          <a:p>
            <a:pPr lvl="5"/>
            <a:r>
              <a:rPr lang="en-US" altLang="ko-KR" sz="1600" dirty="0">
                <a:sym typeface="Wingdings" pitchFamily="2" charset="2"/>
              </a:rPr>
              <a:t>q</a:t>
            </a:r>
            <a:r>
              <a:rPr lang="en-US" altLang="ko-KR" sz="1600" baseline="-25000" dirty="0">
                <a:sym typeface="Wingdings" pitchFamily="2" charset="2"/>
              </a:rPr>
              <a:t>2</a:t>
            </a:r>
            <a:r>
              <a:rPr lang="en-US" altLang="ko-KR" sz="1600" dirty="0">
                <a:sym typeface="Wingdings" pitchFamily="2" charset="2"/>
              </a:rPr>
              <a:t>  next(q</a:t>
            </a:r>
            <a:r>
              <a:rPr lang="en-US" altLang="ko-KR" sz="1600" baseline="-25000" dirty="0">
                <a:sym typeface="Wingdings" pitchFamily="2" charset="2"/>
              </a:rPr>
              <a:t>2</a:t>
            </a:r>
            <a:r>
              <a:rPr lang="en-US" altLang="ko-KR" sz="1600" dirty="0">
                <a:sym typeface="Wingdings" pitchFamily="2" charset="2"/>
              </a:rPr>
              <a:t>)</a:t>
            </a:r>
          </a:p>
          <a:p>
            <a:pPr lvl="3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5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A9F5-8129-B24C-A805-DCD76DB0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highlight>
                  <a:srgbClr val="00FF00"/>
                </a:highlight>
              </a:rPr>
              <a:t>DocumentCursor</a:t>
            </a:r>
            <a:endParaRPr kumimoji="1" lang="ko-KR" altLang="en-US" dirty="0">
              <a:highlight>
                <a:srgbClr val="00FF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6379A-796B-0A4C-A3A4-995322D5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8"/>
            <a:ext cx="8229600" cy="4713387"/>
          </a:xfrm>
        </p:spPr>
        <p:txBody>
          <a:bodyPr/>
          <a:lstStyle/>
          <a:p>
            <a:r>
              <a:rPr kumimoji="1" lang="en-US" altLang="ko-KR" dirty="0"/>
              <a:t>Refer to </a:t>
            </a:r>
            <a:r>
              <a:rPr lang="en-US" altLang="ko-KR" sz="2000" dirty="0" err="1">
                <a:latin typeface="Monaco" pitchFamily="2" charset="0"/>
              </a:rPr>
              <a:t>edu.hanyang.indexer.DocumentCursor</a:t>
            </a:r>
            <a:r>
              <a:rPr lang="en-US" altLang="ko-KR" dirty="0">
                <a:latin typeface="Monaco" pitchFamily="2" charset="0"/>
              </a:rPr>
              <a:t> </a:t>
            </a:r>
            <a:r>
              <a:rPr lang="en-US" altLang="ko-KR" dirty="0">
                <a:latin typeface="+mj-lt"/>
              </a:rPr>
              <a:t>of the framework package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946454-D15F-CA46-A471-76CD54ED2388}"/>
              </a:ext>
            </a:extLst>
          </p:cNvPr>
          <p:cNvSpPr/>
          <p:nvPr/>
        </p:nvSpPr>
        <p:spPr>
          <a:xfrm>
            <a:off x="413112" y="2440082"/>
            <a:ext cx="87308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package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edu.hanyang.indexer</a:t>
            </a:r>
            <a:r>
              <a:rPr lang="en-US" altLang="ko-KR" sz="1400" dirty="0">
                <a:latin typeface="Monaco" pitchFamily="2" charset="0"/>
              </a:rPr>
              <a:t>;</a:t>
            </a:r>
          </a:p>
          <a:p>
            <a:endParaRPr lang="en-US" altLang="ko-KR" sz="1400" dirty="0">
              <a:latin typeface="Monaco" pitchFamily="2" charset="0"/>
            </a:endParaRPr>
          </a:p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import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java.io.IOException</a:t>
            </a:r>
            <a:r>
              <a:rPr lang="en-US" altLang="ko-KR" sz="1400" dirty="0">
                <a:latin typeface="Monaco" pitchFamily="2" charset="0"/>
              </a:rPr>
              <a:t>;</a:t>
            </a:r>
          </a:p>
          <a:p>
            <a:endParaRPr lang="en-US" altLang="ko-KR" sz="1400" dirty="0">
              <a:latin typeface="Monaco" pitchFamily="2" charset="0"/>
            </a:endParaRPr>
          </a:p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class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DocumentCursor</a:t>
            </a:r>
            <a:r>
              <a:rPr lang="en-US" altLang="ko-KR" sz="1400" dirty="0">
                <a:latin typeface="Monaco" pitchFamily="2" charset="0"/>
              </a:rPr>
              <a:t> {</a:t>
            </a:r>
          </a:p>
          <a:p>
            <a:pPr lvl="1"/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931A68"/>
                </a:solidFill>
                <a:latin typeface="Monaco" pitchFamily="2" charset="0"/>
              </a:rPr>
              <a:t>boolean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Monaco" pitchFamily="2" charset="0"/>
              </a:rPr>
              <a:t>is_eol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()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throws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Monaco" pitchFamily="2" charset="0"/>
              </a:rPr>
              <a:t>IOException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;</a:t>
            </a:r>
            <a:endParaRPr lang="en-US" altLang="ko-KR" sz="1400" dirty="0">
              <a:solidFill>
                <a:srgbClr val="931A68"/>
              </a:solidFill>
              <a:latin typeface="Monaco" pitchFamily="2" charset="0"/>
            </a:endParaRPr>
          </a:p>
          <a:p>
            <a:pPr lvl="1"/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931A68"/>
                </a:solidFill>
                <a:latin typeface="Monaco" pitchFamily="2" charset="0"/>
              </a:rPr>
              <a:t>int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get_docid</a:t>
            </a:r>
            <a:r>
              <a:rPr lang="en-US" altLang="ko-KR" sz="1400" dirty="0">
                <a:latin typeface="Monaco" pitchFamily="2" charset="0"/>
              </a:rPr>
              <a:t>()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throws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IOException</a:t>
            </a:r>
            <a:r>
              <a:rPr lang="en-US" altLang="ko-KR" sz="1400" dirty="0">
                <a:latin typeface="Monaco" pitchFamily="2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void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go_next</a:t>
            </a:r>
            <a:r>
              <a:rPr lang="en-US" altLang="ko-KR" sz="1400" dirty="0">
                <a:latin typeface="Monaco" pitchFamily="2" charset="0"/>
              </a:rPr>
              <a:t>()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throws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IOException</a:t>
            </a:r>
            <a:r>
              <a:rPr lang="en-US" altLang="ko-KR" sz="1400" dirty="0">
                <a:latin typeface="Monaco" pitchFamily="2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PositionCursor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get_position_cursor</a:t>
            </a:r>
            <a:r>
              <a:rPr lang="en-US" altLang="ko-KR" sz="1400" dirty="0">
                <a:latin typeface="Monaco" pitchFamily="2" charset="0"/>
              </a:rPr>
              <a:t> ()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throws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IOException</a:t>
            </a:r>
            <a:r>
              <a:rPr lang="en-US" altLang="ko-KR" sz="1400" dirty="0">
                <a:latin typeface="Monaco" pitchFamily="2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931A68"/>
                </a:solidFill>
                <a:latin typeface="Monaco" pitchFamily="2" charset="0"/>
              </a:rPr>
              <a:t>int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get_doc_count</a:t>
            </a:r>
            <a:r>
              <a:rPr lang="en-US" altLang="ko-KR" sz="1400" dirty="0">
                <a:latin typeface="Monaco" pitchFamily="2" charset="0"/>
              </a:rPr>
              <a:t>()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throws</a:t>
            </a:r>
            <a:r>
              <a:rPr lang="en-US" altLang="ko-KR" sz="1400" dirty="0">
                <a:latin typeface="Monaco" pitchFamily="2" charset="0"/>
              </a:rPr>
              <a:t> Exception;</a:t>
            </a:r>
          </a:p>
          <a:p>
            <a:pPr lvl="1"/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931A68"/>
                </a:solidFill>
                <a:latin typeface="Monaco" pitchFamily="2" charset="0"/>
              </a:rPr>
              <a:t>int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get_min_docid</a:t>
            </a:r>
            <a:r>
              <a:rPr lang="en-US" altLang="ko-KR" sz="1400" dirty="0">
                <a:latin typeface="Monaco" pitchFamily="2" charset="0"/>
              </a:rPr>
              <a:t>()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throws</a:t>
            </a:r>
            <a:r>
              <a:rPr lang="en-US" altLang="ko-KR" sz="1400" dirty="0">
                <a:latin typeface="Monaco" pitchFamily="2" charset="0"/>
              </a:rPr>
              <a:t> Exception;</a:t>
            </a:r>
          </a:p>
          <a:p>
            <a:pPr lvl="1"/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931A68"/>
                </a:solidFill>
                <a:latin typeface="Monaco" pitchFamily="2" charset="0"/>
              </a:rPr>
              <a:t>int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get_max_docid</a:t>
            </a:r>
            <a:r>
              <a:rPr lang="en-US" altLang="ko-KR" sz="1400" dirty="0">
                <a:latin typeface="Monaco" pitchFamily="2" charset="0"/>
              </a:rPr>
              <a:t>()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throws</a:t>
            </a:r>
            <a:r>
              <a:rPr lang="en-US" altLang="ko-KR" sz="1400" dirty="0">
                <a:latin typeface="Monaco" pitchFamily="2" charset="0"/>
              </a:rPr>
              <a:t> Exception;</a:t>
            </a:r>
          </a:p>
          <a:p>
            <a:r>
              <a:rPr lang="en-US" altLang="ko-KR" sz="1400" dirty="0">
                <a:latin typeface="Monaco" pitchFamily="2" charset="0"/>
              </a:rPr>
              <a:t>}</a:t>
            </a:r>
            <a:endParaRPr lang="en-US" altLang="ko-KR" sz="1400" dirty="0"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5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E6F97-6BB9-6747-B4BD-4A3C4950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highlight>
                  <a:srgbClr val="FF00FF"/>
                </a:highlight>
              </a:rPr>
              <a:t>PositionCursor</a:t>
            </a:r>
            <a:endParaRPr kumimoji="1" lang="ko-KR" altLang="en-US" dirty="0">
              <a:highlight>
                <a:srgbClr val="FF00FF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9D26-C943-854C-84FB-CA41976E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Refer to </a:t>
            </a:r>
            <a:r>
              <a:rPr lang="en-US" altLang="ko-KR" sz="2000" dirty="0" err="1">
                <a:latin typeface="Monaco" pitchFamily="2" charset="0"/>
              </a:rPr>
              <a:t>edu.hanyang.indexer.PositionCursor</a:t>
            </a:r>
            <a:r>
              <a:rPr lang="en-US" altLang="ko-KR" dirty="0">
                <a:latin typeface="Monaco" pitchFamily="2" charset="0"/>
              </a:rPr>
              <a:t> </a:t>
            </a:r>
            <a:r>
              <a:rPr kumimoji="1" lang="en-US" altLang="ko-KR" dirty="0"/>
              <a:t>of the framework package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F2FDF-2E62-6747-AED2-C689264F5103}"/>
              </a:ext>
            </a:extLst>
          </p:cNvPr>
          <p:cNvSpPr/>
          <p:nvPr/>
        </p:nvSpPr>
        <p:spPr>
          <a:xfrm>
            <a:off x="683568" y="2500491"/>
            <a:ext cx="71339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package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edu.hanyang.indexer</a:t>
            </a:r>
            <a:r>
              <a:rPr lang="en-US" altLang="ko-KR" sz="1400" dirty="0">
                <a:latin typeface="Monaco" pitchFamily="2" charset="0"/>
              </a:rPr>
              <a:t>;</a:t>
            </a:r>
          </a:p>
          <a:p>
            <a:br>
              <a:rPr lang="en-US" altLang="ko-KR" sz="1400" dirty="0">
                <a:latin typeface="Monaco" pitchFamily="2" charset="0"/>
              </a:rPr>
            </a:br>
            <a:endParaRPr lang="en-US" altLang="ko-KR" sz="1400" dirty="0">
              <a:latin typeface="Monaco" pitchFamily="2" charset="0"/>
            </a:endParaRPr>
          </a:p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import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java.io.IOException</a:t>
            </a:r>
            <a:r>
              <a:rPr lang="en-US" altLang="ko-KR" sz="1400" dirty="0">
                <a:latin typeface="Monaco" pitchFamily="2" charset="0"/>
              </a:rPr>
              <a:t>;</a:t>
            </a:r>
          </a:p>
          <a:p>
            <a:br>
              <a:rPr lang="en-US" altLang="ko-KR" sz="1400" dirty="0">
                <a:latin typeface="Monaco" pitchFamily="2" charset="0"/>
              </a:rPr>
            </a:b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class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PositionCursor</a:t>
            </a:r>
            <a:r>
              <a:rPr lang="en-US" altLang="ko-KR" sz="1400" dirty="0">
                <a:latin typeface="Monaco" pitchFamily="2" charset="0"/>
              </a:rPr>
              <a:t> {</a:t>
            </a:r>
          </a:p>
          <a:p>
            <a:pPr lvl="1"/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931A68"/>
                </a:solidFill>
                <a:latin typeface="Monaco" pitchFamily="2" charset="0"/>
              </a:rPr>
              <a:t>boolean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Monaco" pitchFamily="2" charset="0"/>
              </a:rPr>
              <a:t>is_eol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()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throws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Monaco" pitchFamily="2" charset="0"/>
              </a:rPr>
              <a:t>IOException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;</a:t>
            </a:r>
            <a:endParaRPr lang="en-US" altLang="ko-KR" sz="1400" dirty="0">
              <a:solidFill>
                <a:srgbClr val="931A68"/>
              </a:solidFill>
              <a:latin typeface="Monaco" pitchFamily="2" charset="0"/>
            </a:endParaRPr>
          </a:p>
          <a:p>
            <a:pPr lvl="1"/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931A68"/>
                </a:solidFill>
                <a:latin typeface="Monaco" pitchFamily="2" charset="0"/>
              </a:rPr>
              <a:t>int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get_pos</a:t>
            </a:r>
            <a:r>
              <a:rPr lang="en-US" altLang="ko-KR" sz="1400" dirty="0">
                <a:latin typeface="Monaco" pitchFamily="2" charset="0"/>
              </a:rPr>
              <a:t>()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throws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IOException</a:t>
            </a:r>
            <a:r>
              <a:rPr lang="en-US" altLang="ko-KR" sz="1400" dirty="0">
                <a:latin typeface="Monaco" pitchFamily="2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void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go_next</a:t>
            </a:r>
            <a:r>
              <a:rPr lang="en-US" altLang="ko-KR" sz="1400" dirty="0">
                <a:latin typeface="Monaco" pitchFamily="2" charset="0"/>
              </a:rPr>
              <a:t>()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throws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IOException</a:t>
            </a:r>
            <a:r>
              <a:rPr lang="en-US" altLang="ko-KR" sz="1400" dirty="0">
                <a:latin typeface="Monaco" pitchFamily="2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931A68"/>
                </a:solidFill>
                <a:latin typeface="Monaco" pitchFamily="2" charset="0"/>
              </a:rPr>
              <a:t>int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get_term_count</a:t>
            </a:r>
            <a:r>
              <a:rPr lang="en-US" altLang="ko-KR" sz="1400" dirty="0">
                <a:latin typeface="Monaco" pitchFamily="2" charset="0"/>
              </a:rPr>
              <a:t>()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throws</a:t>
            </a:r>
            <a:r>
              <a:rPr lang="en-US" altLang="ko-KR" sz="1400" dirty="0">
                <a:latin typeface="Monaco" pitchFamily="2" charset="0"/>
              </a:rPr>
              <a:t> Exception;</a:t>
            </a:r>
          </a:p>
          <a:p>
            <a:r>
              <a:rPr lang="en-US" altLang="ko-KR" sz="1400" dirty="0">
                <a:latin typeface="Monaco" pitchFamily="2" charset="0"/>
              </a:rPr>
              <a:t>}</a:t>
            </a:r>
            <a:endParaRPr lang="en-US" altLang="ko-KR" sz="1400" dirty="0"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2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53E3-367E-44B3-AAB1-9C39C31A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Revisit: </a:t>
            </a:r>
            <a:r>
              <a:rPr lang="en-US" altLang="ko-KR" dirty="0" err="1"/>
              <a:t>TinySEQueryProcess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A7327-949F-4940-ABCC-C7B2CD4B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530EC2-A3B0-5340-B90A-B748F99F37A3}"/>
              </a:ext>
            </a:extLst>
          </p:cNvPr>
          <p:cNvSpPr/>
          <p:nvPr/>
        </p:nvSpPr>
        <p:spPr>
          <a:xfrm>
            <a:off x="683568" y="1783301"/>
            <a:ext cx="781749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package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edu.hanyang.submit</a:t>
            </a:r>
            <a:r>
              <a:rPr lang="en-US" altLang="ko-KR" sz="1200" dirty="0">
                <a:latin typeface="Monaco" pitchFamily="2" charset="0"/>
              </a:rPr>
              <a:t>;</a:t>
            </a:r>
            <a:br>
              <a:rPr lang="en-US" altLang="ko-KR" sz="1200" dirty="0">
                <a:latin typeface="Monaco" pitchFamily="2" charset="0"/>
              </a:rPr>
            </a:br>
            <a:endParaRPr lang="en-US" altLang="ko-KR" sz="1200" dirty="0">
              <a:latin typeface="Monaco" pitchFamily="2" charset="0"/>
            </a:endParaRPr>
          </a:p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import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java.io.IOException</a:t>
            </a:r>
            <a:r>
              <a:rPr lang="en-US" altLang="ko-KR" sz="1200" dirty="0">
                <a:latin typeface="Monaco" pitchFamily="2" charset="0"/>
              </a:rPr>
              <a:t>;</a:t>
            </a:r>
          </a:p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import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edu.hanyang.indexer.DocumentCursor</a:t>
            </a:r>
            <a:r>
              <a:rPr lang="en-US" altLang="ko-KR" sz="1200" dirty="0">
                <a:latin typeface="Monaco" pitchFamily="2" charset="0"/>
              </a:rPr>
              <a:t>;</a:t>
            </a:r>
          </a:p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import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edu.hanyang.indexer.IntermediateList</a:t>
            </a:r>
            <a:r>
              <a:rPr lang="en-US" altLang="ko-KR" sz="1200" dirty="0">
                <a:latin typeface="Monaco" pitchFamily="2" charset="0"/>
              </a:rPr>
              <a:t>;</a:t>
            </a:r>
          </a:p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import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edu.hanyang.indexer.QueryPlanTree</a:t>
            </a:r>
            <a:r>
              <a:rPr lang="en-US" altLang="ko-KR" sz="1200" dirty="0">
                <a:latin typeface="Monaco" pitchFamily="2" charset="0"/>
              </a:rPr>
              <a:t>;</a:t>
            </a:r>
          </a:p>
          <a:p>
            <a:br>
              <a:rPr lang="en-US" altLang="ko-KR" sz="1200" dirty="0">
                <a:latin typeface="Monaco" pitchFamily="2" charset="0"/>
              </a:rPr>
            </a:br>
            <a:endParaRPr lang="en-US" altLang="ko-KR" sz="1200" dirty="0">
              <a:latin typeface="Monaco" pitchFamily="2" charset="0"/>
            </a:endParaRPr>
          </a:p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class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TinySEQueryProcess</a:t>
            </a:r>
            <a:r>
              <a:rPr lang="en-US" altLang="ko-KR" sz="1200" dirty="0">
                <a:latin typeface="Monaco" pitchFamily="2" charset="0"/>
              </a:rPr>
              <a:t> {</a:t>
            </a:r>
          </a:p>
          <a:p>
            <a:pPr lvl="1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void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op_and_wo_pos</a:t>
            </a:r>
            <a:r>
              <a:rPr lang="en-US" altLang="ko-KR" sz="1200" dirty="0">
                <a:latin typeface="Monaco" pitchFamily="2" charset="0"/>
              </a:rPr>
              <a:t> (</a:t>
            </a:r>
            <a:r>
              <a:rPr lang="en-US" altLang="ko-KR" sz="1200" dirty="0" err="1">
                <a:latin typeface="Monaco" pitchFamily="2" charset="0"/>
              </a:rPr>
              <a:t>DocumentCursor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op1</a:t>
            </a:r>
            <a:r>
              <a:rPr lang="en-US" altLang="ko-KR" sz="1200" dirty="0">
                <a:latin typeface="Monaco" pitchFamily="2" charset="0"/>
              </a:rPr>
              <a:t>, </a:t>
            </a:r>
            <a:r>
              <a:rPr lang="en-US" altLang="ko-KR" sz="1200" dirty="0" err="1">
                <a:latin typeface="Monaco" pitchFamily="2" charset="0"/>
              </a:rPr>
              <a:t>DocumentCursor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op2</a:t>
            </a:r>
            <a:r>
              <a:rPr lang="en-US" altLang="ko-KR" sz="1200" dirty="0">
                <a:latin typeface="Monaco" pitchFamily="2" charset="0"/>
              </a:rPr>
              <a:t>, </a:t>
            </a:r>
            <a:r>
              <a:rPr lang="en-US" altLang="ko-KR" sz="1200" b="1" dirty="0" err="1">
                <a:latin typeface="Monaco" pitchFamily="2" charset="0"/>
              </a:rPr>
              <a:t>IntermediateList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out</a:t>
            </a:r>
            <a:r>
              <a:rPr lang="en-US" altLang="ko-KR" sz="1200" dirty="0">
                <a:latin typeface="Monaco" pitchFamily="2" charset="0"/>
              </a:rPr>
              <a:t>) throws </a:t>
            </a:r>
            <a:r>
              <a:rPr lang="en-US" altLang="ko-KR" sz="1200" dirty="0" err="1">
                <a:latin typeface="Monaco" pitchFamily="2" charset="0"/>
              </a:rPr>
              <a:t>IOException</a:t>
            </a:r>
            <a:r>
              <a:rPr lang="en-US" altLang="ko-KR" sz="1200" dirty="0">
                <a:latin typeface="Monaco" pitchFamily="2" charset="0"/>
              </a:rPr>
              <a:t> {</a:t>
            </a:r>
          </a:p>
          <a:p>
            <a:pPr lvl="1"/>
            <a:r>
              <a:rPr lang="en-US" altLang="ko-KR" sz="1200" dirty="0">
                <a:latin typeface="Monaco" pitchFamily="2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void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op_and_w_pos</a:t>
            </a:r>
            <a:r>
              <a:rPr lang="en-US" altLang="ko-KR" sz="1200" dirty="0">
                <a:latin typeface="Monaco" pitchFamily="2" charset="0"/>
              </a:rPr>
              <a:t> (</a:t>
            </a:r>
            <a:r>
              <a:rPr lang="en-US" altLang="ko-KR" sz="1200" dirty="0" err="1">
                <a:latin typeface="Monaco" pitchFamily="2" charset="0"/>
              </a:rPr>
              <a:t>DocumentCursor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op1</a:t>
            </a:r>
            <a:r>
              <a:rPr lang="en-US" altLang="ko-KR" sz="1200" dirty="0">
                <a:latin typeface="Monaco" pitchFamily="2" charset="0"/>
              </a:rPr>
              <a:t>, </a:t>
            </a:r>
            <a:r>
              <a:rPr lang="en-US" altLang="ko-KR" sz="1200" dirty="0" err="1">
                <a:latin typeface="Monaco" pitchFamily="2" charset="0"/>
              </a:rPr>
              <a:t>DocumentCursor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op2</a:t>
            </a:r>
            <a:r>
              <a:rPr lang="en-US" altLang="ko-KR" sz="1200" dirty="0">
                <a:latin typeface="Monaco" pitchFamily="2" charset="0"/>
              </a:rPr>
              <a:t>, </a:t>
            </a:r>
            <a:r>
              <a:rPr lang="en-US" altLang="ko-KR" sz="1200" dirty="0" err="1">
                <a:solidFill>
                  <a:srgbClr val="931A68"/>
                </a:solidFill>
                <a:latin typeface="Monaco" pitchFamily="2" charset="0"/>
              </a:rPr>
              <a:t>int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shift</a:t>
            </a:r>
            <a:r>
              <a:rPr lang="en-US" altLang="ko-KR" sz="1200" dirty="0">
                <a:latin typeface="Monaco" pitchFamily="2" charset="0"/>
              </a:rPr>
              <a:t>, </a:t>
            </a:r>
            <a:r>
              <a:rPr lang="en-US" altLang="ko-KR" sz="1200" b="1" dirty="0" err="1">
                <a:latin typeface="Monaco" pitchFamily="2" charset="0"/>
              </a:rPr>
              <a:t>IntermediatePositionalList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out</a:t>
            </a:r>
            <a:r>
              <a:rPr lang="en-US" altLang="ko-KR" sz="1200" dirty="0">
                <a:latin typeface="Monaco" pitchFamily="2" charset="0"/>
              </a:rPr>
              <a:t>) throws </a:t>
            </a:r>
            <a:r>
              <a:rPr lang="en-US" altLang="ko-KR" sz="1200" dirty="0" err="1">
                <a:latin typeface="Monaco" pitchFamily="2" charset="0"/>
              </a:rPr>
              <a:t>IOException</a:t>
            </a:r>
            <a:r>
              <a:rPr lang="en-US" altLang="ko-KR" sz="1200" dirty="0">
                <a:latin typeface="Monaco" pitchFamily="2" charset="0"/>
              </a:rPr>
              <a:t> {</a:t>
            </a:r>
          </a:p>
          <a:p>
            <a:pPr lvl="1"/>
            <a:r>
              <a:rPr lang="en-US" altLang="ko-KR" sz="1200" dirty="0">
                <a:latin typeface="Monaco" pitchFamily="2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QueryPlanTree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parse_query</a:t>
            </a:r>
            <a:r>
              <a:rPr lang="en-US" altLang="ko-KR" sz="1200" dirty="0">
                <a:latin typeface="Monaco" pitchFamily="2" charset="0"/>
              </a:rPr>
              <a:t>(String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query</a:t>
            </a:r>
            <a:r>
              <a:rPr lang="en-US" altLang="ko-KR" sz="1200" dirty="0">
                <a:latin typeface="Monaco" pitchFamily="2" charset="0"/>
              </a:rPr>
              <a:t>) throws </a:t>
            </a:r>
            <a:r>
              <a:rPr lang="en-US" altLang="ko-KR" sz="1200" dirty="0" err="1">
                <a:latin typeface="Monaco" pitchFamily="2" charset="0"/>
              </a:rPr>
              <a:t>IOException</a:t>
            </a:r>
            <a:r>
              <a:rPr lang="en-US" altLang="ko-KR" sz="1200" dirty="0">
                <a:latin typeface="Monaco" pitchFamily="2" charset="0"/>
              </a:rPr>
              <a:t> {</a:t>
            </a:r>
          </a:p>
          <a:p>
            <a:pPr lvl="1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	return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;</a:t>
            </a:r>
            <a:endParaRPr lang="en-US" altLang="ko-KR" sz="1200" dirty="0">
              <a:solidFill>
                <a:srgbClr val="931A68"/>
              </a:solidFill>
              <a:latin typeface="Monaco" pitchFamily="2" charset="0"/>
            </a:endParaRPr>
          </a:p>
          <a:p>
            <a:pPr lvl="1"/>
            <a:r>
              <a:rPr lang="en-US" altLang="ko-KR" sz="1200" dirty="0">
                <a:latin typeface="Monaco" pitchFamily="2" charset="0"/>
              </a:rPr>
              <a:t>}</a:t>
            </a:r>
          </a:p>
          <a:p>
            <a:r>
              <a:rPr lang="en-US" altLang="ko-KR" sz="1200" dirty="0">
                <a:latin typeface="Monaco" pitchFamily="2" charset="0"/>
              </a:rPr>
              <a:t>}</a:t>
            </a:r>
            <a:endParaRPr lang="en-US" altLang="ko-KR" sz="1200" dirty="0"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95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7C954-C429-2244-8DCE-F2105C64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highlight>
                  <a:srgbClr val="FF0000"/>
                </a:highlight>
              </a:rPr>
              <a:t>IntermediatePositionalList</a:t>
            </a:r>
            <a:endParaRPr kumimoji="1" lang="ko-KR" altLang="en-US" dirty="0">
              <a:highlight>
                <a:srgbClr val="FF00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11BC8-9E5B-FC4C-9400-13BECABD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Refer to </a:t>
            </a:r>
            <a:r>
              <a:rPr lang="en-US" altLang="ko-KR" sz="2000" dirty="0" err="1">
                <a:latin typeface="Monaco" pitchFamily="2" charset="0"/>
              </a:rPr>
              <a:t>edu.hanyang.indexer.IntermediatePositionalList</a:t>
            </a:r>
            <a:r>
              <a:rPr lang="en-US" altLang="ko-KR" sz="2000" dirty="0">
                <a:latin typeface="Monaco" pitchFamily="2" charset="0"/>
              </a:rPr>
              <a:t> </a:t>
            </a:r>
            <a:r>
              <a:rPr kumimoji="1" lang="en-US" altLang="ko-KR" dirty="0"/>
              <a:t>of the framework package</a:t>
            </a:r>
          </a:p>
          <a:p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6E33F1-FAA6-2F44-A20B-B6DA1939A9C6}"/>
              </a:ext>
            </a:extLst>
          </p:cNvPr>
          <p:cNvSpPr/>
          <p:nvPr/>
        </p:nvSpPr>
        <p:spPr>
          <a:xfrm>
            <a:off x="786105" y="2896191"/>
            <a:ext cx="816421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package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edu.hanyang.utils</a:t>
            </a:r>
            <a:r>
              <a:rPr lang="en-US" altLang="ko-KR" sz="1400" dirty="0">
                <a:latin typeface="Monaco" pitchFamily="2" charset="0"/>
              </a:rPr>
              <a:t>;</a:t>
            </a:r>
          </a:p>
          <a:p>
            <a:endParaRPr lang="en-US" altLang="ko-KR" sz="1400" dirty="0">
              <a:latin typeface="Monaco" pitchFamily="2" charset="0"/>
            </a:endParaRPr>
          </a:p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class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IntermediatePositionalList</a:t>
            </a:r>
            <a:r>
              <a:rPr lang="en-US" altLang="ko-KR" sz="1400" dirty="0">
                <a:latin typeface="Monaco" pitchFamily="2" charset="0"/>
              </a:rPr>
              <a:t> {</a:t>
            </a:r>
          </a:p>
          <a:p>
            <a:endParaRPr lang="en-US" altLang="ko-KR" sz="1400" dirty="0">
              <a:latin typeface="Monaco" pitchFamily="2" charset="0"/>
            </a:endParaRPr>
          </a:p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	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void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put_docid_and_pos</a:t>
            </a:r>
            <a:r>
              <a:rPr lang="en-US" altLang="ko-KR" sz="1400" dirty="0">
                <a:latin typeface="Monaco" pitchFamily="2" charset="0"/>
              </a:rPr>
              <a:t>(</a:t>
            </a:r>
            <a:r>
              <a:rPr lang="en-US" altLang="ko-KR" sz="1400" dirty="0" err="1">
                <a:solidFill>
                  <a:srgbClr val="931A68"/>
                </a:solidFill>
                <a:latin typeface="Monaco" pitchFamily="2" charset="0"/>
              </a:rPr>
              <a:t>int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7E504F"/>
                </a:solidFill>
                <a:latin typeface="Monaco" pitchFamily="2" charset="0"/>
              </a:rPr>
              <a:t>docid</a:t>
            </a:r>
            <a:r>
              <a:rPr lang="en-US" altLang="ko-KR" sz="1400" dirty="0">
                <a:latin typeface="Monaco" pitchFamily="2" charset="0"/>
              </a:rPr>
              <a:t>, </a:t>
            </a:r>
            <a:r>
              <a:rPr lang="en-US" altLang="ko-KR" sz="1400" dirty="0" err="1">
                <a:solidFill>
                  <a:srgbClr val="931A68"/>
                </a:solidFill>
                <a:latin typeface="Monaco" pitchFamily="2" charset="0"/>
              </a:rPr>
              <a:t>int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7E504F"/>
                </a:solidFill>
                <a:latin typeface="Monaco" pitchFamily="2" charset="0"/>
              </a:rPr>
              <a:t>pos</a:t>
            </a:r>
            <a:r>
              <a:rPr lang="en-US" altLang="ko-KR" sz="1400" dirty="0">
                <a:latin typeface="Monaco" pitchFamily="2" charset="0"/>
              </a:rPr>
              <a:t>);</a:t>
            </a:r>
            <a:br>
              <a:rPr lang="en-US" altLang="ko-KR" sz="1400" dirty="0">
                <a:latin typeface="Monaco" pitchFamily="2" charset="0"/>
              </a:rPr>
            </a:br>
            <a:endParaRPr lang="en-US" altLang="ko-KR" sz="1400" dirty="0">
              <a:latin typeface="Monaco" pitchFamily="2" charset="0"/>
            </a:endParaRPr>
          </a:p>
          <a:p>
            <a:r>
              <a:rPr lang="en-US" altLang="ko-KR" sz="1400" dirty="0">
                <a:latin typeface="Monaco" pitchFamily="2" charset="0"/>
              </a:rPr>
              <a:t>}</a:t>
            </a:r>
            <a:endParaRPr lang="en-US" altLang="ko-KR" sz="1400" dirty="0"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4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Recall: Intersection with Non-positional Indexes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u="sng" dirty="0" err="1"/>
              <a:t>and_without_positions</a:t>
            </a:r>
            <a:r>
              <a:rPr lang="en-US" altLang="ko-KR" sz="2000" dirty="0"/>
              <a:t> (p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p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>
                <a:highlight>
                  <a:srgbClr val="FF0000"/>
                </a:highlight>
              </a:rPr>
              <a:t>answer </a:t>
            </a:r>
            <a:r>
              <a:rPr lang="en-US" altLang="ko-KR" sz="1800" dirty="0">
                <a:highlight>
                  <a:srgbClr val="FF0000"/>
                </a:highlight>
                <a:sym typeface="Wingdings" pitchFamily="2" charset="2"/>
              </a:rPr>
              <a:t> &lt;&gt;</a:t>
            </a:r>
          </a:p>
          <a:p>
            <a:pPr lvl="1"/>
            <a:r>
              <a:rPr lang="en-US" altLang="ko-KR" sz="1800" dirty="0"/>
              <a:t>while </a:t>
            </a:r>
            <a:r>
              <a:rPr lang="en-US" altLang="ko-KR" sz="1800" dirty="0">
                <a:highlight>
                  <a:srgbClr val="00FF00"/>
                </a:highlight>
              </a:rPr>
              <a:t>p</a:t>
            </a:r>
            <a:r>
              <a:rPr lang="en-US" altLang="ko-KR" sz="1800" baseline="-25000" dirty="0">
                <a:highlight>
                  <a:srgbClr val="00FF00"/>
                </a:highlight>
              </a:rPr>
              <a:t>1</a:t>
            </a:r>
            <a:r>
              <a:rPr lang="en-US" altLang="ko-KR" sz="1800" dirty="0">
                <a:highlight>
                  <a:srgbClr val="00FF00"/>
                </a:highlight>
              </a:rPr>
              <a:t> is not null</a:t>
            </a:r>
            <a:r>
              <a:rPr lang="en-US" altLang="ko-KR" sz="1800" dirty="0"/>
              <a:t> and </a:t>
            </a:r>
            <a:r>
              <a:rPr lang="en-US" altLang="ko-KR" sz="1800" dirty="0">
                <a:highlight>
                  <a:srgbClr val="00FF00"/>
                </a:highlight>
              </a:rPr>
              <a:t>p</a:t>
            </a:r>
            <a:r>
              <a:rPr lang="en-US" altLang="ko-KR" sz="1800" baseline="-25000" dirty="0">
                <a:highlight>
                  <a:srgbClr val="00FF00"/>
                </a:highlight>
              </a:rPr>
              <a:t>2</a:t>
            </a:r>
            <a:r>
              <a:rPr lang="en-US" altLang="ko-KR" sz="1800" dirty="0">
                <a:highlight>
                  <a:srgbClr val="00FF00"/>
                </a:highlight>
              </a:rPr>
              <a:t> is not null</a:t>
            </a:r>
          </a:p>
          <a:p>
            <a:pPr lvl="2"/>
            <a:r>
              <a:rPr lang="en-US" altLang="ko-KR" dirty="0"/>
              <a:t>if </a:t>
            </a:r>
            <a:r>
              <a:rPr lang="en-US" altLang="ko-KR" dirty="0" err="1">
                <a:highlight>
                  <a:srgbClr val="00FF00"/>
                </a:highlight>
              </a:rPr>
              <a:t>docID</a:t>
            </a:r>
            <a:r>
              <a:rPr lang="en-US" altLang="ko-KR" dirty="0">
                <a:highlight>
                  <a:srgbClr val="00FF00"/>
                </a:highlight>
              </a:rPr>
              <a:t>(p</a:t>
            </a:r>
            <a:r>
              <a:rPr lang="en-US" altLang="ko-KR" baseline="-25000" dirty="0">
                <a:highlight>
                  <a:srgbClr val="00FF00"/>
                </a:highlight>
              </a:rPr>
              <a:t>1</a:t>
            </a:r>
            <a:r>
              <a:rPr lang="en-US" altLang="ko-KR" dirty="0">
                <a:highlight>
                  <a:srgbClr val="00FF00"/>
                </a:highlight>
              </a:rPr>
              <a:t>)</a:t>
            </a:r>
            <a:r>
              <a:rPr lang="en-US" altLang="ko-KR" dirty="0"/>
              <a:t> &lt; </a:t>
            </a:r>
            <a:r>
              <a:rPr lang="en-US" altLang="ko-KR" dirty="0" err="1">
                <a:highlight>
                  <a:srgbClr val="00FF00"/>
                </a:highlight>
              </a:rPr>
              <a:t>docID</a:t>
            </a:r>
            <a:r>
              <a:rPr lang="en-US" altLang="ko-KR" dirty="0">
                <a:highlight>
                  <a:srgbClr val="00FF00"/>
                </a:highlight>
              </a:rPr>
              <a:t>(p</a:t>
            </a:r>
            <a:r>
              <a:rPr lang="en-US" altLang="ko-KR" baseline="-25000" dirty="0">
                <a:highlight>
                  <a:srgbClr val="00FF00"/>
                </a:highlight>
              </a:rPr>
              <a:t>2</a:t>
            </a:r>
            <a:r>
              <a:rPr lang="en-US" altLang="ko-KR" dirty="0">
                <a:highlight>
                  <a:srgbClr val="00FF00"/>
                </a:highlight>
              </a:rPr>
              <a:t>)</a:t>
            </a:r>
          </a:p>
          <a:p>
            <a:pPr lvl="3"/>
            <a:r>
              <a:rPr lang="en-US" altLang="ko-KR" sz="1800" dirty="0"/>
              <a:t>p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itchFamily="2" charset="2"/>
              </a:rPr>
              <a:t> </a:t>
            </a:r>
            <a:r>
              <a:rPr lang="en-US" altLang="ko-KR" sz="1800" dirty="0">
                <a:highlight>
                  <a:srgbClr val="00FF00"/>
                </a:highlight>
                <a:sym typeface="Wingdings" pitchFamily="2" charset="2"/>
              </a:rPr>
              <a:t>next(p</a:t>
            </a:r>
            <a:r>
              <a:rPr lang="en-US" altLang="ko-KR" sz="1800" baseline="-25000" dirty="0">
                <a:highlight>
                  <a:srgbClr val="00FF00"/>
                </a:highlight>
                <a:sym typeface="Wingdings" pitchFamily="2" charset="2"/>
              </a:rPr>
              <a:t>1</a:t>
            </a:r>
            <a:r>
              <a:rPr lang="en-US" altLang="ko-KR" sz="1800" dirty="0">
                <a:highlight>
                  <a:srgbClr val="00FF00"/>
                </a:highlight>
                <a:sym typeface="Wingdings" pitchFamily="2" charset="2"/>
              </a:rPr>
              <a:t>)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else if </a:t>
            </a:r>
            <a:r>
              <a:rPr lang="en-US" altLang="ko-KR" dirty="0" err="1">
                <a:highlight>
                  <a:srgbClr val="00FF00"/>
                </a:highlight>
              </a:rPr>
              <a:t>docID</a:t>
            </a:r>
            <a:r>
              <a:rPr lang="en-US" altLang="ko-KR" dirty="0">
                <a:highlight>
                  <a:srgbClr val="00FF00"/>
                </a:highlight>
              </a:rPr>
              <a:t>(p</a:t>
            </a:r>
            <a:r>
              <a:rPr lang="en-US" altLang="ko-KR" baseline="-25000" dirty="0">
                <a:highlight>
                  <a:srgbClr val="00FF00"/>
                </a:highlight>
              </a:rPr>
              <a:t>1</a:t>
            </a:r>
            <a:r>
              <a:rPr lang="en-US" altLang="ko-KR" dirty="0">
                <a:highlight>
                  <a:srgbClr val="00FF00"/>
                </a:highlight>
              </a:rPr>
              <a:t>)</a:t>
            </a:r>
            <a:r>
              <a:rPr lang="en-US" altLang="ko-KR" dirty="0"/>
              <a:t> &gt; </a:t>
            </a:r>
            <a:r>
              <a:rPr lang="en-US" altLang="ko-KR" dirty="0" err="1">
                <a:highlight>
                  <a:srgbClr val="00FF00"/>
                </a:highlight>
              </a:rPr>
              <a:t>docID</a:t>
            </a:r>
            <a:r>
              <a:rPr lang="en-US" altLang="ko-KR" dirty="0">
                <a:highlight>
                  <a:srgbClr val="00FF00"/>
                </a:highlight>
              </a:rPr>
              <a:t>(p</a:t>
            </a:r>
            <a:r>
              <a:rPr lang="en-US" altLang="ko-KR" baseline="-25000" dirty="0">
                <a:highlight>
                  <a:srgbClr val="00FF00"/>
                </a:highlight>
              </a:rPr>
              <a:t>2</a:t>
            </a:r>
            <a:r>
              <a:rPr lang="en-US" altLang="ko-KR" dirty="0">
                <a:highlight>
                  <a:srgbClr val="00FF00"/>
                </a:highlight>
              </a:rPr>
              <a:t>)</a:t>
            </a:r>
          </a:p>
          <a:p>
            <a:pPr lvl="3"/>
            <a:r>
              <a:rPr lang="en-US" altLang="ko-KR" sz="1800" dirty="0"/>
              <a:t>p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itchFamily="2" charset="2"/>
              </a:rPr>
              <a:t> </a:t>
            </a:r>
            <a:r>
              <a:rPr lang="en-US" altLang="ko-KR" sz="1800" dirty="0">
                <a:highlight>
                  <a:srgbClr val="00FF00"/>
                </a:highlight>
                <a:sym typeface="Wingdings" pitchFamily="2" charset="2"/>
              </a:rPr>
              <a:t>next(p</a:t>
            </a:r>
            <a:r>
              <a:rPr lang="en-US" altLang="ko-KR" sz="1800" baseline="-25000" dirty="0">
                <a:highlight>
                  <a:srgbClr val="00FF00"/>
                </a:highlight>
                <a:sym typeface="Wingdings" pitchFamily="2" charset="2"/>
              </a:rPr>
              <a:t>2</a:t>
            </a:r>
            <a:r>
              <a:rPr lang="en-US" altLang="ko-KR" sz="1800" dirty="0">
                <a:highlight>
                  <a:srgbClr val="00FF00"/>
                </a:highlight>
                <a:sym typeface="Wingdings" pitchFamily="2" charset="2"/>
              </a:rPr>
              <a:t>)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else</a:t>
            </a:r>
          </a:p>
          <a:p>
            <a:pPr lvl="3"/>
            <a:r>
              <a:rPr lang="en-US" altLang="ko-KR" sz="1800" dirty="0">
                <a:highlight>
                  <a:srgbClr val="FF0000"/>
                </a:highlight>
                <a:sym typeface="Wingdings" pitchFamily="2" charset="2"/>
              </a:rPr>
              <a:t>A	</a:t>
            </a:r>
            <a:r>
              <a:rPr lang="en-US" altLang="ko-KR" sz="1800" dirty="0" err="1">
                <a:highlight>
                  <a:srgbClr val="FF0000"/>
                </a:highlight>
                <a:sym typeface="Wingdings" pitchFamily="2" charset="2"/>
              </a:rPr>
              <a:t>dd</a:t>
            </a:r>
            <a:r>
              <a:rPr lang="en-US" altLang="ko-KR" sz="1800" dirty="0">
                <a:highlight>
                  <a:srgbClr val="FF0000"/>
                </a:highlight>
                <a:sym typeface="Wingdings" pitchFamily="2" charset="2"/>
              </a:rPr>
              <a:t>(answer, </a:t>
            </a:r>
            <a:r>
              <a:rPr lang="en-US" altLang="ko-KR" sz="1800" dirty="0" err="1">
                <a:highlight>
                  <a:srgbClr val="FF0000"/>
                </a:highlight>
                <a:sym typeface="Wingdings" pitchFamily="2" charset="2"/>
              </a:rPr>
              <a:t>docID</a:t>
            </a:r>
            <a:r>
              <a:rPr lang="en-US" altLang="ko-KR" sz="1800" dirty="0">
                <a:highlight>
                  <a:srgbClr val="FF0000"/>
                </a:highlight>
                <a:sym typeface="Wingdings" pitchFamily="2" charset="2"/>
              </a:rPr>
              <a:t>(p</a:t>
            </a:r>
            <a:r>
              <a:rPr lang="en-US" altLang="ko-KR" sz="1800" baseline="-25000" dirty="0">
                <a:highlight>
                  <a:srgbClr val="FF0000"/>
                </a:highlight>
                <a:sym typeface="Wingdings" pitchFamily="2" charset="2"/>
              </a:rPr>
              <a:t>1</a:t>
            </a:r>
            <a:r>
              <a:rPr lang="en-US" altLang="ko-KR" sz="1800" dirty="0">
                <a:highlight>
                  <a:srgbClr val="FF0000"/>
                </a:highlight>
                <a:sym typeface="Wingdings" pitchFamily="2" charset="2"/>
              </a:rPr>
              <a:t>), </a:t>
            </a:r>
            <a:r>
              <a:rPr lang="en-US" altLang="ko-KR" sz="1800" dirty="0" err="1">
                <a:highlight>
                  <a:srgbClr val="FF0000"/>
                </a:highlight>
                <a:sym typeface="Wingdings" pitchFamily="2" charset="2"/>
              </a:rPr>
              <a:t>Pos</a:t>
            </a:r>
            <a:r>
              <a:rPr lang="en-US" altLang="ko-KR" sz="1800" dirty="0">
                <a:highlight>
                  <a:srgbClr val="FF0000"/>
                </a:highlight>
                <a:sym typeface="Wingdings" pitchFamily="2" charset="2"/>
              </a:rPr>
              <a:t>(q</a:t>
            </a:r>
            <a:r>
              <a:rPr lang="en-US" altLang="ko-KR" sz="1800" baseline="-25000" dirty="0">
                <a:highlight>
                  <a:srgbClr val="FF0000"/>
                </a:highlight>
                <a:sym typeface="Wingdings" pitchFamily="2" charset="2"/>
              </a:rPr>
              <a:t>1</a:t>
            </a:r>
            <a:r>
              <a:rPr lang="en-US" altLang="ko-KR" sz="1800" dirty="0">
                <a:highlight>
                  <a:srgbClr val="FF0000"/>
                </a:highlight>
                <a:sym typeface="Wingdings" pitchFamily="2" charset="2"/>
              </a:rPr>
              <a:t>))</a:t>
            </a:r>
          </a:p>
          <a:p>
            <a:pPr lvl="3"/>
            <a:r>
              <a:rPr lang="en-US" altLang="ko-KR" sz="1800" dirty="0">
                <a:sym typeface="Wingdings" pitchFamily="2" charset="2"/>
              </a:rPr>
              <a:t>q</a:t>
            </a:r>
            <a:r>
              <a:rPr lang="en-US" altLang="ko-KR" sz="1800" baseline="-25000" dirty="0">
                <a:sym typeface="Wingdings" pitchFamily="2" charset="2"/>
              </a:rPr>
              <a:t>1</a:t>
            </a:r>
            <a:r>
              <a:rPr lang="en-US" altLang="ko-KR" sz="1800" dirty="0">
                <a:sym typeface="Wingdings" pitchFamily="2" charset="2"/>
              </a:rPr>
              <a:t>  next(q</a:t>
            </a:r>
            <a:r>
              <a:rPr lang="en-US" altLang="ko-KR" sz="1800" baseline="-25000" dirty="0">
                <a:sym typeface="Wingdings" pitchFamily="2" charset="2"/>
              </a:rPr>
              <a:t>1</a:t>
            </a:r>
            <a:r>
              <a:rPr lang="en-US" altLang="ko-KR" sz="1800" dirty="0">
                <a:sym typeface="Wingdings" pitchFamily="2" charset="2"/>
              </a:rPr>
              <a:t>)</a:t>
            </a:r>
          </a:p>
          <a:p>
            <a:pPr lvl="3"/>
            <a:r>
              <a:rPr lang="en-US" altLang="ko-KR" sz="1800" dirty="0">
                <a:sym typeface="Wingdings" pitchFamily="2" charset="2"/>
              </a:rPr>
              <a:t>q</a:t>
            </a:r>
            <a:r>
              <a:rPr lang="en-US" altLang="ko-KR" sz="1800" baseline="-25000" dirty="0">
                <a:sym typeface="Wingdings" pitchFamily="2" charset="2"/>
              </a:rPr>
              <a:t>2</a:t>
            </a:r>
            <a:r>
              <a:rPr lang="en-US" altLang="ko-KR" sz="1800" dirty="0">
                <a:sym typeface="Wingdings" pitchFamily="2" charset="2"/>
              </a:rPr>
              <a:t>  next(q</a:t>
            </a:r>
            <a:r>
              <a:rPr lang="en-US" altLang="ko-KR" sz="1800" baseline="-25000" dirty="0">
                <a:sym typeface="Wingdings" pitchFamily="2" charset="2"/>
              </a:rPr>
              <a:t>2</a:t>
            </a:r>
            <a:r>
              <a:rPr lang="en-US" altLang="ko-KR" sz="1800" dirty="0">
                <a:sym typeface="Wingdings" pitchFamily="2" charset="2"/>
              </a:rPr>
              <a:t>)</a:t>
            </a:r>
          </a:p>
          <a:p>
            <a:pPr lvl="1"/>
            <a:endParaRPr lang="en-US" altLang="ko-KR" sz="1800" dirty="0">
              <a:sym typeface="Wingdings" pitchFamily="2" charset="2"/>
            </a:endParaRPr>
          </a:p>
          <a:p>
            <a:pPr lvl="3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336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3A1BB-6780-F942-8D12-A87A5FAE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highlight>
                  <a:srgbClr val="FF0000"/>
                </a:highlight>
              </a:rPr>
              <a:t>IntermediateList</a:t>
            </a:r>
            <a:endParaRPr kumimoji="1" lang="ko-KR" altLang="en-US" dirty="0">
              <a:highlight>
                <a:srgbClr val="FF0000"/>
              </a:highlight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CCF1A-ACDA-4B46-B237-491E9F8D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Refer to of the framework package</a:t>
            </a:r>
          </a:p>
          <a:p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AE4965-CD7F-4445-9CA5-C86712577E6D}"/>
              </a:ext>
            </a:extLst>
          </p:cNvPr>
          <p:cNvSpPr/>
          <p:nvPr/>
        </p:nvSpPr>
        <p:spPr>
          <a:xfrm>
            <a:off x="1075384" y="2300596"/>
            <a:ext cx="67549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package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edu.hanyang.indexer</a:t>
            </a:r>
            <a:r>
              <a:rPr lang="en-US" altLang="ko-KR" sz="1400" dirty="0">
                <a:latin typeface="Monaco" pitchFamily="2" charset="0"/>
              </a:rPr>
              <a:t>;</a:t>
            </a:r>
          </a:p>
          <a:p>
            <a:br>
              <a:rPr lang="en-US" altLang="ko-KR" sz="1400" dirty="0">
                <a:latin typeface="Monaco" pitchFamily="2" charset="0"/>
              </a:rPr>
            </a:br>
            <a:endParaRPr lang="en-US" altLang="ko-KR" sz="1400" dirty="0">
              <a:latin typeface="Monaco" pitchFamily="2" charset="0"/>
            </a:endParaRPr>
          </a:p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class</a:t>
            </a:r>
            <a:r>
              <a:rPr lang="en-US" altLang="ko-KR" sz="1400" dirty="0">
                <a:latin typeface="Monaco" pitchFamily="2" charset="0"/>
              </a:rPr>
              <a:t> </a:t>
            </a:r>
            <a:r>
              <a:rPr lang="en-US" altLang="ko-KR" sz="1400" dirty="0" err="1">
                <a:latin typeface="Monaco" pitchFamily="2" charset="0"/>
              </a:rPr>
              <a:t>IntermediateList</a:t>
            </a:r>
            <a:r>
              <a:rPr lang="en-US" altLang="ko-KR" sz="1400" dirty="0">
                <a:latin typeface="Monaco" pitchFamily="2" charset="0"/>
              </a:rPr>
              <a:t> {</a:t>
            </a:r>
          </a:p>
          <a:p>
            <a:endParaRPr lang="en-US" altLang="ko-KR" sz="1400" dirty="0">
              <a:latin typeface="Monaco" pitchFamily="2" charset="0"/>
            </a:endParaRPr>
          </a:p>
          <a:p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	public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abstract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400" dirty="0">
                <a:solidFill>
                  <a:srgbClr val="931A68"/>
                </a:solidFill>
                <a:latin typeface="Monaco" pitchFamily="2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Monaco" pitchFamily="2" charset="0"/>
              </a:rPr>
              <a:t>put_docid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(</a:t>
            </a:r>
            <a:r>
              <a:rPr lang="en-US" altLang="ko-KR" sz="1400" dirty="0" err="1">
                <a:solidFill>
                  <a:srgbClr val="931A68"/>
                </a:solidFill>
                <a:latin typeface="Monaco" pitchFamily="2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400" dirty="0" err="1">
                <a:solidFill>
                  <a:srgbClr val="7E504F"/>
                </a:solidFill>
                <a:latin typeface="Monaco" pitchFamily="2" charset="0"/>
              </a:rPr>
              <a:t>docid</a:t>
            </a:r>
            <a:r>
              <a:rPr lang="en-US" altLang="ko-KR" sz="1400" dirty="0">
                <a:solidFill>
                  <a:srgbClr val="000000"/>
                </a:solidFill>
                <a:latin typeface="Monaco" pitchFamily="2" charset="0"/>
              </a:rPr>
              <a:t>);</a:t>
            </a:r>
          </a:p>
          <a:p>
            <a:endParaRPr lang="en-US" altLang="ko-KR" sz="1400" dirty="0">
              <a:solidFill>
                <a:srgbClr val="931A68"/>
              </a:solidFill>
              <a:latin typeface="Monaco" pitchFamily="2" charset="0"/>
            </a:endParaRPr>
          </a:p>
          <a:p>
            <a:r>
              <a:rPr lang="en-US" altLang="ko-KR" sz="1400" dirty="0">
                <a:latin typeface="Monaco" pitchFamily="2" charset="0"/>
              </a:rPr>
              <a:t>}</a:t>
            </a:r>
            <a:endParaRPr lang="en-US" altLang="ko-KR" sz="1400" dirty="0"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7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Given</a:t>
            </a:r>
          </a:p>
          <a:p>
            <a:pPr lvl="1"/>
            <a:r>
              <a:rPr lang="en-US" altLang="ko-KR" dirty="0"/>
              <a:t>A query string of String (note that all terms are replaced with term ids in integers)</a:t>
            </a:r>
          </a:p>
          <a:p>
            <a:pPr lvl="2"/>
            <a:r>
              <a:rPr lang="en-US" altLang="ko-KR" dirty="0"/>
              <a:t>E.g., </a:t>
            </a:r>
          </a:p>
          <a:p>
            <a:pPr lvl="3"/>
            <a:r>
              <a:rPr lang="en-US" altLang="ko-KR" dirty="0"/>
              <a:t>124 223</a:t>
            </a:r>
          </a:p>
          <a:p>
            <a:pPr lvl="3"/>
            <a:r>
              <a:rPr lang="en-US" altLang="ko-KR" dirty="0"/>
              <a:t>“483</a:t>
            </a:r>
            <a:r>
              <a:rPr lang="ko-KR" altLang="en-US" dirty="0"/>
              <a:t> </a:t>
            </a:r>
            <a:r>
              <a:rPr lang="en-US" altLang="ko-KR" dirty="0"/>
              <a:t>293</a:t>
            </a:r>
            <a:r>
              <a:rPr lang="ko-KR" altLang="en-US" dirty="0"/>
              <a:t> </a:t>
            </a:r>
            <a:r>
              <a:rPr lang="en-US" altLang="ko-KR" dirty="0"/>
              <a:t>1040</a:t>
            </a:r>
            <a:r>
              <a:rPr lang="ko-KR" altLang="en-US" dirty="0"/>
              <a:t> </a:t>
            </a:r>
            <a:r>
              <a:rPr lang="en-US" altLang="ko-KR" dirty="0"/>
              <a:t>2381”</a:t>
            </a:r>
          </a:p>
          <a:p>
            <a:pPr lvl="3"/>
            <a:r>
              <a:rPr lang="en-US" altLang="ko-KR" dirty="0"/>
              <a:t>“382</a:t>
            </a:r>
            <a:r>
              <a:rPr lang="ko-KR" altLang="en-US" dirty="0"/>
              <a:t> </a:t>
            </a:r>
            <a:r>
              <a:rPr lang="en-US" altLang="ko-KR" dirty="0"/>
              <a:t>294”</a:t>
            </a:r>
            <a:r>
              <a:rPr lang="ko-KR" altLang="en-US" dirty="0"/>
              <a:t> </a:t>
            </a:r>
            <a:r>
              <a:rPr lang="en-US" altLang="ko-KR" dirty="0"/>
              <a:t>2391</a:t>
            </a:r>
          </a:p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Implement modules</a:t>
            </a:r>
          </a:p>
          <a:p>
            <a:pPr lvl="2"/>
            <a:r>
              <a:rPr lang="en-US" altLang="ko-KR" dirty="0"/>
              <a:t>Parsing a query string</a:t>
            </a:r>
          </a:p>
          <a:p>
            <a:pPr lvl="2"/>
            <a:r>
              <a:rPr lang="en-US" altLang="ko-KR" dirty="0"/>
              <a:t>Joining posting lists</a:t>
            </a:r>
            <a:r>
              <a:rPr lang="ko-KR" altLang="en-US" dirty="0"/>
              <a:t> </a:t>
            </a:r>
            <a:r>
              <a:rPr lang="en-US" altLang="ko-KR" dirty="0"/>
              <a:t>(intersection with / without positions)</a:t>
            </a:r>
          </a:p>
          <a:p>
            <a:r>
              <a:rPr lang="en-US" altLang="ko-KR" dirty="0"/>
              <a:t>Return</a:t>
            </a:r>
          </a:p>
          <a:p>
            <a:pPr lvl="1"/>
            <a:r>
              <a:rPr lang="en-US" altLang="ko-KR" dirty="0"/>
              <a:t>An array of </a:t>
            </a:r>
            <a:r>
              <a:rPr lang="en-US" altLang="ko-KR" dirty="0">
                <a:solidFill>
                  <a:srgbClr val="FF0000"/>
                </a:solidFill>
              </a:rPr>
              <a:t>doc IDs</a:t>
            </a:r>
          </a:p>
          <a:p>
            <a:pPr lvl="2"/>
            <a:r>
              <a:rPr lang="en-US" altLang="ko-KR" dirty="0"/>
              <a:t>Note that the result to be returned finally consists of doc IDs only even if input is a phrase query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30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AB3F6-11F7-456D-8A89-7CAFFD47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Submit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CBD4E-C14B-421C-857D-BADD0AE0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to submit</a:t>
            </a:r>
          </a:p>
          <a:p>
            <a:pPr lvl="1"/>
            <a:r>
              <a:rPr lang="en-US" altLang="ko-KR" dirty="0"/>
              <a:t>Run “maven package”</a:t>
            </a:r>
          </a:p>
          <a:p>
            <a:pPr lvl="1"/>
            <a:r>
              <a:rPr lang="en-US" altLang="ko-KR" dirty="0"/>
              <a:t>Submit </a:t>
            </a:r>
            <a:r>
              <a:rPr lang="en-US" altLang="ko-KR" dirty="0">
                <a:solidFill>
                  <a:srgbClr val="FF0000"/>
                </a:solidFill>
              </a:rPr>
              <a:t>&lt;your student ID&gt;-0.0.1-SNAPSHOT.jar</a:t>
            </a:r>
            <a:r>
              <a:rPr lang="en-US" altLang="ko-KR" dirty="0"/>
              <a:t> file (you can find it from &lt;project </a:t>
            </a:r>
            <a:r>
              <a:rPr lang="en-US" altLang="ko-KR" dirty="0" err="1"/>
              <a:t>dir</a:t>
            </a:r>
            <a:r>
              <a:rPr lang="en-US" altLang="ko-KR" dirty="0"/>
              <a:t>&gt;/target/)</a:t>
            </a:r>
          </a:p>
          <a:p>
            <a:r>
              <a:rPr lang="en-US" altLang="ko-KR" dirty="0"/>
              <a:t>If any question, contact TA</a:t>
            </a:r>
          </a:p>
          <a:p>
            <a:pPr lvl="1"/>
            <a:r>
              <a:rPr lang="en-US" altLang="ko-KR" dirty="0" err="1"/>
              <a:t>Keonwoo</a:t>
            </a:r>
            <a:r>
              <a:rPr lang="en-US" altLang="ko-KR" dirty="0"/>
              <a:t> Kim (</a:t>
            </a:r>
            <a:r>
              <a:rPr lang="ko-KR" altLang="en-US" dirty="0"/>
              <a:t>김건우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kdbml314@gmail.com</a:t>
            </a:r>
            <a:endParaRPr lang="en-US" altLang="ko-KR" dirty="0"/>
          </a:p>
          <a:p>
            <a:pPr lvl="1"/>
            <a:r>
              <a:rPr lang="en-US" altLang="ko-KR" dirty="0"/>
              <a:t>Room: 4</a:t>
            </a:r>
            <a:r>
              <a:rPr lang="ko-KR" altLang="en-US" dirty="0"/>
              <a:t>공학관 </a:t>
            </a:r>
            <a:r>
              <a:rPr lang="en-US" altLang="ko-KR" dirty="0"/>
              <a:t>314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en-US" altLang="ko-KR" dirty="0"/>
              <a:t>Due date</a:t>
            </a:r>
          </a:p>
          <a:p>
            <a:pPr lvl="1"/>
            <a:r>
              <a:rPr lang="en-US" altLang="ko-KR" dirty="0"/>
              <a:t>June 12 (11:59pm)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07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6F101-5EA6-984D-B00A-4E17FC2F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Test Setting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847BD-9220-544F-8830-C0E823D9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Query string</a:t>
            </a:r>
          </a:p>
          <a:p>
            <a:pPr lvl="1"/>
            <a:r>
              <a:rPr kumimoji="1" lang="en-US" altLang="ko-KR" dirty="0"/>
              <a:t>10,000 queries randomly generated by selecting sentences from indexed documents</a:t>
            </a:r>
          </a:p>
          <a:p>
            <a:r>
              <a:rPr kumimoji="1" lang="en-US" altLang="ko-KR" dirty="0"/>
              <a:t>Evaluation</a:t>
            </a:r>
          </a:p>
          <a:p>
            <a:pPr lvl="1"/>
            <a:r>
              <a:rPr kumimoji="1" lang="en-US" altLang="ko-KR" dirty="0"/>
              <a:t>Average running time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144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EC4DC-CCCF-6048-9967-C2DC8990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Delay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D23A5-7E8E-5E44-8077-AC15AE256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Due date</a:t>
            </a:r>
          </a:p>
          <a:p>
            <a:pPr lvl="1"/>
            <a:r>
              <a:rPr lang="en-US" altLang="ko-KR" dirty="0"/>
              <a:t>June 19 (11:59pm)</a:t>
            </a:r>
          </a:p>
          <a:p>
            <a:r>
              <a:rPr kumimoji="1" lang="en-US" altLang="ko-KR" dirty="0"/>
              <a:t>Delay</a:t>
            </a:r>
          </a:p>
          <a:p>
            <a:pPr lvl="1"/>
            <a:r>
              <a:rPr kumimoji="1" lang="en-US" altLang="ko-KR" dirty="0"/>
              <a:t>You have only a single chance for delayed submission</a:t>
            </a:r>
          </a:p>
          <a:p>
            <a:pPr lvl="1"/>
            <a:r>
              <a:rPr kumimoji="1" lang="en-US" altLang="ko-KR" dirty="0"/>
              <a:t>Everyone can submit for the second submission</a:t>
            </a:r>
          </a:p>
          <a:p>
            <a:r>
              <a:rPr kumimoji="1" lang="en-US" altLang="ko-KR" dirty="0"/>
              <a:t>Ranking rule</a:t>
            </a:r>
          </a:p>
          <a:p>
            <a:pPr lvl="1"/>
            <a:r>
              <a:rPr kumimoji="1" lang="en-US" altLang="ko-KR" dirty="0"/>
              <a:t>Top 1, 2 and 3 rank is selected from the first submissions</a:t>
            </a:r>
          </a:p>
          <a:p>
            <a:pPr lvl="1"/>
            <a:r>
              <a:rPr kumimoji="1" lang="en-US" altLang="ko-KR" dirty="0"/>
              <a:t>The lower ranks are determined from all submissions</a:t>
            </a:r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96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9F9CB-2A29-B243-806F-9EF7FEAD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Code Template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8E00B-7D82-914A-9B3B-C3BF5C6B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We provide a package of</a:t>
            </a:r>
          </a:p>
          <a:p>
            <a:pPr lvl="1"/>
            <a:r>
              <a:rPr kumimoji="1" lang="en-US" altLang="ko-KR" dirty="0"/>
              <a:t>A maven project created in Eclipse</a:t>
            </a:r>
          </a:p>
          <a:p>
            <a:r>
              <a:rPr kumimoji="1" lang="en-US" altLang="ko-KR" dirty="0"/>
              <a:t>It contains</a:t>
            </a:r>
          </a:p>
          <a:p>
            <a:pPr lvl="1"/>
            <a:r>
              <a:rPr kumimoji="1" lang="en-US" altLang="ko-KR" dirty="0"/>
              <a:t>Template codes (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edu.hanyang.submit.</a:t>
            </a:r>
            <a:r>
              <a:rPr kumimoji="1"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TinySEQueryProcess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 err="1"/>
              <a:t>TinySE</a:t>
            </a:r>
            <a:r>
              <a:rPr kumimoji="1" lang="en-US" altLang="ko-KR" dirty="0"/>
              <a:t> framework (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lib/tinyse-0.0.1-SNAPSHOT.jar</a:t>
            </a:r>
            <a:r>
              <a:rPr kumimoji="1" lang="en-US" altLang="ko-KR" dirty="0"/>
              <a:t>) </a:t>
            </a:r>
            <a:r>
              <a:rPr kumimoji="1" lang="en-US" altLang="ko-KR" u="sng" dirty="0">
                <a:solidFill>
                  <a:srgbClr val="FF0000"/>
                </a:solidFill>
                <a:sym typeface="Wingdings" pitchFamily="2" charset="2"/>
              </a:rPr>
              <a:t> to be updated on every stage</a:t>
            </a:r>
          </a:p>
          <a:p>
            <a:pPr lvl="2"/>
            <a:r>
              <a:rPr kumimoji="1" lang="en-US" altLang="ko-KR" dirty="0">
                <a:sym typeface="Wingdings" pitchFamily="2" charset="2"/>
              </a:rPr>
              <a:t>Interface files (e.g., </a:t>
            </a:r>
            <a:r>
              <a:rPr kumimoji="1" lang="en-US" altLang="ko-KR" dirty="0" err="1">
                <a:sym typeface="Wingdings" pitchFamily="2" charset="2"/>
              </a:rPr>
              <a:t>QueryProcess</a:t>
            </a:r>
            <a:r>
              <a:rPr kumimoji="1" lang="en-US" altLang="ko-KR" dirty="0">
                <a:sym typeface="Wingdings" pitchFamily="2" charset="2"/>
              </a:rPr>
              <a:t>)</a:t>
            </a:r>
          </a:p>
          <a:p>
            <a:pPr lvl="2"/>
            <a:r>
              <a:rPr kumimoji="1" lang="en-US" altLang="ko-KR" dirty="0">
                <a:sym typeface="Wingdings" pitchFamily="2" charset="2"/>
              </a:rPr>
              <a:t>API to access posting lists (e.g., </a:t>
            </a:r>
            <a:r>
              <a:rPr kumimoji="1" lang="en-US" altLang="ko-KR" dirty="0" err="1">
                <a:sym typeface="Wingdings" pitchFamily="2" charset="2"/>
              </a:rPr>
              <a:t>DocumentCursor</a:t>
            </a:r>
            <a:r>
              <a:rPr kumimoji="1" lang="en-US" altLang="ko-KR" dirty="0">
                <a:sym typeface="Wingdings" pitchFamily="2" charset="2"/>
              </a:rPr>
              <a:t>, </a:t>
            </a:r>
            <a:r>
              <a:rPr kumimoji="1" lang="en-US" altLang="ko-KR" dirty="0" err="1">
                <a:sym typeface="Wingdings" pitchFamily="2" charset="2"/>
              </a:rPr>
              <a:t>PositionCursor</a:t>
            </a:r>
            <a:r>
              <a:rPr kumimoji="1" lang="en-US" altLang="ko-KR" dirty="0">
                <a:sym typeface="Wingdings" pitchFamily="2" charset="2"/>
              </a:rPr>
              <a:t>)</a:t>
            </a:r>
          </a:p>
          <a:p>
            <a:pPr lvl="2"/>
            <a:r>
              <a:rPr kumimoji="1" lang="en-US" altLang="ko-KR" dirty="0"/>
              <a:t>Indexer and query processer codes which will complete a search engine by connecting your submissions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02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653E3-367E-44B3-AAB1-9C39C31A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Use Code Template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A7327-949F-4940-ABCC-C7B2CD4B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 </a:t>
            </a:r>
            <a:r>
              <a:rPr lang="en-US" altLang="ko-KR" i="1" u="sng" dirty="0" err="1">
                <a:solidFill>
                  <a:srgbClr val="FF0000"/>
                </a:solidFill>
              </a:rPr>
              <a:t>edu.hanyang.submit.TinySEQueryProcess</a:t>
            </a:r>
            <a:endParaRPr lang="en-US" altLang="ko-KR" i="1" u="sng" dirty="0">
              <a:solidFill>
                <a:srgbClr val="FF0000"/>
              </a:solidFill>
            </a:endParaRPr>
          </a:p>
          <a:p>
            <a:r>
              <a:rPr lang="en-US" altLang="ko-KR" dirty="0"/>
              <a:t>By implementing the interface: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530EC2-A3B0-5340-B90A-B748F99F37A3}"/>
              </a:ext>
            </a:extLst>
          </p:cNvPr>
          <p:cNvSpPr/>
          <p:nvPr/>
        </p:nvSpPr>
        <p:spPr>
          <a:xfrm>
            <a:off x="683568" y="2340513"/>
            <a:ext cx="781749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package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edu.hanyang.submit</a:t>
            </a:r>
            <a:r>
              <a:rPr lang="en-US" altLang="ko-KR" sz="1200" dirty="0">
                <a:latin typeface="Monaco" pitchFamily="2" charset="0"/>
              </a:rPr>
              <a:t>;</a:t>
            </a:r>
            <a:br>
              <a:rPr lang="en-US" altLang="ko-KR" sz="1200" dirty="0">
                <a:latin typeface="Monaco" pitchFamily="2" charset="0"/>
              </a:rPr>
            </a:br>
            <a:endParaRPr lang="en-US" altLang="ko-KR" sz="1200" dirty="0">
              <a:latin typeface="Monaco" pitchFamily="2" charset="0"/>
            </a:endParaRPr>
          </a:p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import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java.io.IOException</a:t>
            </a:r>
            <a:r>
              <a:rPr lang="en-US" altLang="ko-KR" sz="1200" dirty="0">
                <a:latin typeface="Monaco" pitchFamily="2" charset="0"/>
              </a:rPr>
              <a:t>;</a:t>
            </a:r>
          </a:p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import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edu.hanyang.indexer.DocumentCursor</a:t>
            </a:r>
            <a:r>
              <a:rPr lang="en-US" altLang="ko-KR" sz="1200" dirty="0">
                <a:latin typeface="Monaco" pitchFamily="2" charset="0"/>
              </a:rPr>
              <a:t>;</a:t>
            </a:r>
          </a:p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import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edu.hanyang.indexer.IntermediateList</a:t>
            </a:r>
            <a:r>
              <a:rPr lang="en-US" altLang="ko-KR" sz="1200" dirty="0">
                <a:latin typeface="Monaco" pitchFamily="2" charset="0"/>
              </a:rPr>
              <a:t>;</a:t>
            </a:r>
          </a:p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import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edu.hanyang.indexer.QueryPlanTree</a:t>
            </a:r>
            <a:r>
              <a:rPr lang="en-US" altLang="ko-KR" sz="1200" dirty="0">
                <a:latin typeface="Monaco" pitchFamily="2" charset="0"/>
              </a:rPr>
              <a:t>;</a:t>
            </a:r>
          </a:p>
          <a:p>
            <a:br>
              <a:rPr lang="en-US" altLang="ko-KR" sz="1200" dirty="0">
                <a:latin typeface="Monaco" pitchFamily="2" charset="0"/>
              </a:rPr>
            </a:br>
            <a:endParaRPr lang="en-US" altLang="ko-KR" sz="1200" dirty="0">
              <a:latin typeface="Monaco" pitchFamily="2" charset="0"/>
            </a:endParaRPr>
          </a:p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class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TinySEQueryProcess</a:t>
            </a:r>
            <a:r>
              <a:rPr lang="en-US" altLang="ko-KR" sz="1200" dirty="0">
                <a:latin typeface="Monaco" pitchFamily="2" charset="0"/>
              </a:rPr>
              <a:t> {</a:t>
            </a:r>
          </a:p>
          <a:p>
            <a:pPr lvl="1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void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op_and_wo_pos</a:t>
            </a:r>
            <a:r>
              <a:rPr lang="en-US" altLang="ko-KR" sz="1200" dirty="0">
                <a:latin typeface="Monaco" pitchFamily="2" charset="0"/>
              </a:rPr>
              <a:t> (</a:t>
            </a:r>
            <a:r>
              <a:rPr lang="en-US" altLang="ko-KR" sz="1200" dirty="0" err="1">
                <a:latin typeface="Monaco" pitchFamily="2" charset="0"/>
              </a:rPr>
              <a:t>DocumentCursor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op1</a:t>
            </a:r>
            <a:r>
              <a:rPr lang="en-US" altLang="ko-KR" sz="1200" dirty="0">
                <a:latin typeface="Monaco" pitchFamily="2" charset="0"/>
              </a:rPr>
              <a:t>, </a:t>
            </a:r>
            <a:r>
              <a:rPr lang="en-US" altLang="ko-KR" sz="1200" dirty="0" err="1">
                <a:latin typeface="Monaco" pitchFamily="2" charset="0"/>
              </a:rPr>
              <a:t>DocumentCursor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op2</a:t>
            </a:r>
            <a:r>
              <a:rPr lang="en-US" altLang="ko-KR" sz="1200" dirty="0">
                <a:latin typeface="Monaco" pitchFamily="2" charset="0"/>
              </a:rPr>
              <a:t>, </a:t>
            </a:r>
            <a:r>
              <a:rPr lang="en-US" altLang="ko-KR" sz="1200" dirty="0" err="1">
                <a:latin typeface="Monaco" pitchFamily="2" charset="0"/>
              </a:rPr>
              <a:t>IntermediateList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out</a:t>
            </a:r>
            <a:r>
              <a:rPr lang="en-US" altLang="ko-KR" sz="1200" dirty="0">
                <a:latin typeface="Monaco" pitchFamily="2" charset="0"/>
              </a:rPr>
              <a:t>) throws </a:t>
            </a:r>
            <a:r>
              <a:rPr lang="en-US" altLang="ko-KR" sz="1200" dirty="0" err="1">
                <a:latin typeface="Monaco" pitchFamily="2" charset="0"/>
              </a:rPr>
              <a:t>IOException</a:t>
            </a:r>
            <a:r>
              <a:rPr lang="en-US" altLang="ko-KR" sz="1200" dirty="0">
                <a:latin typeface="Monaco" pitchFamily="2" charset="0"/>
              </a:rPr>
              <a:t> {</a:t>
            </a:r>
          </a:p>
          <a:p>
            <a:pPr lvl="1"/>
            <a:r>
              <a:rPr lang="en-US" altLang="ko-KR" sz="1200" dirty="0">
                <a:latin typeface="Monaco" pitchFamily="2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void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op_and_w_pos</a:t>
            </a:r>
            <a:r>
              <a:rPr lang="en-US" altLang="ko-KR" sz="1200" dirty="0">
                <a:latin typeface="Monaco" pitchFamily="2" charset="0"/>
              </a:rPr>
              <a:t> (</a:t>
            </a:r>
            <a:r>
              <a:rPr lang="en-US" altLang="ko-KR" sz="1200" dirty="0" err="1">
                <a:latin typeface="Monaco" pitchFamily="2" charset="0"/>
              </a:rPr>
              <a:t>DocumentCursor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op1</a:t>
            </a:r>
            <a:r>
              <a:rPr lang="en-US" altLang="ko-KR" sz="1200" dirty="0">
                <a:latin typeface="Monaco" pitchFamily="2" charset="0"/>
              </a:rPr>
              <a:t>, </a:t>
            </a:r>
            <a:r>
              <a:rPr lang="en-US" altLang="ko-KR" sz="1200" dirty="0" err="1">
                <a:latin typeface="Monaco" pitchFamily="2" charset="0"/>
              </a:rPr>
              <a:t>DocumentCursor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op2</a:t>
            </a:r>
            <a:r>
              <a:rPr lang="en-US" altLang="ko-KR" sz="1200" dirty="0">
                <a:latin typeface="Monaco" pitchFamily="2" charset="0"/>
              </a:rPr>
              <a:t>, </a:t>
            </a:r>
            <a:r>
              <a:rPr lang="en-US" altLang="ko-KR" sz="1200" dirty="0" err="1">
                <a:solidFill>
                  <a:srgbClr val="931A68"/>
                </a:solidFill>
                <a:latin typeface="Monaco" pitchFamily="2" charset="0"/>
              </a:rPr>
              <a:t>int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shift</a:t>
            </a:r>
            <a:r>
              <a:rPr lang="en-US" altLang="ko-KR" sz="1200" dirty="0">
                <a:latin typeface="Monaco" pitchFamily="2" charset="0"/>
              </a:rPr>
              <a:t>, </a:t>
            </a:r>
            <a:r>
              <a:rPr lang="en-US" altLang="ko-KR" sz="1200" dirty="0" err="1">
                <a:latin typeface="Monaco" pitchFamily="2" charset="0"/>
              </a:rPr>
              <a:t>IntermediateList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out</a:t>
            </a:r>
            <a:r>
              <a:rPr lang="en-US" altLang="ko-KR" sz="1200" dirty="0">
                <a:latin typeface="Monaco" pitchFamily="2" charset="0"/>
              </a:rPr>
              <a:t>) throws </a:t>
            </a:r>
            <a:r>
              <a:rPr lang="en-US" altLang="ko-KR" sz="1200" dirty="0" err="1">
                <a:latin typeface="Monaco" pitchFamily="2" charset="0"/>
              </a:rPr>
              <a:t>IOException</a:t>
            </a:r>
            <a:r>
              <a:rPr lang="en-US" altLang="ko-KR" sz="1200" dirty="0">
                <a:latin typeface="Monaco" pitchFamily="2" charset="0"/>
              </a:rPr>
              <a:t> {</a:t>
            </a:r>
          </a:p>
          <a:p>
            <a:pPr lvl="1"/>
            <a:r>
              <a:rPr lang="en-US" altLang="ko-KR" sz="1200" dirty="0">
                <a:latin typeface="Monaco" pitchFamily="2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b="1" dirty="0" err="1">
                <a:latin typeface="Monaco" pitchFamily="2" charset="0"/>
              </a:rPr>
              <a:t>QueryPlanTree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parse_query</a:t>
            </a:r>
            <a:r>
              <a:rPr lang="en-US" altLang="ko-KR" sz="1200" dirty="0">
                <a:latin typeface="Monaco" pitchFamily="2" charset="0"/>
              </a:rPr>
              <a:t>(String </a:t>
            </a:r>
            <a:r>
              <a:rPr lang="en-US" altLang="ko-KR" sz="1200" dirty="0">
                <a:solidFill>
                  <a:srgbClr val="7E504F"/>
                </a:solidFill>
                <a:latin typeface="Monaco" pitchFamily="2" charset="0"/>
              </a:rPr>
              <a:t>query</a:t>
            </a:r>
            <a:r>
              <a:rPr lang="en-US" altLang="ko-KR" sz="1200" dirty="0">
                <a:latin typeface="Monaco" pitchFamily="2" charset="0"/>
              </a:rPr>
              <a:t>) throws </a:t>
            </a:r>
            <a:r>
              <a:rPr lang="en-US" altLang="ko-KR" sz="1200" dirty="0" err="1">
                <a:latin typeface="Monaco" pitchFamily="2" charset="0"/>
              </a:rPr>
              <a:t>IOException</a:t>
            </a:r>
            <a:r>
              <a:rPr lang="en-US" altLang="ko-KR" sz="1200" dirty="0">
                <a:latin typeface="Monaco" pitchFamily="2" charset="0"/>
              </a:rPr>
              <a:t> {</a:t>
            </a:r>
          </a:p>
          <a:p>
            <a:pPr lvl="1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	return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;</a:t>
            </a:r>
            <a:endParaRPr lang="en-US" altLang="ko-KR" sz="1200" dirty="0">
              <a:solidFill>
                <a:srgbClr val="931A68"/>
              </a:solidFill>
              <a:latin typeface="Monaco" pitchFamily="2" charset="0"/>
            </a:endParaRPr>
          </a:p>
          <a:p>
            <a:pPr lvl="1"/>
            <a:r>
              <a:rPr lang="en-US" altLang="ko-KR" sz="1200" dirty="0">
                <a:latin typeface="Monaco" pitchFamily="2" charset="0"/>
              </a:rPr>
              <a:t>}</a:t>
            </a:r>
          </a:p>
          <a:p>
            <a:r>
              <a:rPr lang="en-US" altLang="ko-KR" sz="1200" dirty="0">
                <a:latin typeface="Monaco" pitchFamily="2" charset="0"/>
              </a:rPr>
              <a:t>}</a:t>
            </a:r>
            <a:endParaRPr lang="en-US" altLang="ko-KR" sz="1200" dirty="0"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9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DE86D-3489-E645-A86D-F19FC728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QueryPlanTree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C1863B-FC02-FC46-83BD-8F6E8014F9B2}"/>
              </a:ext>
            </a:extLst>
          </p:cNvPr>
          <p:cNvSpPr/>
          <p:nvPr/>
        </p:nvSpPr>
        <p:spPr>
          <a:xfrm>
            <a:off x="284634" y="1905506"/>
            <a:ext cx="8801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class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QueryPlanTree</a:t>
            </a:r>
            <a:r>
              <a:rPr lang="en-US" altLang="ko-KR" sz="1200" dirty="0">
                <a:latin typeface="Monaco" pitchFamily="2" charset="0"/>
              </a:rPr>
              <a:t> {</a:t>
            </a:r>
          </a:p>
          <a:p>
            <a:endParaRPr lang="en-US" altLang="ko-KR" sz="1200" dirty="0">
              <a:solidFill>
                <a:srgbClr val="4F76CB"/>
              </a:solidFill>
              <a:latin typeface="Monaco" pitchFamily="2" charset="0"/>
            </a:endParaRPr>
          </a:p>
          <a:p>
            <a:pPr lvl="1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931A68"/>
                </a:solidFill>
                <a:latin typeface="Monaco" pitchFamily="2" charset="0"/>
              </a:rPr>
              <a:t>enum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 NODE_TYPE { </a:t>
            </a:r>
            <a:r>
              <a:rPr lang="en-US" altLang="ko-KR" sz="1200" dirty="0">
                <a:solidFill>
                  <a:srgbClr val="0326CC"/>
                </a:solidFill>
                <a:latin typeface="Monaco" pitchFamily="2" charset="0"/>
              </a:rPr>
              <a:t>OPRAND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, </a:t>
            </a:r>
            <a:r>
              <a:rPr lang="en-US" altLang="ko-KR" sz="1200" dirty="0">
                <a:solidFill>
                  <a:srgbClr val="0326CC"/>
                </a:solidFill>
                <a:latin typeface="Monaco" pitchFamily="2" charset="0"/>
              </a:rPr>
              <a:t>OP_AND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, </a:t>
            </a:r>
            <a:r>
              <a:rPr lang="en-US" altLang="ko-KR" sz="1200" dirty="0">
                <a:solidFill>
                  <a:srgbClr val="0326CC"/>
                </a:solidFill>
                <a:latin typeface="Monaco" pitchFamily="2" charset="0"/>
              </a:rPr>
              <a:t>OP_SHIFTED_AND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, </a:t>
            </a:r>
            <a:r>
              <a:rPr lang="en-US" altLang="ko-KR" sz="1200" dirty="0">
                <a:solidFill>
                  <a:srgbClr val="0326CC"/>
                </a:solidFill>
                <a:latin typeface="Monaco" pitchFamily="2" charset="0"/>
              </a:rPr>
              <a:t>OP_REMOVE_POS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 }</a:t>
            </a:r>
          </a:p>
          <a:p>
            <a:pPr lvl="1"/>
            <a:endParaRPr lang="en-US" altLang="ko-KR" sz="1200" dirty="0">
              <a:solidFill>
                <a:srgbClr val="0326CC"/>
              </a:solidFill>
              <a:latin typeface="Monaco" pitchFamily="2" charset="0"/>
            </a:endParaRPr>
          </a:p>
          <a:p>
            <a:pPr lvl="1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class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QueryPlanNode</a:t>
            </a:r>
            <a:r>
              <a:rPr lang="en-US" altLang="ko-KR" sz="1200" dirty="0">
                <a:latin typeface="Monaco" pitchFamily="2" charset="0"/>
              </a:rPr>
              <a:t> {</a:t>
            </a:r>
          </a:p>
          <a:p>
            <a:pPr lvl="2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NODE_TYPE </a:t>
            </a:r>
            <a:r>
              <a:rPr lang="en-US" altLang="ko-KR" sz="1200" dirty="0">
                <a:solidFill>
                  <a:srgbClr val="0326CC"/>
                </a:solidFill>
                <a:latin typeface="Monaco" pitchFamily="2" charset="0"/>
              </a:rPr>
              <a:t>type</a:t>
            </a:r>
            <a:r>
              <a:rPr lang="en-US" altLang="ko-KR" sz="1200" dirty="0">
                <a:latin typeface="Monaco" pitchFamily="2" charset="0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QueryPlanNode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0326CC"/>
                </a:solidFill>
                <a:latin typeface="Monaco" pitchFamily="2" charset="0"/>
              </a:rPr>
              <a:t>left</a:t>
            </a:r>
            <a:r>
              <a:rPr lang="en-US" altLang="ko-KR" sz="1200" dirty="0">
                <a:latin typeface="Monaco" pitchFamily="2" charset="0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QueryPlanNode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0326CC"/>
                </a:solidFill>
                <a:latin typeface="Monaco" pitchFamily="2" charset="0"/>
              </a:rPr>
              <a:t>right</a:t>
            </a:r>
            <a:r>
              <a:rPr lang="en-US" altLang="ko-KR" sz="1200" dirty="0">
                <a:latin typeface="Monaco" pitchFamily="2" charset="0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931A68"/>
                </a:solidFill>
                <a:latin typeface="Monaco" pitchFamily="2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0326CC"/>
                </a:solidFill>
                <a:latin typeface="Monaco" pitchFamily="2" charset="0"/>
              </a:rPr>
              <a:t>shift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;               </a:t>
            </a:r>
            <a:r>
              <a:rPr lang="en-US" altLang="ko-KR" sz="1200" dirty="0">
                <a:solidFill>
                  <a:srgbClr val="4E9072"/>
                </a:solidFill>
                <a:latin typeface="Monaco" pitchFamily="2" charset="0"/>
              </a:rPr>
              <a:t>/* shift has a value when type = OP_SHIFTED_AND</a:t>
            </a:r>
          </a:p>
          <a:p>
            <a:pPr lvl="2"/>
            <a:r>
              <a:rPr lang="en-US" altLang="ko-KR" sz="1200" dirty="0">
                <a:solidFill>
                  <a:srgbClr val="4E9072"/>
                </a:solidFill>
                <a:latin typeface="Monaco" pitchFamily="2" charset="0"/>
              </a:rPr>
              <a:t>                                  constraint on the positions of terms;</a:t>
            </a:r>
          </a:p>
          <a:p>
            <a:pPr lvl="2"/>
            <a:r>
              <a:rPr lang="en-US" altLang="ko-KR" sz="1200" dirty="0">
                <a:solidFill>
                  <a:srgbClr val="4E9072"/>
                </a:solidFill>
                <a:latin typeface="Monaco" pitchFamily="2" charset="0"/>
              </a:rPr>
              <a:t>                                  right term's </a:t>
            </a:r>
            <a:r>
              <a:rPr lang="en-US" altLang="ko-KR" sz="1200" dirty="0" err="1">
                <a:solidFill>
                  <a:srgbClr val="4E9072"/>
                </a:solidFill>
                <a:latin typeface="Monaco" pitchFamily="2" charset="0"/>
              </a:rPr>
              <a:t>pos</a:t>
            </a:r>
            <a:r>
              <a:rPr lang="en-US" altLang="ko-KR" sz="1200" dirty="0">
                <a:solidFill>
                  <a:srgbClr val="4E9072"/>
                </a:solidFill>
                <a:latin typeface="Monaco" pitchFamily="2" charset="0"/>
              </a:rPr>
              <a:t> - left term's </a:t>
            </a:r>
            <a:r>
              <a:rPr lang="en-US" altLang="ko-KR" sz="1200" dirty="0" err="1">
                <a:solidFill>
                  <a:srgbClr val="4E9072"/>
                </a:solidFill>
                <a:latin typeface="Monaco" pitchFamily="2" charset="0"/>
              </a:rPr>
              <a:t>pos</a:t>
            </a:r>
            <a:r>
              <a:rPr lang="en-US" altLang="ko-KR" sz="1200" dirty="0">
                <a:solidFill>
                  <a:srgbClr val="4E9072"/>
                </a:solidFill>
                <a:latin typeface="Monaco" pitchFamily="2" charset="0"/>
              </a:rPr>
              <a:t> = shift */</a:t>
            </a:r>
          </a:p>
          <a:p>
            <a:pPr lvl="2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931A68"/>
                </a:solidFill>
                <a:latin typeface="Monaco" pitchFamily="2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0326CC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000000"/>
                </a:solidFill>
                <a:latin typeface="Monaco" pitchFamily="2" charset="0"/>
              </a:rPr>
              <a:t>;              </a:t>
            </a:r>
            <a:r>
              <a:rPr lang="en-US" altLang="ko-KR" sz="1200" dirty="0">
                <a:solidFill>
                  <a:srgbClr val="4E9072"/>
                </a:solidFill>
                <a:latin typeface="Monaco" pitchFamily="2" charset="0"/>
              </a:rPr>
              <a:t>/* </a:t>
            </a:r>
            <a:r>
              <a:rPr lang="en-US" altLang="ko-KR" sz="1200" dirty="0" err="1">
                <a:solidFill>
                  <a:srgbClr val="4E9072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E9072"/>
                </a:solidFill>
                <a:latin typeface="Monaco" pitchFamily="2" charset="0"/>
              </a:rPr>
              <a:t> has a value when type = OPRAND */</a:t>
            </a:r>
          </a:p>
          <a:p>
            <a:pPr lvl="1"/>
            <a:r>
              <a:rPr lang="en-US" altLang="ko-KR" sz="1200" dirty="0">
                <a:latin typeface="Monaco" pitchFamily="2" charset="0"/>
              </a:rPr>
              <a:t>}</a:t>
            </a:r>
          </a:p>
          <a:p>
            <a:pPr lvl="1"/>
            <a:endParaRPr lang="en-US" altLang="ko-KR" sz="1200" dirty="0">
              <a:latin typeface="Monaco" pitchFamily="2" charset="0"/>
            </a:endParaRPr>
          </a:p>
          <a:p>
            <a:pPr lvl="1"/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public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 err="1">
                <a:latin typeface="Monaco" pitchFamily="2" charset="0"/>
              </a:rPr>
              <a:t>QueryPlanNode</a:t>
            </a:r>
            <a:r>
              <a:rPr lang="en-US" altLang="ko-KR" sz="1200" dirty="0">
                <a:latin typeface="Monaco" pitchFamily="2" charset="0"/>
              </a:rPr>
              <a:t> </a:t>
            </a:r>
            <a:r>
              <a:rPr lang="en-US" altLang="ko-KR" sz="1200" dirty="0">
                <a:solidFill>
                  <a:srgbClr val="0326CC"/>
                </a:solidFill>
                <a:latin typeface="Monaco" pitchFamily="2" charset="0"/>
              </a:rPr>
              <a:t>root</a:t>
            </a:r>
            <a:r>
              <a:rPr lang="en-US" altLang="ko-KR" sz="1200" dirty="0">
                <a:latin typeface="Monaco" pitchFamily="2" charset="0"/>
              </a:rPr>
              <a:t> = </a:t>
            </a:r>
            <a:r>
              <a:rPr lang="en-US" altLang="ko-KR" sz="1200" dirty="0">
                <a:solidFill>
                  <a:srgbClr val="931A68"/>
                </a:solidFill>
                <a:latin typeface="Monaco" pitchFamily="2" charset="0"/>
              </a:rPr>
              <a:t>null</a:t>
            </a:r>
            <a:r>
              <a:rPr lang="en-US" altLang="ko-KR" sz="1200" dirty="0">
                <a:latin typeface="Monaco" pitchFamily="2" charset="0"/>
              </a:rPr>
              <a:t>;</a:t>
            </a:r>
          </a:p>
          <a:p>
            <a:r>
              <a:rPr lang="en-US" altLang="ko-KR" sz="1200" dirty="0">
                <a:latin typeface="Monaco" pitchFamily="2" charset="0"/>
              </a:rPr>
              <a:t>}</a:t>
            </a:r>
            <a:endParaRPr lang="en-US" altLang="ko-KR" sz="1200" dirty="0"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75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D325D-72FE-2D42-8951-5E349C4E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QueryPlanTree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99AF8-8E2D-AC40-8BFD-3A74FA5A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The method </a:t>
            </a:r>
            <a:r>
              <a:rPr lang="en-US" altLang="ko-KR" dirty="0" err="1">
                <a:latin typeface="Monaco" pitchFamily="2" charset="0"/>
              </a:rPr>
              <a:t>parse_query</a:t>
            </a:r>
            <a:r>
              <a:rPr lang="en-US" altLang="ko-KR" dirty="0">
                <a:latin typeface="Monaco" pitchFamily="2" charset="0"/>
              </a:rPr>
              <a:t> </a:t>
            </a:r>
            <a:r>
              <a:rPr kumimoji="1" lang="en-US" altLang="ko-KR" dirty="0"/>
              <a:t>is required to return a query plan tree (i.e., an instance of </a:t>
            </a:r>
            <a:r>
              <a:rPr kumimoji="1" lang="en-US" altLang="ko-KR" dirty="0" err="1"/>
              <a:t>QueryPlanTree</a:t>
            </a:r>
            <a:r>
              <a:rPr kumimoji="1" lang="en-US" altLang="ko-KR" dirty="0"/>
              <a:t> class)</a:t>
            </a:r>
          </a:p>
          <a:p>
            <a:pPr lvl="1"/>
            <a:r>
              <a:rPr kumimoji="1" lang="en-US" altLang="ko-KR" dirty="0"/>
              <a:t>Refer to </a:t>
            </a:r>
            <a:r>
              <a:rPr lang="en-US" altLang="ko-KR" dirty="0" err="1">
                <a:solidFill>
                  <a:srgbClr val="00B050"/>
                </a:solidFill>
                <a:latin typeface="Monaco" pitchFamily="2" charset="0"/>
              </a:rPr>
              <a:t>edu.hanyang.indexer.QueryPlanTree.java</a:t>
            </a:r>
            <a:endParaRPr lang="en-US" altLang="ko-KR" dirty="0">
              <a:solidFill>
                <a:srgbClr val="00B050"/>
              </a:solidFill>
              <a:latin typeface="Monaco" pitchFamily="2" charset="0"/>
            </a:endParaRPr>
          </a:p>
          <a:p>
            <a:pPr lvl="1"/>
            <a:r>
              <a:rPr kumimoji="1" lang="en-US" altLang="ko-KR" dirty="0"/>
              <a:t>Parse the input query string and generate a tree such as</a:t>
            </a:r>
          </a:p>
          <a:p>
            <a:pPr lvl="2"/>
            <a:r>
              <a:rPr kumimoji="1" lang="en-US" altLang="ko-KR" dirty="0"/>
              <a:t>E.g., </a:t>
            </a:r>
            <a:r>
              <a:rPr lang="en-US" altLang="ko-KR" dirty="0" err="1"/>
              <a:t>hanyang</a:t>
            </a:r>
            <a:r>
              <a:rPr lang="en-US" altLang="ko-KR" dirty="0"/>
              <a:t> (=3813)</a:t>
            </a:r>
          </a:p>
          <a:p>
            <a:pPr lvl="2"/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2E1516B-3B28-FC49-9BA0-D9ACD9D21947}"/>
              </a:ext>
            </a:extLst>
          </p:cNvPr>
          <p:cNvSpPr/>
          <p:nvPr/>
        </p:nvSpPr>
        <p:spPr>
          <a:xfrm>
            <a:off x="3973041" y="4109942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22FC4-EF29-E244-BC63-3BD09E1ED9CB}"/>
              </a:ext>
            </a:extLst>
          </p:cNvPr>
          <p:cNvSpPr/>
          <p:nvPr/>
        </p:nvSpPr>
        <p:spPr>
          <a:xfrm>
            <a:off x="3286827" y="3769471"/>
            <a:ext cx="18582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atin typeface="Monaco" pitchFamily="2" charset="0"/>
              </a:rPr>
              <a:t>QueryPlanTree.root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DA636A-CBA2-A940-B235-5D11C2A77E9A}"/>
              </a:ext>
            </a:extLst>
          </p:cNvPr>
          <p:cNvSpPr/>
          <p:nvPr/>
        </p:nvSpPr>
        <p:spPr>
          <a:xfrm>
            <a:off x="4572000" y="4213723"/>
            <a:ext cx="2416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 type = OP_REMOVE_POS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AFE859D-30BA-3042-AF08-AC44C4CC9DA1}"/>
              </a:ext>
            </a:extLst>
          </p:cNvPr>
          <p:cNvSpPr/>
          <p:nvPr/>
        </p:nvSpPr>
        <p:spPr>
          <a:xfrm>
            <a:off x="3973041" y="5148164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94974-2551-9844-8D33-01033EBB41B1}"/>
              </a:ext>
            </a:extLst>
          </p:cNvPr>
          <p:cNvSpPr txBox="1"/>
          <p:nvPr/>
        </p:nvSpPr>
        <p:spPr>
          <a:xfrm>
            <a:off x="3968925" y="51849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05769F8-00E0-0546-9DE2-839A04749F54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4215929" y="4581430"/>
            <a:ext cx="0" cy="566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53944-800B-EB47-8836-0ABE6DE68799}"/>
              </a:ext>
            </a:extLst>
          </p:cNvPr>
          <p:cNvSpPr/>
          <p:nvPr/>
        </p:nvSpPr>
        <p:spPr>
          <a:xfrm>
            <a:off x="4572000" y="5245408"/>
            <a:ext cx="3159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 type = OPRAND, </a:t>
            </a:r>
            <a:r>
              <a:rPr lang="en-US" altLang="ko-KR" sz="1200" dirty="0" err="1">
                <a:solidFill>
                  <a:srgbClr val="4F76CB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 = 3813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9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D325D-72FE-2D42-8951-5E349C4E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QueryPlanTree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99AF8-8E2D-AC40-8BFD-3A74FA5A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kumimoji="1" lang="en-US" altLang="ko-KR" dirty="0"/>
              <a:t>E.g., </a:t>
            </a:r>
            <a:r>
              <a:rPr lang="en-US" altLang="ko-KR" dirty="0" err="1"/>
              <a:t>hanyang</a:t>
            </a:r>
            <a:r>
              <a:rPr lang="en-US" altLang="ko-KR" dirty="0"/>
              <a:t> university </a:t>
            </a:r>
            <a:r>
              <a:rPr lang="en-US" altLang="ko-KR" dirty="0" err="1"/>
              <a:t>erica</a:t>
            </a:r>
            <a:r>
              <a:rPr lang="en-US" altLang="ko-KR" dirty="0"/>
              <a:t> (=3813 12 4931)</a:t>
            </a:r>
          </a:p>
          <a:p>
            <a:pPr lvl="2"/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2E1516B-3B28-FC49-9BA0-D9ACD9D21947}"/>
              </a:ext>
            </a:extLst>
          </p:cNvPr>
          <p:cNvSpPr/>
          <p:nvPr/>
        </p:nvSpPr>
        <p:spPr>
          <a:xfrm>
            <a:off x="4058766" y="2409729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22FC4-EF29-E244-BC63-3BD09E1ED9CB}"/>
              </a:ext>
            </a:extLst>
          </p:cNvPr>
          <p:cNvSpPr/>
          <p:nvPr/>
        </p:nvSpPr>
        <p:spPr>
          <a:xfrm>
            <a:off x="3372552" y="2069258"/>
            <a:ext cx="18582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atin typeface="Monaco" pitchFamily="2" charset="0"/>
              </a:rPr>
              <a:t>QueryPlanTree.root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AFE859D-30BA-3042-AF08-AC44C4CC9DA1}"/>
              </a:ext>
            </a:extLst>
          </p:cNvPr>
          <p:cNvSpPr/>
          <p:nvPr/>
        </p:nvSpPr>
        <p:spPr>
          <a:xfrm>
            <a:off x="1687033" y="3290783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94974-2551-9844-8D33-01033EBB41B1}"/>
              </a:ext>
            </a:extLst>
          </p:cNvPr>
          <p:cNvSpPr txBox="1"/>
          <p:nvPr/>
        </p:nvSpPr>
        <p:spPr>
          <a:xfrm>
            <a:off x="1682917" y="3327573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05769F8-00E0-0546-9DE2-839A04749F54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1929921" y="2881217"/>
            <a:ext cx="2371733" cy="409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F3ED22-1492-704F-9E35-AC7CA09F1AFB}"/>
              </a:ext>
            </a:extLst>
          </p:cNvPr>
          <p:cNvSpPr/>
          <p:nvPr/>
        </p:nvSpPr>
        <p:spPr>
          <a:xfrm>
            <a:off x="4572000" y="2458574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 type=OP_AND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F48FBA-51CA-4447-9A88-1A9CAB215875}"/>
              </a:ext>
            </a:extLst>
          </p:cNvPr>
          <p:cNvSpPr/>
          <p:nvPr/>
        </p:nvSpPr>
        <p:spPr>
          <a:xfrm>
            <a:off x="2172808" y="3343530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{type=OP_AND}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4E277C8-8FB1-2C4D-9A2C-325AC06E7964}"/>
              </a:ext>
            </a:extLst>
          </p:cNvPr>
          <p:cNvSpPr/>
          <p:nvPr/>
        </p:nvSpPr>
        <p:spPr>
          <a:xfrm>
            <a:off x="6259900" y="3290783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3F57D-5FFD-A04E-B463-37835D87C77E}"/>
              </a:ext>
            </a:extLst>
          </p:cNvPr>
          <p:cNvSpPr txBox="1"/>
          <p:nvPr/>
        </p:nvSpPr>
        <p:spPr>
          <a:xfrm>
            <a:off x="6170056" y="332757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right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CF2A263-C325-394B-B27F-BB6440A7C608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01654" y="2881217"/>
            <a:ext cx="2201134" cy="409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31A4C6-76CB-F14C-A3AC-41120B98F0D5}"/>
              </a:ext>
            </a:extLst>
          </p:cNvPr>
          <p:cNvSpPr/>
          <p:nvPr/>
        </p:nvSpPr>
        <p:spPr>
          <a:xfrm>
            <a:off x="6745675" y="3300488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 type=OP_REMOVE_POS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910DFC4-BFD9-A740-AA35-A493B897F007}"/>
              </a:ext>
            </a:extLst>
          </p:cNvPr>
          <p:cNvSpPr/>
          <p:nvPr/>
        </p:nvSpPr>
        <p:spPr>
          <a:xfrm>
            <a:off x="610709" y="4214696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D02A-F17E-9848-81D3-0F0B65935E49}"/>
              </a:ext>
            </a:extLst>
          </p:cNvPr>
          <p:cNvSpPr txBox="1"/>
          <p:nvPr/>
        </p:nvSpPr>
        <p:spPr>
          <a:xfrm>
            <a:off x="606593" y="4251486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84B72CAB-BA9D-0B4A-956A-A5ADB2505F6B}"/>
              </a:ext>
            </a:extLst>
          </p:cNvPr>
          <p:cNvCxnSpPr>
            <a:cxnSpLocks/>
            <a:stCxn id="8" idx="4"/>
            <a:endCxn id="21" idx="0"/>
          </p:cNvCxnSpPr>
          <p:nvPr/>
        </p:nvCxnSpPr>
        <p:spPr>
          <a:xfrm flipH="1">
            <a:off x="853597" y="3762271"/>
            <a:ext cx="1076324" cy="4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88A035D3-C63B-E542-9609-16973341FE35}"/>
              </a:ext>
            </a:extLst>
          </p:cNvPr>
          <p:cNvSpPr/>
          <p:nvPr/>
        </p:nvSpPr>
        <p:spPr>
          <a:xfrm>
            <a:off x="3358079" y="4251486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C22719-2B05-F944-AA2A-4BF02F66D533}"/>
              </a:ext>
            </a:extLst>
          </p:cNvPr>
          <p:cNvSpPr txBox="1"/>
          <p:nvPr/>
        </p:nvSpPr>
        <p:spPr>
          <a:xfrm>
            <a:off x="3268235" y="428827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right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3F345078-2997-B44E-869C-288B0631F52C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1929921" y="3762271"/>
            <a:ext cx="1671046" cy="48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F191D3-994F-2B49-868C-4B35D87F301A}"/>
              </a:ext>
            </a:extLst>
          </p:cNvPr>
          <p:cNvSpPr/>
          <p:nvPr/>
        </p:nvSpPr>
        <p:spPr>
          <a:xfrm>
            <a:off x="1051277" y="4251486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 type=OP_REMOVE_POS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93FB9A-70A8-424E-AA54-EC191440E3B0}"/>
              </a:ext>
            </a:extLst>
          </p:cNvPr>
          <p:cNvSpPr/>
          <p:nvPr/>
        </p:nvSpPr>
        <p:spPr>
          <a:xfrm>
            <a:off x="3843854" y="4265901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 type=OP_REMOVE_POS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3A0AAA6-C9FE-2348-97EF-47F794642E66}"/>
              </a:ext>
            </a:extLst>
          </p:cNvPr>
          <p:cNvSpPr/>
          <p:nvPr/>
        </p:nvSpPr>
        <p:spPr>
          <a:xfrm>
            <a:off x="606593" y="5201027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FFB1B9-2DB8-F742-A86E-9BF56B4EB931}"/>
              </a:ext>
            </a:extLst>
          </p:cNvPr>
          <p:cNvSpPr txBox="1"/>
          <p:nvPr/>
        </p:nvSpPr>
        <p:spPr>
          <a:xfrm>
            <a:off x="602477" y="5237817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2E37C91-DEBF-0541-9006-245E887D0B00}"/>
              </a:ext>
            </a:extLst>
          </p:cNvPr>
          <p:cNvSpPr/>
          <p:nvPr/>
        </p:nvSpPr>
        <p:spPr>
          <a:xfrm>
            <a:off x="3360596" y="5201027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41B9DE-755E-EB44-91E9-1D92A1BB5D20}"/>
              </a:ext>
            </a:extLst>
          </p:cNvPr>
          <p:cNvSpPr txBox="1"/>
          <p:nvPr/>
        </p:nvSpPr>
        <p:spPr>
          <a:xfrm>
            <a:off x="3356480" y="5237817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9A71244-8E93-514C-A723-41BE5D8BA7E3}"/>
              </a:ext>
            </a:extLst>
          </p:cNvPr>
          <p:cNvSpPr/>
          <p:nvPr/>
        </p:nvSpPr>
        <p:spPr>
          <a:xfrm>
            <a:off x="6261876" y="4201719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3141D0-8F71-1B48-8069-C7333904B116}"/>
              </a:ext>
            </a:extLst>
          </p:cNvPr>
          <p:cNvSpPr txBox="1"/>
          <p:nvPr/>
        </p:nvSpPr>
        <p:spPr>
          <a:xfrm>
            <a:off x="6257760" y="4238509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CEC4623-64D5-0B45-96A5-6A54F22265E2}"/>
              </a:ext>
            </a:extLst>
          </p:cNvPr>
          <p:cNvCxnSpPr>
            <a:cxnSpLocks/>
            <a:stCxn id="39" idx="0"/>
            <a:endCxn id="15" idx="4"/>
          </p:cNvCxnSpPr>
          <p:nvPr/>
        </p:nvCxnSpPr>
        <p:spPr>
          <a:xfrm flipH="1" flipV="1">
            <a:off x="6502788" y="3762271"/>
            <a:ext cx="1976" cy="43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A9DE9300-E239-F949-8F91-F7C11130502C}"/>
              </a:ext>
            </a:extLst>
          </p:cNvPr>
          <p:cNvCxnSpPr>
            <a:cxnSpLocks/>
            <a:stCxn id="37" idx="0"/>
            <a:endCxn id="26" idx="4"/>
          </p:cNvCxnSpPr>
          <p:nvPr/>
        </p:nvCxnSpPr>
        <p:spPr>
          <a:xfrm flipH="1" flipV="1">
            <a:off x="3600967" y="4722974"/>
            <a:ext cx="2517" cy="47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E3CA9547-DDB9-B746-AF3D-6FA7CDFA0914}"/>
              </a:ext>
            </a:extLst>
          </p:cNvPr>
          <p:cNvCxnSpPr>
            <a:cxnSpLocks/>
            <a:stCxn id="35" idx="0"/>
            <a:endCxn id="21" idx="4"/>
          </p:cNvCxnSpPr>
          <p:nvPr/>
        </p:nvCxnSpPr>
        <p:spPr>
          <a:xfrm flipV="1">
            <a:off x="849481" y="4686184"/>
            <a:ext cx="4116" cy="51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D6D8BE-F42D-A745-9B10-410176C5B07B}"/>
              </a:ext>
            </a:extLst>
          </p:cNvPr>
          <p:cNvSpPr/>
          <p:nvPr/>
        </p:nvSpPr>
        <p:spPr>
          <a:xfrm>
            <a:off x="6745675" y="4265774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{type=OPRAND,</a:t>
            </a:r>
          </a:p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4F76CB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=4931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569867-DF64-7544-A7EF-FE0C21499088}"/>
              </a:ext>
            </a:extLst>
          </p:cNvPr>
          <p:cNvSpPr/>
          <p:nvPr/>
        </p:nvSpPr>
        <p:spPr>
          <a:xfrm>
            <a:off x="1051277" y="520439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{type=OPRAND,</a:t>
            </a:r>
          </a:p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4F76CB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=3813}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0F5CB8C-72CC-464B-A5C6-4F85511F661A}"/>
              </a:ext>
            </a:extLst>
          </p:cNvPr>
          <p:cNvSpPr/>
          <p:nvPr/>
        </p:nvSpPr>
        <p:spPr>
          <a:xfrm>
            <a:off x="3839738" y="520239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{type=OPRAND,</a:t>
            </a:r>
          </a:p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4F76CB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=12} 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15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D325D-72FE-2D42-8951-5E349C4E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QueryPlanTree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99AF8-8E2D-AC40-8BFD-3A74FA5A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kumimoji="1" lang="en-US" altLang="ko-KR" dirty="0"/>
              <a:t>E.g., </a:t>
            </a:r>
            <a:r>
              <a:rPr lang="en-US" altLang="ko-KR" dirty="0"/>
              <a:t>"</a:t>
            </a:r>
            <a:r>
              <a:rPr lang="en-US" altLang="ko-KR" dirty="0" err="1"/>
              <a:t>hanyang</a:t>
            </a:r>
            <a:r>
              <a:rPr lang="en-US" altLang="ko-KR" dirty="0"/>
              <a:t> university" (="3813 12")</a:t>
            </a:r>
          </a:p>
          <a:p>
            <a:pPr lvl="2"/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2E1516B-3B28-FC49-9BA0-D9ACD9D21947}"/>
              </a:ext>
            </a:extLst>
          </p:cNvPr>
          <p:cNvSpPr/>
          <p:nvPr/>
        </p:nvSpPr>
        <p:spPr>
          <a:xfrm>
            <a:off x="4058766" y="2409729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22FC4-EF29-E244-BC63-3BD09E1ED9CB}"/>
              </a:ext>
            </a:extLst>
          </p:cNvPr>
          <p:cNvSpPr/>
          <p:nvPr/>
        </p:nvSpPr>
        <p:spPr>
          <a:xfrm>
            <a:off x="3372552" y="2069258"/>
            <a:ext cx="18582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atin typeface="Monaco" pitchFamily="2" charset="0"/>
              </a:rPr>
              <a:t>QueryPlanTree.root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AFE859D-30BA-3042-AF08-AC44C4CC9DA1}"/>
              </a:ext>
            </a:extLst>
          </p:cNvPr>
          <p:cNvSpPr/>
          <p:nvPr/>
        </p:nvSpPr>
        <p:spPr>
          <a:xfrm>
            <a:off x="4061384" y="3289109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94974-2551-9844-8D33-01033EBB41B1}"/>
              </a:ext>
            </a:extLst>
          </p:cNvPr>
          <p:cNvSpPr txBox="1"/>
          <p:nvPr/>
        </p:nvSpPr>
        <p:spPr>
          <a:xfrm>
            <a:off x="4057268" y="3325899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05769F8-00E0-0546-9DE2-839A04749F54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4301654" y="2881217"/>
            <a:ext cx="2618" cy="40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31A4C6-76CB-F14C-A3AC-41120B98F0D5}"/>
              </a:ext>
            </a:extLst>
          </p:cNvPr>
          <p:cNvSpPr/>
          <p:nvPr/>
        </p:nvSpPr>
        <p:spPr>
          <a:xfrm>
            <a:off x="4527431" y="2503512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 type=OP_REMOVE_POS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84B72CAB-BA9D-0B4A-956A-A5ADB2505F6B}"/>
              </a:ext>
            </a:extLst>
          </p:cNvPr>
          <p:cNvCxnSpPr>
            <a:cxnSpLocks/>
            <a:stCxn id="8" idx="4"/>
            <a:endCxn id="35" idx="0"/>
          </p:cNvCxnSpPr>
          <p:nvPr/>
        </p:nvCxnSpPr>
        <p:spPr>
          <a:xfrm flipH="1">
            <a:off x="3183525" y="3760597"/>
            <a:ext cx="1120747" cy="60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3F345078-2997-B44E-869C-288B0631F52C}"/>
              </a:ext>
            </a:extLst>
          </p:cNvPr>
          <p:cNvCxnSpPr>
            <a:cxnSpLocks/>
            <a:stCxn id="8" idx="4"/>
            <a:endCxn id="37" idx="0"/>
          </p:cNvCxnSpPr>
          <p:nvPr/>
        </p:nvCxnSpPr>
        <p:spPr>
          <a:xfrm>
            <a:off x="4304272" y="3760597"/>
            <a:ext cx="1176054" cy="60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33A0AAA6-C9FE-2348-97EF-47F794642E66}"/>
              </a:ext>
            </a:extLst>
          </p:cNvPr>
          <p:cNvSpPr/>
          <p:nvPr/>
        </p:nvSpPr>
        <p:spPr>
          <a:xfrm>
            <a:off x="2940637" y="4362082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FFB1B9-2DB8-F742-A86E-9BF56B4EB931}"/>
              </a:ext>
            </a:extLst>
          </p:cNvPr>
          <p:cNvSpPr txBox="1"/>
          <p:nvPr/>
        </p:nvSpPr>
        <p:spPr>
          <a:xfrm>
            <a:off x="2936521" y="439887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2E37C91-DEBF-0541-9006-245E887D0B00}"/>
              </a:ext>
            </a:extLst>
          </p:cNvPr>
          <p:cNvSpPr/>
          <p:nvPr/>
        </p:nvSpPr>
        <p:spPr>
          <a:xfrm>
            <a:off x="5237438" y="4362082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41B9DE-755E-EB44-91E9-1D92A1BB5D20}"/>
              </a:ext>
            </a:extLst>
          </p:cNvPr>
          <p:cNvSpPr txBox="1"/>
          <p:nvPr/>
        </p:nvSpPr>
        <p:spPr>
          <a:xfrm>
            <a:off x="5147594" y="441316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right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569867-DF64-7544-A7EF-FE0C21499088}"/>
              </a:ext>
            </a:extLst>
          </p:cNvPr>
          <p:cNvSpPr/>
          <p:nvPr/>
        </p:nvSpPr>
        <p:spPr>
          <a:xfrm>
            <a:off x="3383167" y="438353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{type=OPRAND,</a:t>
            </a:r>
          </a:p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4F76CB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=3813}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0F5CB8C-72CC-464B-A5C6-4F85511F661A}"/>
              </a:ext>
            </a:extLst>
          </p:cNvPr>
          <p:cNvSpPr/>
          <p:nvPr/>
        </p:nvSpPr>
        <p:spPr>
          <a:xfrm>
            <a:off x="5669167" y="4362082"/>
            <a:ext cx="2197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{type=OPRAND,</a:t>
            </a:r>
          </a:p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4F76CB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=12} 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7EB151-5793-1544-90F0-D1659B3CBCCE}"/>
              </a:ext>
            </a:extLst>
          </p:cNvPr>
          <p:cNvSpPr/>
          <p:nvPr/>
        </p:nvSpPr>
        <p:spPr>
          <a:xfrm>
            <a:off x="4527431" y="3362934"/>
            <a:ext cx="55292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 = OP_SHIFTED_AND, shift = 1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5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D325D-72FE-2D42-8951-5E349C4E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QueryPlanTree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99AF8-8E2D-AC40-8BFD-3A74FA5A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kumimoji="1" lang="en-US" altLang="ko-KR" dirty="0"/>
              <a:t>E.g., </a:t>
            </a:r>
            <a:r>
              <a:rPr lang="en-US" altLang="ko-KR" dirty="0"/>
              <a:t>"</a:t>
            </a:r>
            <a:r>
              <a:rPr lang="en-US" altLang="ko-KR" dirty="0" err="1"/>
              <a:t>hanyang</a:t>
            </a:r>
            <a:r>
              <a:rPr lang="en-US" altLang="ko-KR" dirty="0"/>
              <a:t> university" </a:t>
            </a:r>
            <a:r>
              <a:rPr lang="en-US" altLang="ko-KR" dirty="0" err="1"/>
              <a:t>erica</a:t>
            </a:r>
            <a:r>
              <a:rPr lang="en-US" altLang="ko-KR" dirty="0"/>
              <a:t> =  (="3813 12" 4931)</a:t>
            </a:r>
          </a:p>
          <a:p>
            <a:pPr lvl="2"/>
            <a:endParaRPr lang="en-US" altLang="ko-KR" dirty="0"/>
          </a:p>
          <a:p>
            <a:pPr lvl="2"/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2E1516B-3B28-FC49-9BA0-D9ACD9D21947}"/>
              </a:ext>
            </a:extLst>
          </p:cNvPr>
          <p:cNvSpPr/>
          <p:nvPr/>
        </p:nvSpPr>
        <p:spPr>
          <a:xfrm>
            <a:off x="4058766" y="2409729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22FC4-EF29-E244-BC63-3BD09E1ED9CB}"/>
              </a:ext>
            </a:extLst>
          </p:cNvPr>
          <p:cNvSpPr/>
          <p:nvPr/>
        </p:nvSpPr>
        <p:spPr>
          <a:xfrm>
            <a:off x="3372552" y="2069258"/>
            <a:ext cx="18582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atin typeface="Monaco" pitchFamily="2" charset="0"/>
              </a:rPr>
              <a:t>QueryPlanTree.root</a:t>
            </a:r>
            <a:endParaRPr lang="ko-KR" altLang="en-US" sz="12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AFE859D-30BA-3042-AF08-AC44C4CC9DA1}"/>
              </a:ext>
            </a:extLst>
          </p:cNvPr>
          <p:cNvSpPr/>
          <p:nvPr/>
        </p:nvSpPr>
        <p:spPr>
          <a:xfrm>
            <a:off x="1687033" y="4290909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94974-2551-9844-8D33-01033EBB41B1}"/>
              </a:ext>
            </a:extLst>
          </p:cNvPr>
          <p:cNvSpPr txBox="1"/>
          <p:nvPr/>
        </p:nvSpPr>
        <p:spPr>
          <a:xfrm>
            <a:off x="1682917" y="4327699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05769F8-00E0-0546-9DE2-839A04749F54}"/>
              </a:ext>
            </a:extLst>
          </p:cNvPr>
          <p:cNvCxnSpPr>
            <a:cxnSpLocks/>
            <a:stCxn id="4" idx="4"/>
            <a:endCxn id="41" idx="0"/>
          </p:cNvCxnSpPr>
          <p:nvPr/>
        </p:nvCxnSpPr>
        <p:spPr>
          <a:xfrm flipH="1">
            <a:off x="1929921" y="2881217"/>
            <a:ext cx="2371733" cy="49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F3ED22-1492-704F-9E35-AC7CA09F1AFB}"/>
              </a:ext>
            </a:extLst>
          </p:cNvPr>
          <p:cNvSpPr/>
          <p:nvPr/>
        </p:nvSpPr>
        <p:spPr>
          <a:xfrm>
            <a:off x="4572000" y="2506973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 type=OP_AND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4E277C8-8FB1-2C4D-9A2C-325AC06E7964}"/>
              </a:ext>
            </a:extLst>
          </p:cNvPr>
          <p:cNvSpPr/>
          <p:nvPr/>
        </p:nvSpPr>
        <p:spPr>
          <a:xfrm>
            <a:off x="6259900" y="3290783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3F57D-5FFD-A04E-B463-37835D87C77E}"/>
              </a:ext>
            </a:extLst>
          </p:cNvPr>
          <p:cNvSpPr txBox="1"/>
          <p:nvPr/>
        </p:nvSpPr>
        <p:spPr>
          <a:xfrm>
            <a:off x="6170056" y="332757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right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CF2A263-C325-394B-B27F-BB6440A7C608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4301654" y="2881217"/>
            <a:ext cx="2201134" cy="409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31A4C6-76CB-F14C-A3AC-41120B98F0D5}"/>
              </a:ext>
            </a:extLst>
          </p:cNvPr>
          <p:cNvSpPr/>
          <p:nvPr/>
        </p:nvSpPr>
        <p:spPr>
          <a:xfrm>
            <a:off x="6745675" y="3300488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 type=OP_REMOVE_POS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910DFC4-BFD9-A740-AA35-A493B897F007}"/>
              </a:ext>
            </a:extLst>
          </p:cNvPr>
          <p:cNvSpPr/>
          <p:nvPr/>
        </p:nvSpPr>
        <p:spPr>
          <a:xfrm>
            <a:off x="610709" y="5214822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D02A-F17E-9848-81D3-0F0B65935E49}"/>
              </a:ext>
            </a:extLst>
          </p:cNvPr>
          <p:cNvSpPr txBox="1"/>
          <p:nvPr/>
        </p:nvSpPr>
        <p:spPr>
          <a:xfrm>
            <a:off x="606593" y="525161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84B72CAB-BA9D-0B4A-956A-A5ADB2505F6B}"/>
              </a:ext>
            </a:extLst>
          </p:cNvPr>
          <p:cNvCxnSpPr>
            <a:cxnSpLocks/>
            <a:stCxn id="8" idx="4"/>
            <a:endCxn id="21" idx="0"/>
          </p:cNvCxnSpPr>
          <p:nvPr/>
        </p:nvCxnSpPr>
        <p:spPr>
          <a:xfrm flipH="1">
            <a:off x="853597" y="4762397"/>
            <a:ext cx="1076324" cy="45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88A035D3-C63B-E542-9609-16973341FE35}"/>
              </a:ext>
            </a:extLst>
          </p:cNvPr>
          <p:cNvSpPr/>
          <p:nvPr/>
        </p:nvSpPr>
        <p:spPr>
          <a:xfrm>
            <a:off x="3358079" y="5251612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C22719-2B05-F944-AA2A-4BF02F66D533}"/>
              </a:ext>
            </a:extLst>
          </p:cNvPr>
          <p:cNvSpPr txBox="1"/>
          <p:nvPr/>
        </p:nvSpPr>
        <p:spPr>
          <a:xfrm>
            <a:off x="3268235" y="528840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right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3F345078-2997-B44E-869C-288B0631F52C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1929921" y="4762397"/>
            <a:ext cx="1671046" cy="48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93FB9A-70A8-424E-AA54-EC191440E3B0}"/>
              </a:ext>
            </a:extLst>
          </p:cNvPr>
          <p:cNvSpPr/>
          <p:nvPr/>
        </p:nvSpPr>
        <p:spPr>
          <a:xfrm>
            <a:off x="2117391" y="3466797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 type=OP_REMOVE_POS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9A71244-8E93-514C-A723-41BE5D8BA7E3}"/>
              </a:ext>
            </a:extLst>
          </p:cNvPr>
          <p:cNvSpPr/>
          <p:nvPr/>
        </p:nvSpPr>
        <p:spPr>
          <a:xfrm>
            <a:off x="6261876" y="4187431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3141D0-8F71-1B48-8069-C7333904B116}"/>
              </a:ext>
            </a:extLst>
          </p:cNvPr>
          <p:cNvSpPr txBox="1"/>
          <p:nvPr/>
        </p:nvSpPr>
        <p:spPr>
          <a:xfrm>
            <a:off x="6257760" y="4224221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CEC4623-64D5-0B45-96A5-6A54F22265E2}"/>
              </a:ext>
            </a:extLst>
          </p:cNvPr>
          <p:cNvCxnSpPr>
            <a:cxnSpLocks/>
            <a:stCxn id="39" idx="0"/>
            <a:endCxn id="15" idx="4"/>
          </p:cNvCxnSpPr>
          <p:nvPr/>
        </p:nvCxnSpPr>
        <p:spPr>
          <a:xfrm flipH="1" flipV="1">
            <a:off x="6502788" y="3762271"/>
            <a:ext cx="1976" cy="425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D6D8BE-F42D-A745-9B10-410176C5B07B}"/>
              </a:ext>
            </a:extLst>
          </p:cNvPr>
          <p:cNvSpPr/>
          <p:nvPr/>
        </p:nvSpPr>
        <p:spPr>
          <a:xfrm>
            <a:off x="6745675" y="4251486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{type=OPRAND,</a:t>
            </a:r>
          </a:p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4F76CB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=4931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CF9A5D8-222D-E448-A7B0-218329958A4D}"/>
              </a:ext>
            </a:extLst>
          </p:cNvPr>
          <p:cNvSpPr/>
          <p:nvPr/>
        </p:nvSpPr>
        <p:spPr>
          <a:xfrm>
            <a:off x="1687033" y="3379146"/>
            <a:ext cx="485775" cy="471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B5DA95-88F0-0042-A731-2B5FB0C9F46A}"/>
              </a:ext>
            </a:extLst>
          </p:cNvPr>
          <p:cNvSpPr txBox="1"/>
          <p:nvPr/>
        </p:nvSpPr>
        <p:spPr>
          <a:xfrm>
            <a:off x="1682917" y="3415936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left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45E7854-E138-E14F-9CAA-B3FD31437FB7}"/>
              </a:ext>
            </a:extLst>
          </p:cNvPr>
          <p:cNvCxnSpPr>
            <a:cxnSpLocks/>
            <a:stCxn id="41" idx="4"/>
            <a:endCxn id="8" idx="0"/>
          </p:cNvCxnSpPr>
          <p:nvPr/>
        </p:nvCxnSpPr>
        <p:spPr>
          <a:xfrm>
            <a:off x="1929921" y="3850634"/>
            <a:ext cx="0" cy="4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8D79CB1-D7E4-8041-9B0F-9D7DD72E4D31}"/>
              </a:ext>
            </a:extLst>
          </p:cNvPr>
          <p:cNvSpPr/>
          <p:nvPr/>
        </p:nvSpPr>
        <p:spPr>
          <a:xfrm>
            <a:off x="2117391" y="4377950"/>
            <a:ext cx="55292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 = OP_SHIFTED_AND, shift = 1 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1C6339-2434-864E-BC06-2C9DAA2827B0}"/>
              </a:ext>
            </a:extLst>
          </p:cNvPr>
          <p:cNvSpPr/>
          <p:nvPr/>
        </p:nvSpPr>
        <p:spPr>
          <a:xfrm>
            <a:off x="1072079" y="521309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{type=OPRAND,</a:t>
            </a:r>
          </a:p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4F76CB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=3813}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806421-0696-904D-B9C7-CEDF6DF372EF}"/>
              </a:ext>
            </a:extLst>
          </p:cNvPr>
          <p:cNvSpPr/>
          <p:nvPr/>
        </p:nvSpPr>
        <p:spPr>
          <a:xfrm>
            <a:off x="3786704" y="5224645"/>
            <a:ext cx="2197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{type=OPRAND,</a:t>
            </a:r>
          </a:p>
          <a:p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 </a:t>
            </a:r>
            <a:r>
              <a:rPr lang="en-US" altLang="ko-KR" sz="1200" dirty="0" err="1">
                <a:solidFill>
                  <a:srgbClr val="4F76CB"/>
                </a:solidFill>
                <a:latin typeface="Monaco" pitchFamily="2" charset="0"/>
              </a:rPr>
              <a:t>termid</a:t>
            </a:r>
            <a:r>
              <a:rPr lang="en-US" altLang="ko-KR" sz="1200" dirty="0">
                <a:solidFill>
                  <a:srgbClr val="4F76CB"/>
                </a:solidFill>
                <a:latin typeface="Monaco" pitchFamily="2" charset="0"/>
              </a:rPr>
              <a:t>=12} </a:t>
            </a:r>
            <a:endParaRPr lang="en-US" altLang="ko-KR" sz="1200" dirty="0">
              <a:solidFill>
                <a:srgbClr val="4F76CB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24435"/>
      </p:ext>
    </p:extLst>
  </p:cSld>
  <p:clrMapOvr>
    <a:masterClrMapping/>
  </p:clrMapOvr>
</p:sld>
</file>

<file path=ppt/theme/theme1.xml><?xml version="1.0" encoding="utf-8"?>
<a:theme xmlns:a="http://schemas.openxmlformats.org/drawingml/2006/main" name="Digg-EM-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IR02-dict</Template>
  <TotalTime>15275</TotalTime>
  <Words>1323</Words>
  <Application>Microsoft Macintosh PowerPoint</Application>
  <PresentationFormat>화면 슬라이드 쇼(4:3)</PresentationFormat>
  <Paragraphs>296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맑은 고딕</vt:lpstr>
      <vt:lpstr>Arial Unicode MS</vt:lpstr>
      <vt:lpstr>Arial</vt:lpstr>
      <vt:lpstr>Calibri</vt:lpstr>
      <vt:lpstr>Consolas</vt:lpstr>
      <vt:lpstr>Georgia</vt:lpstr>
      <vt:lpstr>Monaco</vt:lpstr>
      <vt:lpstr>Tahoma</vt:lpstr>
      <vt:lpstr>Wingdings</vt:lpstr>
      <vt:lpstr>Wingdings 2</vt:lpstr>
      <vt:lpstr>Digg-EM-Algorithm</vt:lpstr>
      <vt:lpstr>Stage 4. Query Processing</vt:lpstr>
      <vt:lpstr>Goal</vt:lpstr>
      <vt:lpstr>Code Template</vt:lpstr>
      <vt:lpstr>To Use Code Template</vt:lpstr>
      <vt:lpstr>QueryPlanTree</vt:lpstr>
      <vt:lpstr>QueryPlanTree</vt:lpstr>
      <vt:lpstr>QueryPlanTree</vt:lpstr>
      <vt:lpstr>QueryPlanTree</vt:lpstr>
      <vt:lpstr>QueryPlanTree</vt:lpstr>
      <vt:lpstr>QueryPlanTree</vt:lpstr>
      <vt:lpstr>QueryPlanTree</vt:lpstr>
      <vt:lpstr>Revisit: TinySEQueryProcess</vt:lpstr>
      <vt:lpstr>Recall: Intersection with Positional Indexes</vt:lpstr>
      <vt:lpstr>DocumentCursor</vt:lpstr>
      <vt:lpstr>PositionCursor</vt:lpstr>
      <vt:lpstr>Revisit: TinySEQueryProcess</vt:lpstr>
      <vt:lpstr>IntermediatePositionalList</vt:lpstr>
      <vt:lpstr>Recall: Intersection with Non-positional Indexes</vt:lpstr>
      <vt:lpstr>IntermediateList</vt:lpstr>
      <vt:lpstr>How to Submit</vt:lpstr>
      <vt:lpstr>Test Setting</vt:lpstr>
      <vt:lpstr>Delay</vt:lpstr>
    </vt:vector>
  </TitlesOfParts>
  <Company>LG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Theory and its Applications</dc:title>
  <dc:creator>Younghoon</dc:creator>
  <cp:lastModifiedBy>Younghoon Kim</cp:lastModifiedBy>
  <cp:revision>95</cp:revision>
  <dcterms:created xsi:type="dcterms:W3CDTF">2015-07-01T06:40:38Z</dcterms:created>
  <dcterms:modified xsi:type="dcterms:W3CDTF">2018-05-31T14:26:56Z</dcterms:modified>
</cp:coreProperties>
</file>