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4" r:id="rId1"/>
  </p:sldMasterIdLst>
  <p:notesMasterIdLst>
    <p:notesMasterId r:id="rId13"/>
  </p:notesMasterIdLst>
  <p:handoutMasterIdLst>
    <p:handoutMasterId r:id="rId14"/>
  </p:handoutMasterIdLst>
  <p:sldIdLst>
    <p:sldId id="380" r:id="rId2"/>
    <p:sldId id="627" r:id="rId3"/>
    <p:sldId id="628" r:id="rId4"/>
    <p:sldId id="629" r:id="rId5"/>
    <p:sldId id="630" r:id="rId6"/>
    <p:sldId id="631" r:id="rId7"/>
    <p:sldId id="632" r:id="rId8"/>
    <p:sldId id="633" r:id="rId9"/>
    <p:sldId id="634" r:id="rId10"/>
    <p:sldId id="615" r:id="rId11"/>
    <p:sldId id="626" r:id="rId12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99"/>
    <a:srgbClr val="FF0066"/>
    <a:srgbClr val="0000FF"/>
    <a:srgbClr val="FF9933"/>
    <a:srgbClr val="CC0066"/>
    <a:srgbClr val="80808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46" autoAdjust="0"/>
    <p:restoredTop sz="96169" autoAdjust="0"/>
  </p:normalViewPr>
  <p:slideViewPr>
    <p:cSldViewPr snapToGrid="0">
      <p:cViewPr varScale="1">
        <p:scale>
          <a:sx n="80" d="100"/>
          <a:sy n="80" d="100"/>
        </p:scale>
        <p:origin x="100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042916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7" rIns="92515" bIns="46257" numCol="1" anchor="t" anchorCtr="0" compatLnSpc="1">
            <a:prstTxWarp prst="textNoShape">
              <a:avLst/>
            </a:prstTxWarp>
          </a:bodyPr>
          <a:lstStyle>
            <a:lvl1pPr defTabSz="92526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582" y="0"/>
            <a:ext cx="3042916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7" rIns="92515" bIns="46257" numCol="1" anchor="t" anchorCtr="0" compatLnSpc="1">
            <a:prstTxWarp prst="textNoShape">
              <a:avLst/>
            </a:prstTxWarp>
          </a:bodyPr>
          <a:lstStyle>
            <a:lvl1pPr algn="r" defTabSz="92526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8842685"/>
            <a:ext cx="3042916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7" rIns="92515" bIns="46257" numCol="1" anchor="b" anchorCtr="0" compatLnSpc="1">
            <a:prstTxWarp prst="textNoShape">
              <a:avLst/>
            </a:prstTxWarp>
          </a:bodyPr>
          <a:lstStyle>
            <a:lvl1pPr defTabSz="92526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582" y="8842685"/>
            <a:ext cx="3042916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7" rIns="92515" bIns="46257" numCol="1" anchor="b" anchorCtr="0" compatLnSpc="1">
            <a:prstTxWarp prst="textNoShape">
              <a:avLst/>
            </a:prstTxWarp>
          </a:bodyPr>
          <a:lstStyle>
            <a:lvl1pPr algn="r" defTabSz="925260">
              <a:defRPr sz="1200"/>
            </a:lvl1pPr>
          </a:lstStyle>
          <a:p>
            <a:pPr>
              <a:defRPr/>
            </a:pPr>
            <a:fld id="{69F80F20-47A9-406B-90C0-A6682183C4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32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042916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7" rIns="92515" bIns="46257" numCol="1" anchor="t" anchorCtr="0" compatLnSpc="1">
            <a:prstTxWarp prst="textNoShape">
              <a:avLst/>
            </a:prstTxWarp>
          </a:bodyPr>
          <a:lstStyle>
            <a:lvl1pPr defTabSz="92526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582" y="0"/>
            <a:ext cx="3042916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7" rIns="92515" bIns="46257" numCol="1" anchor="t" anchorCtr="0" compatLnSpc="1">
            <a:prstTxWarp prst="textNoShape">
              <a:avLst/>
            </a:prstTxWarp>
          </a:bodyPr>
          <a:lstStyle>
            <a:lvl1pPr algn="r" defTabSz="92526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700088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953" y="4422147"/>
            <a:ext cx="5617196" cy="4188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7" rIns="92515" bIns="46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8842685"/>
            <a:ext cx="3042916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7" rIns="92515" bIns="46257" numCol="1" anchor="b" anchorCtr="0" compatLnSpc="1">
            <a:prstTxWarp prst="textNoShape">
              <a:avLst/>
            </a:prstTxWarp>
          </a:bodyPr>
          <a:lstStyle>
            <a:lvl1pPr defTabSz="92526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582" y="8842685"/>
            <a:ext cx="3042916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7" rIns="92515" bIns="46257" numCol="1" anchor="b" anchorCtr="0" compatLnSpc="1">
            <a:prstTxWarp prst="textNoShape">
              <a:avLst/>
            </a:prstTxWarp>
          </a:bodyPr>
          <a:lstStyle>
            <a:lvl1pPr algn="r" defTabSz="925260">
              <a:defRPr sz="1200"/>
            </a:lvl1pPr>
          </a:lstStyle>
          <a:p>
            <a:pPr>
              <a:defRPr/>
            </a:pPr>
            <a:fld id="{CD5426F9-9E7B-45C7-ACD9-A70D343B94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567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2E0E9B-55F8-4F60-A24B-50683F0E07F5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2269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2E0E9B-55F8-4F60-A24B-50683F0E07F5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2352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2E0E9B-55F8-4F60-A24B-50683F0E07F5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3661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2E0E9B-55F8-4F60-A24B-50683F0E07F5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9450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2E0E9B-55F8-4F60-A24B-50683F0E07F5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5044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2E0E9B-55F8-4F60-A24B-50683F0E07F5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136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2E0E9B-55F8-4F60-A24B-50683F0E07F5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6524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2E0E9B-55F8-4F60-A24B-50683F0E07F5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7539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2E0E9B-55F8-4F60-A24B-50683F0E07F5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5202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2E0E9B-55F8-4F60-A24B-50683F0E07F5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845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Directorate for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9D121-6C75-41B3-8BE1-043E245EB0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Directorate for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9AC4E-067A-4BE4-AF8A-923CCFB278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Directorate for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04627-3550-4D62-98AC-3190089BE5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Directorate for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24151-741B-4B65-AA08-8EF841D31C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Directorate for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D4FD1-2328-4BBA-B3F3-C6B85D5BD5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Directorate for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7DF7D-639E-4C88-999D-2280D8B7F0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Directorate for Engineering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75356-7476-4F20-AE51-9E3BAB3D0E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Directorate for Engineering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BD544-3DFD-4FB3-816B-8E93FDA0BF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Directorate for Engineering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5D33B-5F0E-4CB2-8CDD-F63C41A9D6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Directorate for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90752-B534-4ED5-871E-B23736E29A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Directorate for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F7A95-D0F6-488C-A32E-3D02A712EB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828800" y="274638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Directorate for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A9C3D3-2584-47EB-91FB-4823059AAD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nsf1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457200" y="304800"/>
            <a:ext cx="1136433" cy="1143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5"/>
          <p:cNvSpPr>
            <a:spLocks noGrp="1"/>
          </p:cNvSpPr>
          <p:nvPr>
            <p:ph type="ctrTitle"/>
          </p:nvPr>
        </p:nvSpPr>
        <p:spPr>
          <a:xfrm>
            <a:off x="89900" y="765735"/>
            <a:ext cx="8990091" cy="2234640"/>
          </a:xfrm>
        </p:spPr>
        <p:txBody>
          <a:bodyPr/>
          <a:lstStyle/>
          <a:p>
            <a:r>
              <a:rPr lang="en-US" sz="4000" dirty="0"/>
              <a:t>ISEN </a:t>
            </a:r>
            <a:r>
              <a:rPr lang="en-US" sz="4000" dirty="0" smtClean="0"/>
              <a:t>689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PROPOSAL </a:t>
            </a:r>
            <a:r>
              <a:rPr lang="en-US" sz="4000" dirty="0"/>
              <a:t>WRITING FOR </a:t>
            </a:r>
            <a:r>
              <a:rPr lang="en-US" sz="4000" dirty="0" smtClean="0"/>
              <a:t>PHD STUDENTS</a:t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Class 04</a:t>
            </a:r>
            <a:endParaRPr lang="en-US" sz="40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6854" y="4196389"/>
            <a:ext cx="8836182" cy="2661611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70C0"/>
                </a:solidFill>
              </a:rPr>
              <a:t>Zhijian (ZJ) </a:t>
            </a:r>
            <a:r>
              <a:rPr lang="en-US" sz="2400" b="1" dirty="0" smtClean="0">
                <a:solidFill>
                  <a:srgbClr val="0070C0"/>
                </a:solidFill>
              </a:rPr>
              <a:t>Pei</a:t>
            </a:r>
            <a:endParaRPr lang="en-US" sz="2400" b="1" dirty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0070C0"/>
                </a:solidFill>
              </a:rPr>
              <a:t>Professor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0070C0"/>
                </a:solidFill>
              </a:rPr>
              <a:t>Department </a:t>
            </a:r>
            <a:r>
              <a:rPr lang="en-US" sz="2400" b="1" dirty="0">
                <a:solidFill>
                  <a:srgbClr val="0070C0"/>
                </a:solidFill>
              </a:rPr>
              <a:t>of Industrial and </a:t>
            </a:r>
            <a:r>
              <a:rPr lang="en-US" sz="2400" b="1" dirty="0" smtClean="0">
                <a:solidFill>
                  <a:srgbClr val="0070C0"/>
                </a:solidFill>
              </a:rPr>
              <a:t>Systems Engineering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0070C0"/>
                </a:solidFill>
              </a:rPr>
              <a:t>Texas A&amp;M University</a:t>
            </a:r>
          </a:p>
          <a:p>
            <a:pPr fontAlgn="auto">
              <a:spcAft>
                <a:spcPts val="0"/>
              </a:spcAft>
              <a:defRPr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0070C0"/>
                </a:solidFill>
              </a:rPr>
              <a:t>September 12, 2018</a:t>
            </a:r>
          </a:p>
          <a:p>
            <a:pPr fontAlgn="auto">
              <a:spcAft>
                <a:spcPts val="0"/>
              </a:spcAft>
              <a:defRPr/>
            </a:pPr>
            <a:endParaRPr 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/>
          </p:cNvSpPr>
          <p:nvPr>
            <p:ph type="title"/>
          </p:nvPr>
        </p:nvSpPr>
        <p:spPr>
          <a:xfrm>
            <a:off x="254107" y="46213"/>
            <a:ext cx="8601074" cy="1143000"/>
          </a:xfrm>
        </p:spPr>
        <p:txBody>
          <a:bodyPr/>
          <a:lstStyle/>
          <a:p>
            <a:r>
              <a:rPr lang="en-US" dirty="0" smtClean="0"/>
              <a:t>Homework Assignment #3</a:t>
            </a:r>
          </a:p>
        </p:txBody>
      </p:sp>
      <p:sp>
        <p:nvSpPr>
          <p:cNvPr id="13315" name="Rectangle 6"/>
          <p:cNvSpPr>
            <a:spLocks noGrp="1"/>
          </p:cNvSpPr>
          <p:nvPr>
            <p:ph idx="1"/>
          </p:nvPr>
        </p:nvSpPr>
        <p:spPr>
          <a:xfrm>
            <a:off x="377932" y="1092033"/>
            <a:ext cx="8601073" cy="4923346"/>
          </a:xfrm>
        </p:spPr>
        <p:txBody>
          <a:bodyPr/>
          <a:lstStyle/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PPT 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presentation: 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Sections of a typical NSF proposal (and what information each section should include)</a:t>
            </a:r>
          </a:p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Submit 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it online (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eCampus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).</a:t>
            </a:r>
          </a:p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Due 12:30 pm, September 17 (Monday).</a:t>
            </a:r>
          </a:p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Be ready to make presentation to the class.</a:t>
            </a:r>
          </a:p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Provide refs (website, for example) for your information.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800" b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61C453-8E97-44F8-864D-CFC1B9FE0554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545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/>
          </p:cNvSpPr>
          <p:nvPr>
            <p:ph type="title"/>
          </p:nvPr>
        </p:nvSpPr>
        <p:spPr>
          <a:xfrm>
            <a:off x="161489" y="101222"/>
            <a:ext cx="8790914" cy="1182970"/>
          </a:xfrm>
        </p:spPr>
        <p:txBody>
          <a:bodyPr/>
          <a:lstStyle/>
          <a:p>
            <a:r>
              <a:rPr lang="en-US" dirty="0" smtClean="0"/>
              <a:t>Any questions you have now</a:t>
            </a:r>
          </a:p>
        </p:txBody>
      </p:sp>
      <p:sp>
        <p:nvSpPr>
          <p:cNvPr id="13315" name="Rectangle 6"/>
          <p:cNvSpPr>
            <a:spLocks noGrp="1"/>
          </p:cNvSpPr>
          <p:nvPr>
            <p:ph idx="1"/>
          </p:nvPr>
        </p:nvSpPr>
        <p:spPr>
          <a:xfrm>
            <a:off x="1488457" y="1401218"/>
            <a:ext cx="6274417" cy="4838106"/>
          </a:xfrm>
        </p:spPr>
        <p:txBody>
          <a:bodyPr/>
          <a:lstStyle/>
          <a:p>
            <a:pPr marL="365760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 marL="365760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 marL="365760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?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65760">
              <a:spcBef>
                <a:spcPts val="1200"/>
              </a:spcBef>
              <a:buFont typeface="Wingdings" pitchFamily="2" charset="2"/>
              <a:buChar char="Ø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65760">
              <a:spcBef>
                <a:spcPts val="1200"/>
              </a:spcBef>
              <a:buFont typeface="Wingdings" pitchFamily="2" charset="2"/>
              <a:buChar char="Ø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61C453-8E97-44F8-864D-CFC1B9FE0554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66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/>
          </p:cNvSpPr>
          <p:nvPr>
            <p:ph type="title"/>
          </p:nvPr>
        </p:nvSpPr>
        <p:spPr>
          <a:xfrm>
            <a:off x="0" y="46213"/>
            <a:ext cx="9143999" cy="1143000"/>
          </a:xfrm>
        </p:spPr>
        <p:txBody>
          <a:bodyPr/>
          <a:lstStyle/>
          <a:p>
            <a:r>
              <a:rPr lang="en-US" sz="3600" dirty="0" smtClean="0"/>
              <a:t>Finding proposal ideas (and research areas)</a:t>
            </a:r>
          </a:p>
        </p:txBody>
      </p:sp>
      <p:sp>
        <p:nvSpPr>
          <p:cNvPr id="13315" name="Rectangle 6"/>
          <p:cNvSpPr>
            <a:spLocks noGrp="1"/>
          </p:cNvSpPr>
          <p:nvPr>
            <p:ph idx="1"/>
          </p:nvPr>
        </p:nvSpPr>
        <p:spPr>
          <a:xfrm>
            <a:off x="266700" y="1092033"/>
            <a:ext cx="8877299" cy="5375442"/>
          </a:xfrm>
        </p:spPr>
        <p:txBody>
          <a:bodyPr/>
          <a:lstStyle/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Because you want money from a funding agency, you need to make sure that the agency is interested in your idea.</a:t>
            </a:r>
          </a:p>
          <a:p>
            <a:pPr marL="919163" lvl="1" indent="-519113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DARPA: 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H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ypersonics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, AI. </a:t>
            </a:r>
          </a:p>
          <a:p>
            <a:pPr marL="919163" lvl="1" indent="-519113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NSF: 10 big ideas (https://www.nsf.gov/news/special_reports/big_ideas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/).</a:t>
            </a:r>
          </a:p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Your research should benefit the society (Intellectual merit and broader impacts).</a:t>
            </a:r>
          </a:p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You might have to deviate from your PhD (or postdoc) work.</a:t>
            </a:r>
          </a:p>
          <a:p>
            <a:pPr marL="919163" lvl="1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To demonstrate your independence (especially important for CAREER proposals).</a:t>
            </a:r>
          </a:p>
          <a:p>
            <a:pPr marL="919163" lvl="1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To avoid direct competition with your advisers. </a:t>
            </a:r>
          </a:p>
          <a:p>
            <a:pPr marL="919163" lvl="1" indent="-519113">
              <a:spcBef>
                <a:spcPts val="1200"/>
              </a:spcBef>
              <a:buFont typeface="Wingdings" pitchFamily="2" charset="2"/>
              <a:buChar char="Ø"/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400" b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61C453-8E97-44F8-864D-CFC1B9FE0554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4681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/>
          </p:cNvSpPr>
          <p:nvPr>
            <p:ph type="title"/>
          </p:nvPr>
        </p:nvSpPr>
        <p:spPr>
          <a:xfrm>
            <a:off x="0" y="46213"/>
            <a:ext cx="9143999" cy="1143000"/>
          </a:xfrm>
        </p:spPr>
        <p:txBody>
          <a:bodyPr/>
          <a:lstStyle/>
          <a:p>
            <a:r>
              <a:rPr lang="en-US" sz="3600" dirty="0" smtClean="0"/>
              <a:t>Considerations when finding proposal ideas (and research areas)</a:t>
            </a:r>
          </a:p>
        </p:txBody>
      </p:sp>
      <p:sp>
        <p:nvSpPr>
          <p:cNvPr id="13315" name="Rectangle 6"/>
          <p:cNvSpPr>
            <a:spLocks noGrp="1"/>
          </p:cNvSpPr>
          <p:nvPr>
            <p:ph idx="1"/>
          </p:nvPr>
        </p:nvSpPr>
        <p:spPr>
          <a:xfrm>
            <a:off x="327077" y="1346033"/>
            <a:ext cx="8489843" cy="5375442"/>
          </a:xfrm>
        </p:spPr>
        <p:txBody>
          <a:bodyPr/>
          <a:lstStyle/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Because you want money from a funding agency, you need to make sure the agency is interested in the idea.</a:t>
            </a:r>
          </a:p>
          <a:p>
            <a:pPr marL="919163" lvl="1" indent="-519113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DARPA: 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H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ypersonics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, AI. </a:t>
            </a:r>
          </a:p>
          <a:p>
            <a:pPr marL="919163" lvl="1" indent="-519113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NSF: 10 big ideas (https://www.nsf.gov/news/special_reports/big_ideas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/).</a:t>
            </a:r>
          </a:p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Your research should benefit the society (Intellectual merit and broader impacts).</a:t>
            </a:r>
          </a:p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You might have to deviate from your PhD (or postdoc) work.</a:t>
            </a:r>
          </a:p>
          <a:p>
            <a:pPr marL="919163" lvl="1" indent="-519113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To demonstrate your independence (especially important for CAREER proposals).</a:t>
            </a:r>
          </a:p>
          <a:p>
            <a:pPr marL="919163" lvl="1" indent="-519113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To avoid direct competitions with your advisers. </a:t>
            </a:r>
          </a:p>
          <a:p>
            <a:pPr marL="919163" lvl="1" indent="-519113">
              <a:spcBef>
                <a:spcPts val="1200"/>
              </a:spcBef>
              <a:buFont typeface="Wingdings" pitchFamily="2" charset="2"/>
              <a:buChar char="Ø"/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400" b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61C453-8E97-44F8-864D-CFC1B9FE0554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15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/>
          </p:cNvSpPr>
          <p:nvPr>
            <p:ph type="title"/>
          </p:nvPr>
        </p:nvSpPr>
        <p:spPr>
          <a:xfrm>
            <a:off x="0" y="46213"/>
            <a:ext cx="9143999" cy="1143000"/>
          </a:xfrm>
        </p:spPr>
        <p:txBody>
          <a:bodyPr/>
          <a:lstStyle/>
          <a:p>
            <a:r>
              <a:rPr lang="en-US" sz="3600" dirty="0" smtClean="0"/>
              <a:t>More considerations when finding proposal ideas (and research areas)</a:t>
            </a:r>
          </a:p>
        </p:txBody>
      </p:sp>
      <p:sp>
        <p:nvSpPr>
          <p:cNvPr id="13315" name="Rectangle 6"/>
          <p:cNvSpPr>
            <a:spLocks noGrp="1"/>
          </p:cNvSpPr>
          <p:nvPr>
            <p:ph idx="1"/>
          </p:nvPr>
        </p:nvSpPr>
        <p:spPr>
          <a:xfrm>
            <a:off x="327077" y="1346033"/>
            <a:ext cx="8489843" cy="5375442"/>
          </a:xfrm>
        </p:spPr>
        <p:txBody>
          <a:bodyPr/>
          <a:lstStyle/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Think big: What societal challenge(s) do you want to address?</a:t>
            </a:r>
          </a:p>
          <a:p>
            <a:pPr marL="919163" lvl="1" indent="-519113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Water; Food; Energy.</a:t>
            </a:r>
          </a:p>
          <a:p>
            <a:pPr marL="919163" lvl="1" indent="-519113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Human health.</a:t>
            </a:r>
          </a:p>
          <a:p>
            <a:pPr marL="919163" lvl="1" indent="-519113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The environment.</a:t>
            </a:r>
          </a:p>
          <a:p>
            <a:pPr marL="919163" lvl="1" indent="-519113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Infrastructure (for US especially).</a:t>
            </a:r>
          </a:p>
          <a:p>
            <a:pPr marL="919163" lvl="1" indent="-519113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Defense.</a:t>
            </a:r>
          </a:p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Find a research topic (area) that you can work on for next 5 to 10 years.</a:t>
            </a:r>
          </a:p>
          <a:p>
            <a:pPr marL="400050" lvl="1" indent="0">
              <a:spcBef>
                <a:spcPts val="1200"/>
              </a:spcBef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</a:p>
          <a:p>
            <a:pPr marL="919163" lvl="1" indent="-519113">
              <a:spcBef>
                <a:spcPts val="1200"/>
              </a:spcBef>
              <a:buFont typeface="Wingdings" pitchFamily="2" charset="2"/>
              <a:buChar char="Ø"/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400" b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61C453-8E97-44F8-864D-CFC1B9FE0554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125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/>
          </p:cNvSpPr>
          <p:nvPr>
            <p:ph type="title"/>
          </p:nvPr>
        </p:nvSpPr>
        <p:spPr>
          <a:xfrm>
            <a:off x="0" y="46213"/>
            <a:ext cx="9143999" cy="1143000"/>
          </a:xfrm>
        </p:spPr>
        <p:txBody>
          <a:bodyPr/>
          <a:lstStyle/>
          <a:p>
            <a:r>
              <a:rPr lang="en-US" sz="3600" dirty="0" smtClean="0"/>
              <a:t>What if the proposal idea is not in my area?</a:t>
            </a:r>
          </a:p>
        </p:txBody>
      </p:sp>
      <p:sp>
        <p:nvSpPr>
          <p:cNvPr id="13315" name="Rectangle 6"/>
          <p:cNvSpPr>
            <a:spLocks noGrp="1"/>
          </p:cNvSpPr>
          <p:nvPr>
            <p:ph idx="1"/>
          </p:nvPr>
        </p:nvSpPr>
        <p:spPr>
          <a:xfrm>
            <a:off x="327077" y="1346033"/>
            <a:ext cx="8489843" cy="4368967"/>
          </a:xfrm>
        </p:spPr>
        <p:txBody>
          <a:bodyPr/>
          <a:lstStyle/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What is your area? </a:t>
            </a:r>
          </a:p>
          <a:p>
            <a:pPr marL="919163" lvl="1" indent="-519113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At this stage of your career, you probably should not have fixed your area yet.</a:t>
            </a:r>
          </a:p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Was your PhD research in your “area”? </a:t>
            </a:r>
          </a:p>
          <a:p>
            <a:pPr marL="919163" lvl="1" indent="-519113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Most likely, no. </a:t>
            </a:r>
          </a:p>
          <a:p>
            <a:pPr marL="919163" lvl="1" indent="-519113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How long did it take you to become productive in the new area?</a:t>
            </a:r>
          </a:p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As a new tenure-track assistant professor, it is probably the best time to get into a new area that you can enjoy working for 5 to 10 years, and you will get a lot of funding. </a:t>
            </a:r>
          </a:p>
          <a:p>
            <a:pPr marL="400050" lvl="1" indent="0">
              <a:spcBef>
                <a:spcPts val="1200"/>
              </a:spcBef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</a:p>
          <a:p>
            <a:pPr marL="919163" lvl="1" indent="-519113">
              <a:spcBef>
                <a:spcPts val="1200"/>
              </a:spcBef>
              <a:buFont typeface="Wingdings" pitchFamily="2" charset="2"/>
              <a:buChar char="Ø"/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400" b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61C453-8E97-44F8-864D-CFC1B9FE0554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451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/>
          </p:cNvSpPr>
          <p:nvPr>
            <p:ph type="title"/>
          </p:nvPr>
        </p:nvSpPr>
        <p:spPr>
          <a:xfrm>
            <a:off x="0" y="46213"/>
            <a:ext cx="9143999" cy="1143000"/>
          </a:xfrm>
        </p:spPr>
        <p:txBody>
          <a:bodyPr/>
          <a:lstStyle/>
          <a:p>
            <a:r>
              <a:rPr lang="en-US" sz="3600" dirty="0" smtClean="0"/>
              <a:t>Should you get into new area every 5-10 years?</a:t>
            </a:r>
          </a:p>
        </p:txBody>
      </p:sp>
      <p:sp>
        <p:nvSpPr>
          <p:cNvPr id="13315" name="Rectangle 6"/>
          <p:cNvSpPr>
            <a:spLocks noGrp="1"/>
          </p:cNvSpPr>
          <p:nvPr>
            <p:ph idx="1"/>
          </p:nvPr>
        </p:nvSpPr>
        <p:spPr>
          <a:xfrm>
            <a:off x="327077" y="1346033"/>
            <a:ext cx="8489843" cy="4368967"/>
          </a:xfrm>
        </p:spPr>
        <p:txBody>
          <a:bodyPr/>
          <a:lstStyle/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It depends. It is up to you. </a:t>
            </a:r>
          </a:p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Find some role models, learn from their career paths. </a:t>
            </a:r>
          </a:p>
          <a:p>
            <a:pPr marL="919163" lvl="1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Your advisers. </a:t>
            </a:r>
          </a:p>
          <a:p>
            <a:pPr marL="919163" lvl="1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Big names in your field.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400" b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61C453-8E97-44F8-864D-CFC1B9FE0554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6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/>
          </p:cNvSpPr>
          <p:nvPr>
            <p:ph type="title"/>
          </p:nvPr>
        </p:nvSpPr>
        <p:spPr>
          <a:xfrm>
            <a:off x="0" y="46213"/>
            <a:ext cx="9143999" cy="658637"/>
          </a:xfrm>
        </p:spPr>
        <p:txBody>
          <a:bodyPr/>
          <a:lstStyle/>
          <a:p>
            <a:r>
              <a:rPr lang="en-US" sz="3600" dirty="0" smtClean="0"/>
              <a:t>My case</a:t>
            </a:r>
          </a:p>
        </p:txBody>
      </p:sp>
      <p:sp>
        <p:nvSpPr>
          <p:cNvPr id="13315" name="Rectangle 6"/>
          <p:cNvSpPr>
            <a:spLocks noGrp="1"/>
          </p:cNvSpPr>
          <p:nvPr>
            <p:ph idx="1"/>
          </p:nvPr>
        </p:nvSpPr>
        <p:spPr>
          <a:xfrm>
            <a:off x="412802" y="836445"/>
            <a:ext cx="8489843" cy="5702467"/>
          </a:xfrm>
        </p:spPr>
        <p:txBody>
          <a:bodyPr/>
          <a:lstStyle/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PhD research: Ultrasonic vibration assisted grinding of ceramics. </a:t>
            </a:r>
          </a:p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Industry (4 years): Machining of semiconductor materials.</a:t>
            </a:r>
          </a:p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Prior to tenure: </a:t>
            </a:r>
          </a:p>
          <a:p>
            <a:pPr marL="919163" lvl="1" indent="-519113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Machining of semiconductor </a:t>
            </a:r>
            <a:r>
              <a:rPr lang="en-US" sz="1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materials</a:t>
            </a:r>
          </a:p>
          <a:p>
            <a:pPr marL="919163" lvl="1" indent="-519113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Ultrasonic vibration assisted grinding of </a:t>
            </a:r>
            <a:r>
              <a:rPr lang="en-US" sz="1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metals and composites</a:t>
            </a:r>
          </a:p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After tenure:</a:t>
            </a:r>
          </a:p>
          <a:p>
            <a:pPr marL="919163" lvl="1" indent="-519113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Algae-based biofuel</a:t>
            </a:r>
          </a:p>
          <a:p>
            <a:pPr marL="919163" lvl="1" indent="-519113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Cellulosic biomass based biofuel</a:t>
            </a:r>
          </a:p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At TAMU (since 2016)</a:t>
            </a:r>
          </a:p>
          <a:p>
            <a:pPr marL="919163" lvl="1" indent="-519113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3D printing of medical models (polymers)</a:t>
            </a:r>
          </a:p>
          <a:p>
            <a:pPr marL="919163" lvl="1" indent="-519113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3D printing of joint implants (ceramics) – NSF award</a:t>
            </a:r>
          </a:p>
          <a:p>
            <a:pPr marL="919163" lvl="1" indent="-519113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3D printing of bio-sensors (bio-materials) – AFOSR grant pending</a:t>
            </a:r>
          </a:p>
          <a:p>
            <a:pPr marL="919163" lvl="1" indent="-519113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3D printing for infrastructure (concrete, bio-cement, etc.)</a:t>
            </a:r>
          </a:p>
          <a:p>
            <a:pPr marL="919163" lvl="1" indent="-519113">
              <a:spcBef>
                <a:spcPts val="1200"/>
              </a:spcBef>
              <a:buFont typeface="Wingdings" pitchFamily="2" charset="2"/>
              <a:buChar char="Ø"/>
            </a:pPr>
            <a:endParaRPr lang="en-US" sz="1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endParaRPr lang="en-US" sz="20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000" b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61C453-8E97-44F8-864D-CFC1B9FE0554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38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/>
          </p:cNvSpPr>
          <p:nvPr>
            <p:ph type="title"/>
          </p:nvPr>
        </p:nvSpPr>
        <p:spPr>
          <a:xfrm>
            <a:off x="0" y="46213"/>
            <a:ext cx="9144000" cy="1143000"/>
          </a:xfrm>
        </p:spPr>
        <p:txBody>
          <a:bodyPr/>
          <a:lstStyle/>
          <a:p>
            <a:r>
              <a:rPr lang="en-US" sz="4000" dirty="0" smtClean="0"/>
              <a:t>About Homework Assignments #3 and #4</a:t>
            </a:r>
          </a:p>
        </p:txBody>
      </p:sp>
      <p:sp>
        <p:nvSpPr>
          <p:cNvPr id="13315" name="Rectangle 6"/>
          <p:cNvSpPr>
            <a:spLocks noGrp="1"/>
          </p:cNvSpPr>
          <p:nvPr>
            <p:ph idx="1"/>
          </p:nvPr>
        </p:nvSpPr>
        <p:spPr>
          <a:xfrm>
            <a:off x="377932" y="1092033"/>
            <a:ext cx="8601073" cy="4923346"/>
          </a:xfrm>
        </p:spPr>
        <p:txBody>
          <a:bodyPr/>
          <a:lstStyle/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 smtClean="0"/>
              <a:t>Assignment </a:t>
            </a:r>
            <a:r>
              <a:rPr lang="en-US" sz="2400" dirty="0"/>
              <a:t>#</a:t>
            </a:r>
            <a:r>
              <a:rPr lang="en-US" sz="2400" dirty="0" smtClean="0"/>
              <a:t>3</a:t>
            </a:r>
            <a:r>
              <a:rPr lang="en-US" sz="2400" dirty="0" smtClean="0">
                <a:cs typeface="Arial" pitchFamily="34" charset="0"/>
                <a:sym typeface="Wingdings" pitchFamily="2" charset="2"/>
              </a:rPr>
              <a:t>: Sections of a typical NSF proposal (and what information each section should include).</a:t>
            </a:r>
          </a:p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/>
              <a:t>Assignment </a:t>
            </a:r>
            <a:r>
              <a:rPr lang="en-US" sz="2400" dirty="0" smtClean="0"/>
              <a:t>#4</a:t>
            </a:r>
            <a:r>
              <a:rPr lang="en-US" sz="2400" dirty="0" smtClean="0">
                <a:cs typeface="Arial" pitchFamily="34" charset="0"/>
                <a:sym typeface="Wingdings" pitchFamily="2" charset="2"/>
              </a:rPr>
              <a:t>: Structures of Project Summary Section and Project Description Section </a:t>
            </a:r>
            <a:r>
              <a:rPr lang="en-US" sz="2400" dirty="0">
                <a:cs typeface="Arial" pitchFamily="34" charset="0"/>
                <a:sym typeface="Wingdings" pitchFamily="2" charset="2"/>
              </a:rPr>
              <a:t>of a typical NSF proposal (and what information each </a:t>
            </a:r>
            <a:r>
              <a:rPr lang="en-US" sz="2400" dirty="0" smtClean="0">
                <a:cs typeface="Arial" pitchFamily="34" charset="0"/>
                <a:sym typeface="Wingdings" pitchFamily="2" charset="2"/>
              </a:rPr>
              <a:t>subsection </a:t>
            </a:r>
            <a:r>
              <a:rPr lang="en-US" sz="2400" dirty="0">
                <a:cs typeface="Arial" pitchFamily="34" charset="0"/>
                <a:sym typeface="Wingdings" pitchFamily="2" charset="2"/>
              </a:rPr>
              <a:t>should include).</a:t>
            </a:r>
          </a:p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  <a:sym typeface="Wingdings" pitchFamily="2" charset="2"/>
              </a:rPr>
              <a:t>Resources available at NSF website: PAPPG.</a:t>
            </a:r>
            <a:endParaRPr lang="en-US" sz="2400" dirty="0">
              <a:cs typeface="Arial" pitchFamily="34" charset="0"/>
              <a:sym typeface="Wingdings" pitchFamily="2" charset="2"/>
            </a:endParaRPr>
          </a:p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  <a:sym typeface="Wingdings" pitchFamily="2" charset="2"/>
              </a:rPr>
              <a:t>Request some funded proposals to learn.</a:t>
            </a:r>
          </a:p>
          <a:p>
            <a:pPr marL="919163" lvl="1" indent="-519113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>
                <a:cs typeface="Arial" pitchFamily="34" charset="0"/>
                <a:sym typeface="Wingdings" pitchFamily="2" charset="2"/>
              </a:rPr>
              <a:t>Find some recent awards in your home program at NSF.</a:t>
            </a:r>
          </a:p>
          <a:p>
            <a:pPr marL="919163" lvl="1" indent="-519113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>
                <a:cs typeface="Arial" pitchFamily="34" charset="0"/>
                <a:sym typeface="Wingdings" pitchFamily="2" charset="2"/>
              </a:rPr>
              <a:t>Email PIs directly (copy me in your email).</a:t>
            </a:r>
          </a:p>
          <a:p>
            <a:pPr marL="919163" lvl="1" indent="-519113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>
                <a:cs typeface="Arial" pitchFamily="34" charset="0"/>
                <a:sym typeface="Wingdings" pitchFamily="2" charset="2"/>
              </a:rPr>
              <a:t>An example of request email is on the next slide. </a:t>
            </a:r>
          </a:p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endParaRPr lang="en-US" sz="2400" dirty="0" smtClean="0">
              <a:cs typeface="Arial" pitchFamily="34" charset="0"/>
              <a:sym typeface="Wingdings" pitchFamily="2" charset="2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400" b="1" dirty="0" smtClean="0">
              <a:cs typeface="Arial" pitchFamily="34" charset="0"/>
              <a:sym typeface="Wingdings" pitchFamily="2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61C453-8E97-44F8-864D-CFC1B9FE0554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202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/>
          </p:cNvSpPr>
          <p:nvPr>
            <p:ph type="title"/>
          </p:nvPr>
        </p:nvSpPr>
        <p:spPr>
          <a:xfrm>
            <a:off x="0" y="46213"/>
            <a:ext cx="9144000" cy="1143000"/>
          </a:xfrm>
        </p:spPr>
        <p:txBody>
          <a:bodyPr/>
          <a:lstStyle/>
          <a:p>
            <a:r>
              <a:rPr lang="en-US" sz="4000"/>
              <a:t>An </a:t>
            </a:r>
            <a:r>
              <a:rPr lang="en-US" sz="4000" smtClean="0"/>
              <a:t>email example </a:t>
            </a:r>
            <a:r>
              <a:rPr lang="en-US" sz="4000" dirty="0" smtClean="0"/>
              <a:t>to </a:t>
            </a:r>
            <a:r>
              <a:rPr lang="en-US" sz="4000" dirty="0"/>
              <a:t>request </a:t>
            </a:r>
            <a:r>
              <a:rPr lang="en-US" sz="4000" dirty="0" smtClean="0"/>
              <a:t>funded NSF proposals</a:t>
            </a:r>
          </a:p>
        </p:txBody>
      </p:sp>
      <p:sp>
        <p:nvSpPr>
          <p:cNvPr id="13315" name="Rectangle 6"/>
          <p:cNvSpPr>
            <a:spLocks noGrp="1"/>
          </p:cNvSpPr>
          <p:nvPr>
            <p:ph idx="1"/>
          </p:nvPr>
        </p:nvSpPr>
        <p:spPr>
          <a:xfrm>
            <a:off x="271463" y="1311108"/>
            <a:ext cx="8601073" cy="492334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Dear Dr.  </a:t>
            </a:r>
            <a:r>
              <a:rPr lang="en-US" sz="1800" dirty="0" smtClean="0"/>
              <a:t>xxx,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I am </a:t>
            </a:r>
            <a:r>
              <a:rPr lang="en-US" sz="1800" dirty="0" smtClean="0"/>
              <a:t>a PhD student at </a:t>
            </a:r>
            <a:r>
              <a:rPr lang="en-US" sz="1800" dirty="0"/>
              <a:t>Texas A&amp;M University and currently taking a course </a:t>
            </a:r>
            <a:r>
              <a:rPr lang="en-US" sz="1800" dirty="0" smtClean="0"/>
              <a:t>“Proposal Writing for PhD students”.  As a requirement, I will write a NSF style proposal at the end of the semester. I’d </a:t>
            </a:r>
            <a:r>
              <a:rPr lang="en-US" sz="1800" dirty="0"/>
              <a:t>like to request a copy of your </a:t>
            </a:r>
            <a:r>
              <a:rPr lang="en-US" sz="1800" dirty="0" smtClean="0"/>
              <a:t>funded proposal (award # </a:t>
            </a:r>
            <a:r>
              <a:rPr lang="en-US" sz="1800" dirty="0" err="1" smtClean="0"/>
              <a:t>xxxxxxx</a:t>
            </a:r>
            <a:r>
              <a:rPr lang="en-US" sz="1800" dirty="0" smtClean="0"/>
              <a:t>) </a:t>
            </a:r>
            <a:r>
              <a:rPr lang="en-US" sz="1800" dirty="0"/>
              <a:t>to learn about </a:t>
            </a:r>
            <a:r>
              <a:rPr lang="en-US" sz="1800" dirty="0" smtClean="0"/>
              <a:t>how to write winning NSF proposals. </a:t>
            </a:r>
            <a:r>
              <a:rPr lang="en-US" sz="1800" dirty="0" smtClean="0"/>
              <a:t>I only need the Project Summary and Project </a:t>
            </a:r>
            <a:r>
              <a:rPr lang="en-US" sz="1800" smtClean="0"/>
              <a:t>Description sections. 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Dr. ZJ Pei, </a:t>
            </a:r>
            <a:r>
              <a:rPr lang="en-US" sz="1800" dirty="0" smtClean="0"/>
              <a:t>the instructor of this course, was a program director at NSF for 4 years. He suggested </a:t>
            </a:r>
            <a:r>
              <a:rPr lang="en-US" sz="1800" dirty="0"/>
              <a:t>me </a:t>
            </a:r>
            <a:r>
              <a:rPr lang="en-US" sz="1800" dirty="0" smtClean="0"/>
              <a:t>to contact </a:t>
            </a:r>
            <a:r>
              <a:rPr lang="en-US" sz="1800" dirty="0"/>
              <a:t>you directly. </a:t>
            </a:r>
            <a:r>
              <a:rPr lang="en-US" sz="1800" dirty="0" smtClean="0"/>
              <a:t>He </a:t>
            </a:r>
            <a:r>
              <a:rPr lang="en-US" sz="1800" dirty="0"/>
              <a:t>told me that this is the best way to get a copy of a funded proposal. Another way is to go through the NSF Freedom of Information Act (FOIA) </a:t>
            </a:r>
            <a:r>
              <a:rPr lang="en-US" sz="1800" dirty="0" smtClean="0"/>
              <a:t>officer. Because </a:t>
            </a:r>
            <a:r>
              <a:rPr lang="en-US" sz="1800" dirty="0"/>
              <a:t>all funded NSF proposals are in public </a:t>
            </a:r>
            <a:r>
              <a:rPr lang="en-US" sz="1800" dirty="0" smtClean="0"/>
              <a:t>domain, </a:t>
            </a:r>
            <a:r>
              <a:rPr lang="en-US" sz="1800" dirty="0"/>
              <a:t>copies of funded proposals can be obtained through the FOIA officer. However, it will take a long time and the FOIA officer will inform the PI anyway.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Thank you in advance! I look forward to hearing from you.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Best,</a:t>
            </a:r>
          </a:p>
          <a:p>
            <a:pPr marL="519113" indent="-519113">
              <a:spcBef>
                <a:spcPts val="1200"/>
              </a:spcBef>
              <a:buFont typeface="Wingdings" pitchFamily="2" charset="2"/>
              <a:buChar char="Ø"/>
            </a:pPr>
            <a:endParaRPr lang="en-US" sz="2000" dirty="0" smtClean="0">
              <a:cs typeface="Arial" pitchFamily="34" charset="0"/>
              <a:sym typeface="Wingdings" pitchFamily="2" charset="2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000" b="1" dirty="0" smtClean="0">
              <a:cs typeface="Arial" pitchFamily="34" charset="0"/>
              <a:sym typeface="Wingdings" pitchFamily="2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61C453-8E97-44F8-864D-CFC1B9FE0554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75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16726</TotalTime>
  <Words>900</Words>
  <Application>Microsoft Office PowerPoint</Application>
  <PresentationFormat>On-screen Show (4:3)</PresentationFormat>
  <Paragraphs>108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Wingdings</vt:lpstr>
      <vt:lpstr>Office Theme</vt:lpstr>
      <vt:lpstr>ISEN 689  PROPOSAL WRITING FOR PHD STUDENTS  Class 04</vt:lpstr>
      <vt:lpstr>Finding proposal ideas (and research areas)</vt:lpstr>
      <vt:lpstr>Considerations when finding proposal ideas (and research areas)</vt:lpstr>
      <vt:lpstr>More considerations when finding proposal ideas (and research areas)</vt:lpstr>
      <vt:lpstr>What if the proposal idea is not in my area?</vt:lpstr>
      <vt:lpstr>Should you get into new area every 5-10 years?</vt:lpstr>
      <vt:lpstr>My case</vt:lpstr>
      <vt:lpstr>About Homework Assignments #3 and #4</vt:lpstr>
      <vt:lpstr>An email example to request funded NSF proposals</vt:lpstr>
      <vt:lpstr>Homework Assignment #3</vt:lpstr>
      <vt:lpstr>Any questions you have now</vt:lpstr>
    </vt:vector>
  </TitlesOfParts>
  <Company>NSF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Cecile J. Gonzalez</dc:creator>
  <cp:lastModifiedBy>Pei, Zhijian</cp:lastModifiedBy>
  <cp:revision>726</cp:revision>
  <cp:lastPrinted>2018-09-12T16:14:07Z</cp:lastPrinted>
  <dcterms:created xsi:type="dcterms:W3CDTF">2008-07-24T16:04:48Z</dcterms:created>
  <dcterms:modified xsi:type="dcterms:W3CDTF">2018-09-12T22:55:35Z</dcterms:modified>
</cp:coreProperties>
</file>