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4" r:id="rId1"/>
  </p:sldMasterIdLst>
  <p:notesMasterIdLst>
    <p:notesMasterId r:id="rId12"/>
  </p:notesMasterIdLst>
  <p:handoutMasterIdLst>
    <p:handoutMasterId r:id="rId13"/>
  </p:handoutMasterIdLst>
  <p:sldIdLst>
    <p:sldId id="380" r:id="rId2"/>
    <p:sldId id="473" r:id="rId3"/>
    <p:sldId id="615" r:id="rId4"/>
    <p:sldId id="616" r:id="rId5"/>
    <p:sldId id="627" r:id="rId6"/>
    <p:sldId id="630" r:id="rId7"/>
    <p:sldId id="631" r:id="rId8"/>
    <p:sldId id="628" r:id="rId9"/>
    <p:sldId id="629" r:id="rId10"/>
    <p:sldId id="626" r:id="rId11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99"/>
    <a:srgbClr val="FF0066"/>
    <a:srgbClr val="0000FF"/>
    <a:srgbClr val="FF9933"/>
    <a:srgbClr val="CC0066"/>
    <a:srgbClr val="80808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46" autoAdjust="0"/>
    <p:restoredTop sz="96169" autoAdjust="0"/>
  </p:normalViewPr>
  <p:slideViewPr>
    <p:cSldViewPr snapToGrid="0">
      <p:cViewPr varScale="1">
        <p:scale>
          <a:sx n="80" d="100"/>
          <a:sy n="80" d="100"/>
        </p:scale>
        <p:origin x="100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042916" cy="46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7" rIns="92515" bIns="46257" numCol="1" anchor="t" anchorCtr="0" compatLnSpc="1">
            <a:prstTxWarp prst="textNoShape">
              <a:avLst/>
            </a:prstTxWarp>
          </a:bodyPr>
          <a:lstStyle>
            <a:lvl1pPr defTabSz="925260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8582" y="0"/>
            <a:ext cx="3042916" cy="46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7" rIns="92515" bIns="46257" numCol="1" anchor="t" anchorCtr="0" compatLnSpc="1">
            <a:prstTxWarp prst="textNoShape">
              <a:avLst/>
            </a:prstTxWarp>
          </a:bodyPr>
          <a:lstStyle>
            <a:lvl1pPr algn="r" defTabSz="925260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8842685"/>
            <a:ext cx="3042916" cy="46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7" rIns="92515" bIns="46257" numCol="1" anchor="b" anchorCtr="0" compatLnSpc="1">
            <a:prstTxWarp prst="textNoShape">
              <a:avLst/>
            </a:prstTxWarp>
          </a:bodyPr>
          <a:lstStyle>
            <a:lvl1pPr defTabSz="925260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08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8582" y="8842685"/>
            <a:ext cx="3042916" cy="46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7" rIns="92515" bIns="46257" numCol="1" anchor="b" anchorCtr="0" compatLnSpc="1">
            <a:prstTxWarp prst="textNoShape">
              <a:avLst/>
            </a:prstTxWarp>
          </a:bodyPr>
          <a:lstStyle>
            <a:lvl1pPr algn="r" defTabSz="925260">
              <a:defRPr sz="1200"/>
            </a:lvl1pPr>
          </a:lstStyle>
          <a:p>
            <a:pPr>
              <a:defRPr/>
            </a:pPr>
            <a:fld id="{69F80F20-47A9-406B-90C0-A6682183C4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32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042916" cy="46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7" rIns="92515" bIns="46257" numCol="1" anchor="t" anchorCtr="0" compatLnSpc="1">
            <a:prstTxWarp prst="textNoShape">
              <a:avLst/>
            </a:prstTxWarp>
          </a:bodyPr>
          <a:lstStyle>
            <a:lvl1pPr defTabSz="925260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8582" y="0"/>
            <a:ext cx="3042916" cy="46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7" rIns="92515" bIns="46257" numCol="1" anchor="t" anchorCtr="0" compatLnSpc="1">
            <a:prstTxWarp prst="textNoShape">
              <a:avLst/>
            </a:prstTxWarp>
          </a:bodyPr>
          <a:lstStyle>
            <a:lvl1pPr algn="r" defTabSz="925260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700088"/>
            <a:ext cx="46545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2953" y="4422147"/>
            <a:ext cx="5617196" cy="4188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7" rIns="92515" bIns="46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8842685"/>
            <a:ext cx="3042916" cy="46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7" rIns="92515" bIns="46257" numCol="1" anchor="b" anchorCtr="0" compatLnSpc="1">
            <a:prstTxWarp prst="textNoShape">
              <a:avLst/>
            </a:prstTxWarp>
          </a:bodyPr>
          <a:lstStyle>
            <a:lvl1pPr defTabSz="925260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582" y="8842685"/>
            <a:ext cx="3042916" cy="46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7" rIns="92515" bIns="46257" numCol="1" anchor="b" anchorCtr="0" compatLnSpc="1">
            <a:prstTxWarp prst="textNoShape">
              <a:avLst/>
            </a:prstTxWarp>
          </a:bodyPr>
          <a:lstStyle>
            <a:lvl1pPr algn="r" defTabSz="925260">
              <a:defRPr sz="1200"/>
            </a:lvl1pPr>
          </a:lstStyle>
          <a:p>
            <a:pPr>
              <a:defRPr/>
            </a:pPr>
            <a:fld id="{CD5426F9-9E7B-45C7-ACD9-A70D343B94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567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2E0E9B-55F8-4F60-A24B-50683F0E07F5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2E0E9B-55F8-4F60-A24B-50683F0E07F5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8456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2E0E9B-55F8-4F60-A24B-50683F0E07F5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2165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2E0E9B-55F8-4F60-A24B-50683F0E07F5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1914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2E0E9B-55F8-4F60-A24B-50683F0E07F5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5974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2E0E9B-55F8-4F60-A24B-50683F0E07F5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58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2E0E9B-55F8-4F60-A24B-50683F0E07F5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286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2E0E9B-55F8-4F60-A24B-50683F0E07F5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5470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2E0E9B-55F8-4F60-A24B-50683F0E07F5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2352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Directorate for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19D121-6C75-41B3-8BE1-043E245EB0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Directorate for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9AC4E-067A-4BE4-AF8A-923CCFB278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Directorate for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704627-3550-4D62-98AC-3190089BE5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Directorate for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24151-741B-4B65-AA08-8EF841D31C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Directorate for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D4FD1-2328-4BBA-B3F3-C6B85D5BD5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Directorate for Engineering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7DF7D-639E-4C88-999D-2280D8B7F0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Directorate for Engineering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75356-7476-4F20-AE51-9E3BAB3D0E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Directorate for Engineering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BD544-3DFD-4FB3-816B-8E93FDA0BF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Directorate for Engineering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5D33B-5F0E-4CB2-8CDD-F63C41A9D6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Directorate for Engineering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90752-B534-4ED5-871E-B23736E29A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Directorate for Engineering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F7A95-D0F6-488C-A32E-3D02A712EB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828800" y="274638"/>
            <a:ext cx="685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dirty="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Directorate for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2A9C3D3-2584-47EB-91FB-4823059AAD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nsf1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457200" y="304800"/>
            <a:ext cx="1136433" cy="1143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5"/>
          <p:cNvSpPr>
            <a:spLocks noGrp="1"/>
          </p:cNvSpPr>
          <p:nvPr>
            <p:ph type="ctrTitle"/>
          </p:nvPr>
        </p:nvSpPr>
        <p:spPr>
          <a:xfrm>
            <a:off x="89900" y="765735"/>
            <a:ext cx="8990091" cy="2234640"/>
          </a:xfrm>
        </p:spPr>
        <p:txBody>
          <a:bodyPr/>
          <a:lstStyle/>
          <a:p>
            <a:r>
              <a:rPr lang="en-US" sz="4000" dirty="0"/>
              <a:t>ISEN </a:t>
            </a:r>
            <a:r>
              <a:rPr lang="en-US" sz="4000" dirty="0" smtClean="0"/>
              <a:t>689 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PROPOSAL </a:t>
            </a:r>
            <a:r>
              <a:rPr lang="en-US" sz="4000" dirty="0"/>
              <a:t>WRITING FOR </a:t>
            </a:r>
            <a:r>
              <a:rPr lang="en-US" sz="4000" dirty="0" smtClean="0"/>
              <a:t>PHD STUDENTS</a:t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Class 02</a:t>
            </a:r>
            <a:endParaRPr lang="en-US" sz="40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66854" y="4196389"/>
            <a:ext cx="8836182" cy="2661611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70C0"/>
                </a:solidFill>
              </a:rPr>
              <a:t>Zhijian (ZJ) </a:t>
            </a:r>
            <a:r>
              <a:rPr lang="en-US" sz="2400" b="1" dirty="0" smtClean="0">
                <a:solidFill>
                  <a:srgbClr val="0070C0"/>
                </a:solidFill>
              </a:rPr>
              <a:t>Pei</a:t>
            </a:r>
            <a:endParaRPr lang="en-US" sz="2400" b="1" dirty="0">
              <a:solidFill>
                <a:srgbClr val="0070C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0070C0"/>
                </a:solidFill>
              </a:rPr>
              <a:t>Professor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0070C0"/>
                </a:solidFill>
              </a:rPr>
              <a:t>Department </a:t>
            </a:r>
            <a:r>
              <a:rPr lang="en-US" sz="2400" b="1" dirty="0">
                <a:solidFill>
                  <a:srgbClr val="0070C0"/>
                </a:solidFill>
              </a:rPr>
              <a:t>of Industrial and </a:t>
            </a:r>
            <a:r>
              <a:rPr lang="en-US" sz="2400" b="1" dirty="0" smtClean="0">
                <a:solidFill>
                  <a:srgbClr val="0070C0"/>
                </a:solidFill>
              </a:rPr>
              <a:t>Systems Engineering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0070C0"/>
                </a:solidFill>
              </a:rPr>
              <a:t>Texas A&amp;M University</a:t>
            </a:r>
          </a:p>
          <a:p>
            <a:pPr fontAlgn="auto">
              <a:spcAft>
                <a:spcPts val="0"/>
              </a:spcAft>
              <a:defRPr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0070C0"/>
                </a:solidFill>
              </a:rPr>
              <a:t>August 29, 2018</a:t>
            </a:r>
          </a:p>
          <a:p>
            <a:pPr fontAlgn="auto">
              <a:spcAft>
                <a:spcPts val="0"/>
              </a:spcAft>
              <a:defRPr/>
            </a:pPr>
            <a:endParaRPr lang="en-US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/>
          </p:cNvSpPr>
          <p:nvPr>
            <p:ph type="title"/>
          </p:nvPr>
        </p:nvSpPr>
        <p:spPr>
          <a:xfrm>
            <a:off x="161489" y="101222"/>
            <a:ext cx="8790914" cy="1182970"/>
          </a:xfrm>
        </p:spPr>
        <p:txBody>
          <a:bodyPr/>
          <a:lstStyle/>
          <a:p>
            <a:r>
              <a:rPr lang="en-US" dirty="0" smtClean="0"/>
              <a:t>Any</a:t>
            </a:r>
            <a:r>
              <a:rPr lang="en-US" dirty="0" smtClean="0"/>
              <a:t> </a:t>
            </a:r>
            <a:r>
              <a:rPr lang="en-US" dirty="0" smtClean="0"/>
              <a:t>questions you have now</a:t>
            </a:r>
          </a:p>
        </p:txBody>
      </p:sp>
      <p:sp>
        <p:nvSpPr>
          <p:cNvPr id="13315" name="Rectangle 6"/>
          <p:cNvSpPr>
            <a:spLocks noGrp="1"/>
          </p:cNvSpPr>
          <p:nvPr>
            <p:ph idx="1"/>
          </p:nvPr>
        </p:nvSpPr>
        <p:spPr>
          <a:xfrm>
            <a:off x="1488457" y="1401218"/>
            <a:ext cx="6274417" cy="4838106"/>
          </a:xfrm>
        </p:spPr>
        <p:txBody>
          <a:bodyPr/>
          <a:lstStyle/>
          <a:p>
            <a:pPr marL="365760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pPr marL="365760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pPr marL="365760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?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65760">
              <a:spcBef>
                <a:spcPts val="1200"/>
              </a:spcBef>
              <a:buFont typeface="Wingdings" pitchFamily="2" charset="2"/>
              <a:buChar char="Ø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65760">
              <a:spcBef>
                <a:spcPts val="1200"/>
              </a:spcBef>
              <a:buFont typeface="Wingdings" pitchFamily="2" charset="2"/>
              <a:buChar char="Ø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61C453-8E97-44F8-864D-CFC1B9FE0554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66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/>
          </p:cNvSpPr>
          <p:nvPr>
            <p:ph type="title"/>
          </p:nvPr>
        </p:nvSpPr>
        <p:spPr>
          <a:xfrm>
            <a:off x="161490" y="338012"/>
            <a:ext cx="8790914" cy="1182970"/>
          </a:xfrm>
        </p:spPr>
        <p:txBody>
          <a:bodyPr/>
          <a:lstStyle/>
          <a:p>
            <a:r>
              <a:rPr lang="en-US" sz="4000" dirty="0" smtClean="0"/>
              <a:t>Next week</a:t>
            </a:r>
          </a:p>
        </p:txBody>
      </p:sp>
      <p:sp>
        <p:nvSpPr>
          <p:cNvPr id="13315" name="Rectangle 6"/>
          <p:cNvSpPr>
            <a:spLocks noGrp="1"/>
          </p:cNvSpPr>
          <p:nvPr>
            <p:ph idx="1"/>
          </p:nvPr>
        </p:nvSpPr>
        <p:spPr>
          <a:xfrm>
            <a:off x="688358" y="1886544"/>
            <a:ext cx="7737177" cy="3275969"/>
          </a:xfrm>
        </p:spPr>
        <p:txBody>
          <a:bodyPr/>
          <a:lstStyle/>
          <a:p>
            <a:pPr marL="480060" indent="-457200">
              <a:spcBef>
                <a:spcPts val="1200"/>
              </a:spcBef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We won’t meet in class next week.</a:t>
            </a:r>
          </a:p>
          <a:p>
            <a:pPr marL="480060" indent="-457200">
              <a:spcBef>
                <a:spcPts val="1200"/>
              </a:spcBef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Use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the time to complete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ssignment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#2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480060" indent="-457200">
              <a:spcBef>
                <a:spcPts val="1200"/>
              </a:spcBef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Submit Assignment #2 by 12:30 pm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September 10 (Monday).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480060" indent="-457200">
              <a:spcBef>
                <a:spcPts val="1200"/>
              </a:spcBef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Get ready to make presentations on September 10 (Monday).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61C453-8E97-44F8-864D-CFC1B9FE0554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/>
          </p:cNvSpPr>
          <p:nvPr>
            <p:ph type="title"/>
          </p:nvPr>
        </p:nvSpPr>
        <p:spPr>
          <a:xfrm>
            <a:off x="254107" y="46213"/>
            <a:ext cx="8601074" cy="1143000"/>
          </a:xfrm>
        </p:spPr>
        <p:txBody>
          <a:bodyPr/>
          <a:lstStyle/>
          <a:p>
            <a:r>
              <a:rPr lang="en-US" dirty="0" smtClean="0"/>
              <a:t>Homework Assignment #2</a:t>
            </a:r>
          </a:p>
        </p:txBody>
      </p:sp>
      <p:sp>
        <p:nvSpPr>
          <p:cNvPr id="13315" name="Rectangle 6"/>
          <p:cNvSpPr>
            <a:spLocks noGrp="1"/>
          </p:cNvSpPr>
          <p:nvPr>
            <p:ph idx="1"/>
          </p:nvPr>
        </p:nvSpPr>
        <p:spPr>
          <a:xfrm>
            <a:off x="377932" y="1092033"/>
            <a:ext cx="8601073" cy="4923346"/>
          </a:xfrm>
        </p:spPr>
        <p:txBody>
          <a:bodyPr/>
          <a:lstStyle/>
          <a:p>
            <a:pPr marL="519113" indent="-519113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PPT 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presentation: Finding a home at NSF for your proposal 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idea.</a:t>
            </a:r>
          </a:p>
          <a:p>
            <a:pPr marL="519113" indent="-519113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Submit 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it online (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eCampus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).</a:t>
            </a:r>
          </a:p>
          <a:p>
            <a:pPr marL="519113" indent="-519113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Due 12:30 pm, September 10 (Monday).</a:t>
            </a:r>
          </a:p>
          <a:p>
            <a:pPr marL="519113" indent="-519113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Be ready to make presentation to the class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.</a:t>
            </a:r>
          </a:p>
          <a:p>
            <a:pPr marL="519113" indent="-519113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Provide refs (website, for example) for your information.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519113" indent="-519113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You can follow this template or use your own format. Information listed here should be covered.</a:t>
            </a:r>
          </a:p>
          <a:p>
            <a:pPr marL="519113" indent="-519113">
              <a:spcBef>
                <a:spcPts val="1200"/>
              </a:spcBef>
              <a:buFont typeface="Wingdings" pitchFamily="2" charset="2"/>
              <a:buChar char="Ø"/>
            </a:pP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2800" b="1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61C453-8E97-44F8-864D-CFC1B9FE0554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5458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/>
          </p:cNvSpPr>
          <p:nvPr>
            <p:ph type="title"/>
          </p:nvPr>
        </p:nvSpPr>
        <p:spPr>
          <a:xfrm>
            <a:off x="254107" y="46213"/>
            <a:ext cx="8601074" cy="1143000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your </a:t>
            </a:r>
            <a:r>
              <a:rPr lang="en-US" dirty="0"/>
              <a:t>proposal idea?</a:t>
            </a:r>
            <a:endParaRPr lang="en-US" dirty="0" smtClean="0"/>
          </a:p>
        </p:txBody>
      </p:sp>
      <p:sp>
        <p:nvSpPr>
          <p:cNvPr id="13315" name="Rectangle 6"/>
          <p:cNvSpPr>
            <a:spLocks noGrp="1"/>
          </p:cNvSpPr>
          <p:nvPr>
            <p:ph idx="1"/>
          </p:nvPr>
        </p:nvSpPr>
        <p:spPr>
          <a:xfrm>
            <a:off x="323850" y="1286954"/>
            <a:ext cx="8531331" cy="4228705"/>
          </a:xfrm>
        </p:spPr>
        <p:txBody>
          <a:bodyPr/>
          <a:lstStyle/>
          <a:p>
            <a:pPr marL="519113" indent="-519113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How did you get the idea (discussing with you advisers, based on your research, fake one, 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etc.)?</a:t>
            </a:r>
          </a:p>
          <a:p>
            <a:pPr marL="519113" indent="-519113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It is ok to use a fake one.</a:t>
            </a:r>
          </a:p>
          <a:p>
            <a:pPr marL="519113" indent="-519113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It is ok to use a different idea later when you write your proposal.</a:t>
            </a:r>
          </a:p>
          <a:p>
            <a:pPr marL="519113" indent="-519113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Any idea is good enough to be used for you to learn how to find a home at NSF.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2800" b="1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61C453-8E97-44F8-864D-CFC1B9FE0554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585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/>
          </p:cNvSpPr>
          <p:nvPr>
            <p:ph type="title"/>
          </p:nvPr>
        </p:nvSpPr>
        <p:spPr>
          <a:xfrm>
            <a:off x="254107" y="46213"/>
            <a:ext cx="8601074" cy="1143000"/>
          </a:xfrm>
        </p:spPr>
        <p:txBody>
          <a:bodyPr/>
          <a:lstStyle/>
          <a:p>
            <a:r>
              <a:rPr lang="en-US" dirty="0"/>
              <a:t>Why NSF</a:t>
            </a:r>
            <a:r>
              <a:rPr lang="en-US" dirty="0" smtClean="0"/>
              <a:t>?</a:t>
            </a:r>
            <a:endParaRPr lang="en-US" dirty="0" smtClean="0"/>
          </a:p>
        </p:txBody>
      </p:sp>
      <p:sp>
        <p:nvSpPr>
          <p:cNvPr id="13315" name="Rectangle 6"/>
          <p:cNvSpPr>
            <a:spLocks noGrp="1"/>
          </p:cNvSpPr>
          <p:nvPr>
            <p:ph idx="1"/>
          </p:nvPr>
        </p:nvSpPr>
        <p:spPr>
          <a:xfrm>
            <a:off x="323850" y="1286954"/>
            <a:ext cx="8531331" cy="4228705"/>
          </a:xfrm>
        </p:spPr>
        <p:txBody>
          <a:bodyPr/>
          <a:lstStyle/>
          <a:p>
            <a:pPr marL="519113" indent="-519113">
              <a:spcBef>
                <a:spcPts val="1200"/>
              </a:spcBef>
              <a:buFont typeface="Wingdings" pitchFamily="2" charset="2"/>
              <a:buChar char="Ø"/>
            </a:pPr>
            <a:endParaRPr lang="en-US" sz="28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519113" indent="-519113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Pick one among other funding agencies 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(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AFOSR, 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DARPA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, DoE, NASA, 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ONR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, 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etc.) and make 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comparisons.</a:t>
            </a:r>
          </a:p>
          <a:p>
            <a:pPr marL="0" indent="0">
              <a:spcBef>
                <a:spcPts val="1200"/>
              </a:spcBef>
              <a:buNone/>
            </a:pPr>
            <a:endParaRPr lang="en-US" sz="2800" b="1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61C453-8E97-44F8-864D-CFC1B9FE0554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4473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/>
          </p:cNvSpPr>
          <p:nvPr>
            <p:ph type="title"/>
          </p:nvPr>
        </p:nvSpPr>
        <p:spPr>
          <a:xfrm>
            <a:off x="254107" y="143954"/>
            <a:ext cx="8601074" cy="1143000"/>
          </a:xfrm>
        </p:spPr>
        <p:txBody>
          <a:bodyPr/>
          <a:lstStyle/>
          <a:p>
            <a:r>
              <a:rPr lang="en-US" dirty="0"/>
              <a:t>Why Engineering (or another) Directorate?</a:t>
            </a:r>
            <a:endParaRPr lang="en-US" dirty="0" smtClean="0"/>
          </a:p>
        </p:txBody>
      </p:sp>
      <p:sp>
        <p:nvSpPr>
          <p:cNvPr id="13315" name="Rectangle 6"/>
          <p:cNvSpPr>
            <a:spLocks noGrp="1"/>
          </p:cNvSpPr>
          <p:nvPr>
            <p:ph idx="1"/>
          </p:nvPr>
        </p:nvSpPr>
        <p:spPr>
          <a:xfrm>
            <a:off x="323850" y="1286954"/>
            <a:ext cx="8531331" cy="4228705"/>
          </a:xfrm>
        </p:spPr>
        <p:txBody>
          <a:bodyPr/>
          <a:lstStyle/>
          <a:p>
            <a:pPr marL="519113" indent="-519113">
              <a:spcBef>
                <a:spcPts val="1200"/>
              </a:spcBef>
              <a:buFont typeface="Wingdings" pitchFamily="2" charset="2"/>
              <a:buChar char="Ø"/>
            </a:pPr>
            <a:endParaRPr lang="en-US" sz="28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519113" indent="-519113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How many directories does NSF have? What are they?</a:t>
            </a:r>
          </a:p>
          <a:p>
            <a:pPr marL="519113" indent="-519113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Pick one among other 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directorates and make 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comparisons.</a:t>
            </a:r>
          </a:p>
          <a:p>
            <a:pPr marL="0" indent="0">
              <a:spcBef>
                <a:spcPts val="1200"/>
              </a:spcBef>
              <a:buNone/>
            </a:pPr>
            <a:endParaRPr lang="en-US" sz="2800" b="1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61C453-8E97-44F8-864D-CFC1B9FE0554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5853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/>
          </p:cNvSpPr>
          <p:nvPr>
            <p:ph type="title"/>
          </p:nvPr>
        </p:nvSpPr>
        <p:spPr>
          <a:xfrm>
            <a:off x="254107" y="46213"/>
            <a:ext cx="8601074" cy="1143000"/>
          </a:xfrm>
        </p:spPr>
        <p:txBody>
          <a:bodyPr/>
          <a:lstStyle/>
          <a:p>
            <a:r>
              <a:rPr lang="en-US" dirty="0"/>
              <a:t>Why CMMI (or another) division?</a:t>
            </a:r>
            <a:endParaRPr lang="en-US" dirty="0" smtClean="0"/>
          </a:p>
        </p:txBody>
      </p:sp>
      <p:sp>
        <p:nvSpPr>
          <p:cNvPr id="13315" name="Rectangle 6"/>
          <p:cNvSpPr>
            <a:spLocks noGrp="1"/>
          </p:cNvSpPr>
          <p:nvPr>
            <p:ph idx="1"/>
          </p:nvPr>
        </p:nvSpPr>
        <p:spPr>
          <a:xfrm>
            <a:off x="323850" y="1286954"/>
            <a:ext cx="8531331" cy="4228705"/>
          </a:xfrm>
        </p:spPr>
        <p:txBody>
          <a:bodyPr/>
          <a:lstStyle/>
          <a:p>
            <a:pPr marL="519113" indent="-519113">
              <a:spcBef>
                <a:spcPts val="1200"/>
              </a:spcBef>
              <a:buFont typeface="Wingdings" pitchFamily="2" charset="2"/>
              <a:buChar char="Ø"/>
            </a:pPr>
            <a:endParaRPr lang="en-US" sz="28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519113" indent="-519113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How many divisions does the engineering directorate have? What are they?</a:t>
            </a:r>
          </a:p>
          <a:p>
            <a:pPr marL="519113" indent="-519113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Pick one among other divisions and make comparisons.</a:t>
            </a:r>
          </a:p>
          <a:p>
            <a:pPr marL="0" indent="0">
              <a:spcBef>
                <a:spcPts val="1200"/>
              </a:spcBef>
              <a:buNone/>
            </a:pPr>
            <a:endParaRPr lang="en-US" sz="2800" b="1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61C453-8E97-44F8-864D-CFC1B9FE0554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31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/>
          </p:cNvSpPr>
          <p:nvPr>
            <p:ph type="title"/>
          </p:nvPr>
        </p:nvSpPr>
        <p:spPr>
          <a:xfrm>
            <a:off x="254107" y="166521"/>
            <a:ext cx="8601074" cy="1143000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the Advanced Manufacturing </a:t>
            </a:r>
            <a:r>
              <a:rPr lang="en-US" dirty="0"/>
              <a:t>program?</a:t>
            </a:r>
            <a:endParaRPr lang="en-US" dirty="0" smtClean="0"/>
          </a:p>
        </p:txBody>
      </p:sp>
      <p:sp>
        <p:nvSpPr>
          <p:cNvPr id="13315" name="Rectangle 6"/>
          <p:cNvSpPr>
            <a:spLocks noGrp="1"/>
          </p:cNvSpPr>
          <p:nvPr>
            <p:ph idx="1"/>
          </p:nvPr>
        </p:nvSpPr>
        <p:spPr>
          <a:xfrm>
            <a:off x="323850" y="1963229"/>
            <a:ext cx="8531331" cy="4228705"/>
          </a:xfrm>
        </p:spPr>
        <p:txBody>
          <a:bodyPr/>
          <a:lstStyle/>
          <a:p>
            <a:pPr marL="519113" indent="-519113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How many programs does CMMI have? What are they?</a:t>
            </a:r>
          </a:p>
          <a:p>
            <a:pPr marL="519113" indent="-519113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Pick one among other programs and make comparisons.</a:t>
            </a:r>
          </a:p>
          <a:p>
            <a:pPr marL="0" indent="0">
              <a:spcBef>
                <a:spcPts val="1200"/>
              </a:spcBef>
              <a:buNone/>
            </a:pPr>
            <a:endParaRPr lang="en-US" sz="2800" b="1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61C453-8E97-44F8-864D-CFC1B9FE0554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14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/>
          </p:cNvSpPr>
          <p:nvPr>
            <p:ph type="title"/>
          </p:nvPr>
        </p:nvSpPr>
        <p:spPr>
          <a:xfrm>
            <a:off x="235057" y="274813"/>
            <a:ext cx="8601074" cy="1143000"/>
          </a:xfrm>
        </p:spPr>
        <p:txBody>
          <a:bodyPr/>
          <a:lstStyle/>
          <a:p>
            <a:r>
              <a:rPr lang="en-US" dirty="0"/>
              <a:t>What r</a:t>
            </a:r>
            <a:r>
              <a:rPr lang="en-US" dirty="0" smtClean="0"/>
              <a:t>esources </a:t>
            </a:r>
            <a:r>
              <a:rPr lang="en-US" dirty="0"/>
              <a:t>can you use to find a home at NSF?</a:t>
            </a:r>
            <a:endParaRPr lang="en-US" dirty="0" smtClean="0"/>
          </a:p>
        </p:txBody>
      </p:sp>
      <p:sp>
        <p:nvSpPr>
          <p:cNvPr id="13315" name="Rectangle 6"/>
          <p:cNvSpPr>
            <a:spLocks noGrp="1"/>
          </p:cNvSpPr>
          <p:nvPr>
            <p:ph idx="1"/>
          </p:nvPr>
        </p:nvSpPr>
        <p:spPr>
          <a:xfrm>
            <a:off x="1616183" y="1896554"/>
            <a:ext cx="4441718" cy="4228705"/>
          </a:xfrm>
        </p:spPr>
        <p:txBody>
          <a:bodyPr/>
          <a:lstStyle/>
          <a:p>
            <a:pPr marL="519113" indent="-519113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Searching the internet.</a:t>
            </a:r>
          </a:p>
          <a:p>
            <a:pPr marL="519113" indent="-519113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?</a:t>
            </a:r>
          </a:p>
          <a:p>
            <a:pPr marL="519113" indent="-519113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?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2800" b="1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61C453-8E97-44F8-864D-CFC1B9FE0554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568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16521</TotalTime>
  <Words>360</Words>
  <Application>Microsoft Office PowerPoint</Application>
  <PresentationFormat>On-screen Show (4:3)</PresentationFormat>
  <Paragraphs>64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Theme</vt:lpstr>
      <vt:lpstr>ISEN 689  PROPOSAL WRITING FOR PHD STUDENTS  Class 02</vt:lpstr>
      <vt:lpstr>Next week</vt:lpstr>
      <vt:lpstr>Homework Assignment #2</vt:lpstr>
      <vt:lpstr>What is your proposal idea?</vt:lpstr>
      <vt:lpstr>Why NSF?</vt:lpstr>
      <vt:lpstr>Why Engineering (or another) Directorate?</vt:lpstr>
      <vt:lpstr>Why CMMI (or another) division?</vt:lpstr>
      <vt:lpstr>Why the Advanced Manufacturing program?</vt:lpstr>
      <vt:lpstr>What resources can you use to find a home at NSF?</vt:lpstr>
      <vt:lpstr>Any questions you have now</vt:lpstr>
    </vt:vector>
  </TitlesOfParts>
  <Company>NSF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Cecile J. Gonzalez</dc:creator>
  <cp:lastModifiedBy>Pei, Zhijian</cp:lastModifiedBy>
  <cp:revision>711</cp:revision>
  <cp:lastPrinted>2018-08-13T23:31:31Z</cp:lastPrinted>
  <dcterms:created xsi:type="dcterms:W3CDTF">2008-07-24T16:04:48Z</dcterms:created>
  <dcterms:modified xsi:type="dcterms:W3CDTF">2018-08-29T14:16:00Z</dcterms:modified>
</cp:coreProperties>
</file>