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4" r:id="rId1"/>
    <p:sldMasterId id="2147483876" r:id="rId2"/>
  </p:sldMasterIdLst>
  <p:notesMasterIdLst>
    <p:notesMasterId r:id="rId21"/>
  </p:notesMasterIdLst>
  <p:sldIdLst>
    <p:sldId id="256" r:id="rId3"/>
    <p:sldId id="258" r:id="rId4"/>
    <p:sldId id="262" r:id="rId5"/>
    <p:sldId id="260" r:id="rId6"/>
    <p:sldId id="267" r:id="rId7"/>
    <p:sldId id="261" r:id="rId8"/>
    <p:sldId id="263" r:id="rId9"/>
    <p:sldId id="277" r:id="rId10"/>
    <p:sldId id="275" r:id="rId11"/>
    <p:sldId id="276" r:id="rId12"/>
    <p:sldId id="266" r:id="rId13"/>
    <p:sldId id="270" r:id="rId14"/>
    <p:sldId id="268" r:id="rId15"/>
    <p:sldId id="272" r:id="rId16"/>
    <p:sldId id="273" r:id="rId17"/>
    <p:sldId id="274" r:id="rId18"/>
    <p:sldId id="269"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76"/>
    <p:restoredTop sz="96997"/>
  </p:normalViewPr>
  <p:slideViewPr>
    <p:cSldViewPr snapToGrid="0">
      <p:cViewPr varScale="1">
        <p:scale>
          <a:sx n="128" d="100"/>
          <a:sy n="128" d="100"/>
        </p:scale>
        <p:origin x="808"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0BA5A9-018F-4AD3-9F71-904A52CD25B3}"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5B876833-7913-4B19-96F2-872EC369B8FF}">
      <dgm:prSet/>
      <dgm:spPr/>
      <dgm:t>
        <a:bodyPr/>
        <a:lstStyle/>
        <a:p>
          <a:r>
            <a:rPr lang="en-US" b="1" dirty="0"/>
            <a:t>Tokenization</a:t>
          </a:r>
          <a:r>
            <a:rPr lang="en-US" dirty="0"/>
            <a:t>, which breaks down the sentence into unique words. </a:t>
          </a:r>
          <a:br>
            <a:rPr lang="en-US" dirty="0"/>
          </a:br>
          <a:r>
            <a:rPr lang="en-US" dirty="0"/>
            <a:t>E.g., ”AI is the future and ML is the future” becomes [”AI”, ”is”, ”the”, ”future”, ”and”, ”ML”]</a:t>
          </a:r>
        </a:p>
      </dgm:t>
    </dgm:pt>
    <dgm:pt modelId="{0489043E-5006-4B0F-A374-95AA0F1E2C55}" type="parTrans" cxnId="{ED227D06-0C11-462E-802C-AD6DE6AED2FC}">
      <dgm:prSet/>
      <dgm:spPr/>
      <dgm:t>
        <a:bodyPr/>
        <a:lstStyle/>
        <a:p>
          <a:endParaRPr lang="en-US"/>
        </a:p>
      </dgm:t>
    </dgm:pt>
    <dgm:pt modelId="{6105803F-9A71-4D69-AD50-A1CD5B2DBD75}" type="sibTrans" cxnId="{ED227D06-0C11-462E-802C-AD6DE6AED2FC}">
      <dgm:prSet/>
      <dgm:spPr/>
      <dgm:t>
        <a:bodyPr/>
        <a:lstStyle/>
        <a:p>
          <a:endParaRPr lang="en-US"/>
        </a:p>
      </dgm:t>
    </dgm:pt>
    <dgm:pt modelId="{DF3A5A80-B0DA-4DBF-B861-357060113C98}">
      <dgm:prSet/>
      <dgm:spPr/>
      <dgm:t>
        <a:bodyPr/>
        <a:lstStyle/>
        <a:p>
          <a:r>
            <a:rPr lang="en-US" b="1" dirty="0"/>
            <a:t>Indexing</a:t>
          </a:r>
          <a:r>
            <a:rPr lang="en-US" dirty="0"/>
            <a:t>, which makes the words in a dictionary like structure and assigns each of them an index. </a:t>
          </a:r>
          <a:br>
            <a:rPr lang="en-US" dirty="0"/>
          </a:br>
          <a:r>
            <a:rPr lang="en-US" dirty="0"/>
            <a:t>E.g., {1: ”AI”, 2: ”is”, 3: ”the”, 4: ”future”, 5: ”and”, 6: ”ML”}</a:t>
          </a:r>
        </a:p>
      </dgm:t>
    </dgm:pt>
    <dgm:pt modelId="{171CCDD3-690D-491B-BD82-A82B1809F42E}" type="parTrans" cxnId="{877A5B3C-17A8-4616-807C-569689B7886D}">
      <dgm:prSet/>
      <dgm:spPr/>
      <dgm:t>
        <a:bodyPr/>
        <a:lstStyle/>
        <a:p>
          <a:endParaRPr lang="en-US"/>
        </a:p>
      </dgm:t>
    </dgm:pt>
    <dgm:pt modelId="{7F2FCFB2-95BD-4FD5-B83F-963ED978DE79}" type="sibTrans" cxnId="{877A5B3C-17A8-4616-807C-569689B7886D}">
      <dgm:prSet/>
      <dgm:spPr/>
      <dgm:t>
        <a:bodyPr/>
        <a:lstStyle/>
        <a:p>
          <a:endParaRPr lang="en-US"/>
        </a:p>
      </dgm:t>
    </dgm:pt>
    <dgm:pt modelId="{470AE45F-3B68-431A-A1A4-93498F366D73}">
      <dgm:prSet/>
      <dgm:spPr/>
      <dgm:t>
        <a:bodyPr/>
        <a:lstStyle/>
        <a:p>
          <a:r>
            <a:rPr lang="en-US" b="1" dirty="0"/>
            <a:t>Text to Sequence</a:t>
          </a:r>
          <a:r>
            <a:rPr lang="en-US" dirty="0"/>
            <a:t>, which represents the sequence of words in the comments in the form of index and feed this series of index into the model.</a:t>
          </a:r>
          <a:br>
            <a:rPr lang="en-US" dirty="0"/>
          </a:br>
          <a:r>
            <a:rPr lang="en-US" dirty="0"/>
            <a:t> E.g., the original sentence becomes [1, 2, 3, 4, 5, 6, 2, 3, 4]</a:t>
          </a:r>
        </a:p>
      </dgm:t>
    </dgm:pt>
    <dgm:pt modelId="{AC8CC6F7-B49B-4EE4-AED1-D419125445F4}" type="parTrans" cxnId="{7847EDAC-C561-43B9-A948-E0E21DC51F12}">
      <dgm:prSet/>
      <dgm:spPr/>
      <dgm:t>
        <a:bodyPr/>
        <a:lstStyle/>
        <a:p>
          <a:endParaRPr lang="en-US"/>
        </a:p>
      </dgm:t>
    </dgm:pt>
    <dgm:pt modelId="{0F2B5DD5-E9A6-420A-9A56-012832DB49C0}" type="sibTrans" cxnId="{7847EDAC-C561-43B9-A948-E0E21DC51F12}">
      <dgm:prSet/>
      <dgm:spPr/>
      <dgm:t>
        <a:bodyPr/>
        <a:lstStyle/>
        <a:p>
          <a:endParaRPr lang="en-US"/>
        </a:p>
      </dgm:t>
    </dgm:pt>
    <dgm:pt modelId="{57044B1E-5729-0F40-97BA-7A9E8A08B839}" type="pres">
      <dgm:prSet presAssocID="{070BA5A9-018F-4AD3-9F71-904A52CD25B3}" presName="linear" presStyleCnt="0">
        <dgm:presLayoutVars>
          <dgm:animLvl val="lvl"/>
          <dgm:resizeHandles val="exact"/>
        </dgm:presLayoutVars>
      </dgm:prSet>
      <dgm:spPr/>
    </dgm:pt>
    <dgm:pt modelId="{3AB56819-0CCA-5D4D-927C-5B52D87C6400}" type="pres">
      <dgm:prSet presAssocID="{5B876833-7913-4B19-96F2-872EC369B8FF}" presName="parentText" presStyleLbl="node1" presStyleIdx="0" presStyleCnt="3">
        <dgm:presLayoutVars>
          <dgm:chMax val="0"/>
          <dgm:bulletEnabled val="1"/>
        </dgm:presLayoutVars>
      </dgm:prSet>
      <dgm:spPr/>
    </dgm:pt>
    <dgm:pt modelId="{E2631A82-20C1-D347-86E2-D633B8781F95}" type="pres">
      <dgm:prSet presAssocID="{6105803F-9A71-4D69-AD50-A1CD5B2DBD75}" presName="spacer" presStyleCnt="0"/>
      <dgm:spPr/>
    </dgm:pt>
    <dgm:pt modelId="{3C5712F0-DC50-1F4B-A5CE-852DEF9A5010}" type="pres">
      <dgm:prSet presAssocID="{DF3A5A80-B0DA-4DBF-B861-357060113C98}" presName="parentText" presStyleLbl="node1" presStyleIdx="1" presStyleCnt="3">
        <dgm:presLayoutVars>
          <dgm:chMax val="0"/>
          <dgm:bulletEnabled val="1"/>
        </dgm:presLayoutVars>
      </dgm:prSet>
      <dgm:spPr/>
    </dgm:pt>
    <dgm:pt modelId="{9972D1C9-892C-1143-878C-D4B4414A5CC3}" type="pres">
      <dgm:prSet presAssocID="{7F2FCFB2-95BD-4FD5-B83F-963ED978DE79}" presName="spacer" presStyleCnt="0"/>
      <dgm:spPr/>
    </dgm:pt>
    <dgm:pt modelId="{EFD3516F-02DB-0F41-B49E-4C3E9A37FF95}" type="pres">
      <dgm:prSet presAssocID="{470AE45F-3B68-431A-A1A4-93498F366D73}" presName="parentText" presStyleLbl="node1" presStyleIdx="2" presStyleCnt="3">
        <dgm:presLayoutVars>
          <dgm:chMax val="0"/>
          <dgm:bulletEnabled val="1"/>
        </dgm:presLayoutVars>
      </dgm:prSet>
      <dgm:spPr/>
    </dgm:pt>
  </dgm:ptLst>
  <dgm:cxnLst>
    <dgm:cxn modelId="{ED227D06-0C11-462E-802C-AD6DE6AED2FC}" srcId="{070BA5A9-018F-4AD3-9F71-904A52CD25B3}" destId="{5B876833-7913-4B19-96F2-872EC369B8FF}" srcOrd="0" destOrd="0" parTransId="{0489043E-5006-4B0F-A374-95AA0F1E2C55}" sibTransId="{6105803F-9A71-4D69-AD50-A1CD5B2DBD75}"/>
    <dgm:cxn modelId="{877A5B3C-17A8-4616-807C-569689B7886D}" srcId="{070BA5A9-018F-4AD3-9F71-904A52CD25B3}" destId="{DF3A5A80-B0DA-4DBF-B861-357060113C98}" srcOrd="1" destOrd="0" parTransId="{171CCDD3-690D-491B-BD82-A82B1809F42E}" sibTransId="{7F2FCFB2-95BD-4FD5-B83F-963ED978DE79}"/>
    <dgm:cxn modelId="{FE7F6360-824B-7A4E-A544-5DC89F325063}" type="presOf" srcId="{5B876833-7913-4B19-96F2-872EC369B8FF}" destId="{3AB56819-0CCA-5D4D-927C-5B52D87C6400}" srcOrd="0" destOrd="0" presId="urn:microsoft.com/office/officeart/2005/8/layout/vList2"/>
    <dgm:cxn modelId="{F11CC69C-C159-4949-89FE-72B2C5F957BE}" type="presOf" srcId="{470AE45F-3B68-431A-A1A4-93498F366D73}" destId="{EFD3516F-02DB-0F41-B49E-4C3E9A37FF95}" srcOrd="0" destOrd="0" presId="urn:microsoft.com/office/officeart/2005/8/layout/vList2"/>
    <dgm:cxn modelId="{7847EDAC-C561-43B9-A948-E0E21DC51F12}" srcId="{070BA5A9-018F-4AD3-9F71-904A52CD25B3}" destId="{470AE45F-3B68-431A-A1A4-93498F366D73}" srcOrd="2" destOrd="0" parTransId="{AC8CC6F7-B49B-4EE4-AED1-D419125445F4}" sibTransId="{0F2B5DD5-E9A6-420A-9A56-012832DB49C0}"/>
    <dgm:cxn modelId="{C8DB20B7-AAAF-C14B-B38E-C57BAE28218C}" type="presOf" srcId="{DF3A5A80-B0DA-4DBF-B861-357060113C98}" destId="{3C5712F0-DC50-1F4B-A5CE-852DEF9A5010}" srcOrd="0" destOrd="0" presId="urn:microsoft.com/office/officeart/2005/8/layout/vList2"/>
    <dgm:cxn modelId="{F848CFCD-204B-654F-B401-48F29B49C798}" type="presOf" srcId="{070BA5A9-018F-4AD3-9F71-904A52CD25B3}" destId="{57044B1E-5729-0F40-97BA-7A9E8A08B839}" srcOrd="0" destOrd="0" presId="urn:microsoft.com/office/officeart/2005/8/layout/vList2"/>
    <dgm:cxn modelId="{ED9142B1-4CC4-D345-BE42-DEFF59EFEC45}" type="presParOf" srcId="{57044B1E-5729-0F40-97BA-7A9E8A08B839}" destId="{3AB56819-0CCA-5D4D-927C-5B52D87C6400}" srcOrd="0" destOrd="0" presId="urn:microsoft.com/office/officeart/2005/8/layout/vList2"/>
    <dgm:cxn modelId="{8A42DF39-9DF9-0F42-9838-AAAF5BBEC8F2}" type="presParOf" srcId="{57044B1E-5729-0F40-97BA-7A9E8A08B839}" destId="{E2631A82-20C1-D347-86E2-D633B8781F95}" srcOrd="1" destOrd="0" presId="urn:microsoft.com/office/officeart/2005/8/layout/vList2"/>
    <dgm:cxn modelId="{51A73702-53AF-064E-93BD-ECCC1DE9C279}" type="presParOf" srcId="{57044B1E-5729-0F40-97BA-7A9E8A08B839}" destId="{3C5712F0-DC50-1F4B-A5CE-852DEF9A5010}" srcOrd="2" destOrd="0" presId="urn:microsoft.com/office/officeart/2005/8/layout/vList2"/>
    <dgm:cxn modelId="{06BB71EE-19B3-1A46-ABFF-C7A824CEBEFF}" type="presParOf" srcId="{57044B1E-5729-0F40-97BA-7A9E8A08B839}" destId="{9972D1C9-892C-1143-878C-D4B4414A5CC3}" srcOrd="3" destOrd="0" presId="urn:microsoft.com/office/officeart/2005/8/layout/vList2"/>
    <dgm:cxn modelId="{FB8A13B1-CB7E-934C-A4F8-08CFF352937E}" type="presParOf" srcId="{57044B1E-5729-0F40-97BA-7A9E8A08B839}" destId="{EFD3516F-02DB-0F41-B49E-4C3E9A37FF9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BE3201-8D68-4B54-A15C-A0BB956DD383}"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B33C5D06-9B61-4BB8-ADEB-A632FED7CE6B}">
      <dgm:prSet/>
      <dgm:spPr/>
      <dgm:t>
        <a:bodyPr/>
        <a:lstStyle/>
        <a:p>
          <a:r>
            <a:rPr lang="en-US"/>
            <a:t>TFIDF</a:t>
          </a:r>
        </a:p>
      </dgm:t>
    </dgm:pt>
    <dgm:pt modelId="{AF18DB45-09E5-4F11-8C7C-2EFAEB928E8F}" type="parTrans" cxnId="{EF8C597B-4EA4-43B9-B372-805802A5EB0B}">
      <dgm:prSet/>
      <dgm:spPr/>
      <dgm:t>
        <a:bodyPr/>
        <a:lstStyle/>
        <a:p>
          <a:endParaRPr lang="en-US"/>
        </a:p>
      </dgm:t>
    </dgm:pt>
    <dgm:pt modelId="{8A3018C1-9CC8-4DA3-AD43-1A55368C5ED4}" type="sibTrans" cxnId="{EF8C597B-4EA4-43B9-B372-805802A5EB0B}">
      <dgm:prSet/>
      <dgm:spPr/>
      <dgm:t>
        <a:bodyPr/>
        <a:lstStyle/>
        <a:p>
          <a:endParaRPr lang="en-US"/>
        </a:p>
      </dgm:t>
    </dgm:pt>
    <dgm:pt modelId="{94D2DAFA-0560-4E28-9BFB-13F55AB4F406}">
      <dgm:prSet/>
      <dgm:spPr/>
      <dgm:t>
        <a:bodyPr/>
        <a:lstStyle/>
        <a:p>
          <a:r>
            <a:rPr lang="en-US"/>
            <a:t>Word Embeddings</a:t>
          </a:r>
        </a:p>
      </dgm:t>
    </dgm:pt>
    <dgm:pt modelId="{28FF8141-90B2-4BDD-B7F1-23CEEA58F6C4}" type="parTrans" cxnId="{9AF81AAE-9E20-4496-BDE9-396283C1FD5C}">
      <dgm:prSet/>
      <dgm:spPr/>
      <dgm:t>
        <a:bodyPr/>
        <a:lstStyle/>
        <a:p>
          <a:endParaRPr lang="en-US"/>
        </a:p>
      </dgm:t>
    </dgm:pt>
    <dgm:pt modelId="{65F5BD49-4D73-42F1-87ED-C6DCB6914544}" type="sibTrans" cxnId="{9AF81AAE-9E20-4496-BDE9-396283C1FD5C}">
      <dgm:prSet/>
      <dgm:spPr/>
      <dgm:t>
        <a:bodyPr/>
        <a:lstStyle/>
        <a:p>
          <a:endParaRPr lang="en-US"/>
        </a:p>
      </dgm:t>
    </dgm:pt>
    <dgm:pt modelId="{EECF0D00-7B75-3447-9917-D29FC8306A4D}" type="pres">
      <dgm:prSet presAssocID="{6EBE3201-8D68-4B54-A15C-A0BB956DD383}" presName="linear" presStyleCnt="0">
        <dgm:presLayoutVars>
          <dgm:dir/>
          <dgm:animLvl val="lvl"/>
          <dgm:resizeHandles val="exact"/>
        </dgm:presLayoutVars>
      </dgm:prSet>
      <dgm:spPr/>
    </dgm:pt>
    <dgm:pt modelId="{2410BA98-1A2E-1A4F-8EFB-62E97EFC4130}" type="pres">
      <dgm:prSet presAssocID="{B33C5D06-9B61-4BB8-ADEB-A632FED7CE6B}" presName="parentLin" presStyleCnt="0"/>
      <dgm:spPr/>
    </dgm:pt>
    <dgm:pt modelId="{54DE0106-23E0-F542-A06B-30CE48A1CD3C}" type="pres">
      <dgm:prSet presAssocID="{B33C5D06-9B61-4BB8-ADEB-A632FED7CE6B}" presName="parentLeftMargin" presStyleLbl="node1" presStyleIdx="0" presStyleCnt="2"/>
      <dgm:spPr/>
    </dgm:pt>
    <dgm:pt modelId="{92E405E0-F176-4942-A9C3-9E207D0E7A87}" type="pres">
      <dgm:prSet presAssocID="{B33C5D06-9B61-4BB8-ADEB-A632FED7CE6B}" presName="parentText" presStyleLbl="node1" presStyleIdx="0" presStyleCnt="2">
        <dgm:presLayoutVars>
          <dgm:chMax val="0"/>
          <dgm:bulletEnabled val="1"/>
        </dgm:presLayoutVars>
      </dgm:prSet>
      <dgm:spPr/>
    </dgm:pt>
    <dgm:pt modelId="{52C11D73-E51D-7449-8E9F-8CFC3E4ABAE1}" type="pres">
      <dgm:prSet presAssocID="{B33C5D06-9B61-4BB8-ADEB-A632FED7CE6B}" presName="negativeSpace" presStyleCnt="0"/>
      <dgm:spPr/>
    </dgm:pt>
    <dgm:pt modelId="{1C3B689E-C614-3F44-8AD2-5262A226E622}" type="pres">
      <dgm:prSet presAssocID="{B33C5D06-9B61-4BB8-ADEB-A632FED7CE6B}" presName="childText" presStyleLbl="conFgAcc1" presStyleIdx="0" presStyleCnt="2">
        <dgm:presLayoutVars>
          <dgm:bulletEnabled val="1"/>
        </dgm:presLayoutVars>
      </dgm:prSet>
      <dgm:spPr/>
    </dgm:pt>
    <dgm:pt modelId="{5370A810-129F-DA4E-BF87-498F779D3E76}" type="pres">
      <dgm:prSet presAssocID="{8A3018C1-9CC8-4DA3-AD43-1A55368C5ED4}" presName="spaceBetweenRectangles" presStyleCnt="0"/>
      <dgm:spPr/>
    </dgm:pt>
    <dgm:pt modelId="{2C16E799-613C-DD4B-AEE5-564979291D8B}" type="pres">
      <dgm:prSet presAssocID="{94D2DAFA-0560-4E28-9BFB-13F55AB4F406}" presName="parentLin" presStyleCnt="0"/>
      <dgm:spPr/>
    </dgm:pt>
    <dgm:pt modelId="{94FD76BA-F07F-1E43-AA53-C955F721DFFE}" type="pres">
      <dgm:prSet presAssocID="{94D2DAFA-0560-4E28-9BFB-13F55AB4F406}" presName="parentLeftMargin" presStyleLbl="node1" presStyleIdx="0" presStyleCnt="2"/>
      <dgm:spPr/>
    </dgm:pt>
    <dgm:pt modelId="{B707B656-1228-9D48-8B87-8524A4C7AC2E}" type="pres">
      <dgm:prSet presAssocID="{94D2DAFA-0560-4E28-9BFB-13F55AB4F406}" presName="parentText" presStyleLbl="node1" presStyleIdx="1" presStyleCnt="2">
        <dgm:presLayoutVars>
          <dgm:chMax val="0"/>
          <dgm:bulletEnabled val="1"/>
        </dgm:presLayoutVars>
      </dgm:prSet>
      <dgm:spPr/>
    </dgm:pt>
    <dgm:pt modelId="{662C5BDE-226C-7C48-AAEF-F2088E3644D1}" type="pres">
      <dgm:prSet presAssocID="{94D2DAFA-0560-4E28-9BFB-13F55AB4F406}" presName="negativeSpace" presStyleCnt="0"/>
      <dgm:spPr/>
    </dgm:pt>
    <dgm:pt modelId="{895E2BD0-A716-1A46-B720-71659C320224}" type="pres">
      <dgm:prSet presAssocID="{94D2DAFA-0560-4E28-9BFB-13F55AB4F406}" presName="childText" presStyleLbl="conFgAcc1" presStyleIdx="1" presStyleCnt="2">
        <dgm:presLayoutVars>
          <dgm:bulletEnabled val="1"/>
        </dgm:presLayoutVars>
      </dgm:prSet>
      <dgm:spPr/>
    </dgm:pt>
  </dgm:ptLst>
  <dgm:cxnLst>
    <dgm:cxn modelId="{2326EC0E-7C55-8B4D-8FC1-DBDE5C8D069B}" type="presOf" srcId="{B33C5D06-9B61-4BB8-ADEB-A632FED7CE6B}" destId="{54DE0106-23E0-F542-A06B-30CE48A1CD3C}" srcOrd="0" destOrd="0" presId="urn:microsoft.com/office/officeart/2005/8/layout/list1"/>
    <dgm:cxn modelId="{8E1A3A35-8F70-3649-A658-49687DE7207C}" type="presOf" srcId="{94D2DAFA-0560-4E28-9BFB-13F55AB4F406}" destId="{B707B656-1228-9D48-8B87-8524A4C7AC2E}" srcOrd="1" destOrd="0" presId="urn:microsoft.com/office/officeart/2005/8/layout/list1"/>
    <dgm:cxn modelId="{5BE77F53-C4D8-974E-8170-16E9A79DF17B}" type="presOf" srcId="{6EBE3201-8D68-4B54-A15C-A0BB956DD383}" destId="{EECF0D00-7B75-3447-9917-D29FC8306A4D}" srcOrd="0" destOrd="0" presId="urn:microsoft.com/office/officeart/2005/8/layout/list1"/>
    <dgm:cxn modelId="{EF8C597B-4EA4-43B9-B372-805802A5EB0B}" srcId="{6EBE3201-8D68-4B54-A15C-A0BB956DD383}" destId="{B33C5D06-9B61-4BB8-ADEB-A632FED7CE6B}" srcOrd="0" destOrd="0" parTransId="{AF18DB45-09E5-4F11-8C7C-2EFAEB928E8F}" sibTransId="{8A3018C1-9CC8-4DA3-AD43-1A55368C5ED4}"/>
    <dgm:cxn modelId="{9AF81AAE-9E20-4496-BDE9-396283C1FD5C}" srcId="{6EBE3201-8D68-4B54-A15C-A0BB956DD383}" destId="{94D2DAFA-0560-4E28-9BFB-13F55AB4F406}" srcOrd="1" destOrd="0" parTransId="{28FF8141-90B2-4BDD-B7F1-23CEEA58F6C4}" sibTransId="{65F5BD49-4D73-42F1-87ED-C6DCB6914544}"/>
    <dgm:cxn modelId="{1C4048B6-063C-2643-8294-FECD0AC59C66}" type="presOf" srcId="{94D2DAFA-0560-4E28-9BFB-13F55AB4F406}" destId="{94FD76BA-F07F-1E43-AA53-C955F721DFFE}" srcOrd="0" destOrd="0" presId="urn:microsoft.com/office/officeart/2005/8/layout/list1"/>
    <dgm:cxn modelId="{FDC301BF-F3AE-8145-94C5-8987C44710FF}" type="presOf" srcId="{B33C5D06-9B61-4BB8-ADEB-A632FED7CE6B}" destId="{92E405E0-F176-4942-A9C3-9E207D0E7A87}" srcOrd="1" destOrd="0" presId="urn:microsoft.com/office/officeart/2005/8/layout/list1"/>
    <dgm:cxn modelId="{AB4BB882-D2ED-2543-B1E7-2BB537F76985}" type="presParOf" srcId="{EECF0D00-7B75-3447-9917-D29FC8306A4D}" destId="{2410BA98-1A2E-1A4F-8EFB-62E97EFC4130}" srcOrd="0" destOrd="0" presId="urn:microsoft.com/office/officeart/2005/8/layout/list1"/>
    <dgm:cxn modelId="{EAF06BAC-83E8-F64D-804B-19085F11464F}" type="presParOf" srcId="{2410BA98-1A2E-1A4F-8EFB-62E97EFC4130}" destId="{54DE0106-23E0-F542-A06B-30CE48A1CD3C}" srcOrd="0" destOrd="0" presId="urn:microsoft.com/office/officeart/2005/8/layout/list1"/>
    <dgm:cxn modelId="{4870EC97-0ED5-BF41-BA55-6D94ED616EF6}" type="presParOf" srcId="{2410BA98-1A2E-1A4F-8EFB-62E97EFC4130}" destId="{92E405E0-F176-4942-A9C3-9E207D0E7A87}" srcOrd="1" destOrd="0" presId="urn:microsoft.com/office/officeart/2005/8/layout/list1"/>
    <dgm:cxn modelId="{3D820239-0188-8743-A69A-DD9F0481D624}" type="presParOf" srcId="{EECF0D00-7B75-3447-9917-D29FC8306A4D}" destId="{52C11D73-E51D-7449-8E9F-8CFC3E4ABAE1}" srcOrd="1" destOrd="0" presId="urn:microsoft.com/office/officeart/2005/8/layout/list1"/>
    <dgm:cxn modelId="{30763AE3-66D8-0548-98B4-E70CFA32A948}" type="presParOf" srcId="{EECF0D00-7B75-3447-9917-D29FC8306A4D}" destId="{1C3B689E-C614-3F44-8AD2-5262A226E622}" srcOrd="2" destOrd="0" presId="urn:microsoft.com/office/officeart/2005/8/layout/list1"/>
    <dgm:cxn modelId="{B44326C0-B7A3-6D4B-B644-9712F3992B15}" type="presParOf" srcId="{EECF0D00-7B75-3447-9917-D29FC8306A4D}" destId="{5370A810-129F-DA4E-BF87-498F779D3E76}" srcOrd="3" destOrd="0" presId="urn:microsoft.com/office/officeart/2005/8/layout/list1"/>
    <dgm:cxn modelId="{0C90D36F-AADF-AF44-99E8-57639AEE5BC6}" type="presParOf" srcId="{EECF0D00-7B75-3447-9917-D29FC8306A4D}" destId="{2C16E799-613C-DD4B-AEE5-564979291D8B}" srcOrd="4" destOrd="0" presId="urn:microsoft.com/office/officeart/2005/8/layout/list1"/>
    <dgm:cxn modelId="{D470CE97-01E4-0449-9237-33FEE79F2C45}" type="presParOf" srcId="{2C16E799-613C-DD4B-AEE5-564979291D8B}" destId="{94FD76BA-F07F-1E43-AA53-C955F721DFFE}" srcOrd="0" destOrd="0" presId="urn:microsoft.com/office/officeart/2005/8/layout/list1"/>
    <dgm:cxn modelId="{FB9D157C-1455-5F41-8F85-85F96CC5AD56}" type="presParOf" srcId="{2C16E799-613C-DD4B-AEE5-564979291D8B}" destId="{B707B656-1228-9D48-8B87-8524A4C7AC2E}" srcOrd="1" destOrd="0" presId="urn:microsoft.com/office/officeart/2005/8/layout/list1"/>
    <dgm:cxn modelId="{A2CBF7C2-75F8-D14D-AFB1-D5AEB451100C}" type="presParOf" srcId="{EECF0D00-7B75-3447-9917-D29FC8306A4D}" destId="{662C5BDE-226C-7C48-AAEF-F2088E3644D1}" srcOrd="5" destOrd="0" presId="urn:microsoft.com/office/officeart/2005/8/layout/list1"/>
    <dgm:cxn modelId="{997CF9A2-7460-3A48-A05C-E857B4F9A5CB}" type="presParOf" srcId="{EECF0D00-7B75-3447-9917-D29FC8306A4D}" destId="{895E2BD0-A716-1A46-B720-71659C32022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B2CF7F-AEAE-4068-B68B-0E9B1FF2182D}" type="doc">
      <dgm:prSet loTypeId="urn:microsoft.com/office/officeart/2005/8/layout/hierarchy1" loCatId="hierarchy" qsTypeId="urn:microsoft.com/office/officeart/2005/8/quickstyle/simple2" qsCatId="simple" csTypeId="urn:microsoft.com/office/officeart/2005/8/colors/accent0_3" csCatId="mainScheme" phldr="1"/>
      <dgm:spPr/>
      <dgm:t>
        <a:bodyPr/>
        <a:lstStyle/>
        <a:p>
          <a:endParaRPr lang="en-US"/>
        </a:p>
      </dgm:t>
    </dgm:pt>
    <dgm:pt modelId="{B15BA817-168F-4BBC-A8F2-86BC723A97C9}">
      <dgm:prSet/>
      <dgm:spPr/>
      <dgm:t>
        <a:bodyPr/>
        <a:lstStyle/>
        <a:p>
          <a:r>
            <a:rPr lang="en-US" dirty="0"/>
            <a:t>Long Short-Term Memory (LSTM)</a:t>
          </a:r>
        </a:p>
      </dgm:t>
    </dgm:pt>
    <dgm:pt modelId="{47A4E6C8-7DCA-4019-A95C-8870EC443236}" type="parTrans" cxnId="{8E1FAB50-D816-4CE8-93C6-B28290778213}">
      <dgm:prSet/>
      <dgm:spPr/>
      <dgm:t>
        <a:bodyPr/>
        <a:lstStyle/>
        <a:p>
          <a:endParaRPr lang="en-US"/>
        </a:p>
      </dgm:t>
    </dgm:pt>
    <dgm:pt modelId="{0142D411-CF49-47CE-903B-FBBC1F67C1AE}" type="sibTrans" cxnId="{8E1FAB50-D816-4CE8-93C6-B28290778213}">
      <dgm:prSet/>
      <dgm:spPr/>
      <dgm:t>
        <a:bodyPr/>
        <a:lstStyle/>
        <a:p>
          <a:endParaRPr lang="en-US"/>
        </a:p>
      </dgm:t>
    </dgm:pt>
    <dgm:pt modelId="{3CBEA99F-65D8-47A2-8B44-3C46A97470DE}">
      <dgm:prSet/>
      <dgm:spPr/>
      <dgm:t>
        <a:bodyPr/>
        <a:lstStyle/>
        <a:p>
          <a:r>
            <a:rPr lang="en-US"/>
            <a:t>Convolutional Neural Network (CNN)</a:t>
          </a:r>
        </a:p>
      </dgm:t>
    </dgm:pt>
    <dgm:pt modelId="{6BE7B6AF-4EC9-475D-9898-C71460923DF6}" type="parTrans" cxnId="{3108F0EF-0199-4B49-A4DF-723C547A38CF}">
      <dgm:prSet/>
      <dgm:spPr/>
      <dgm:t>
        <a:bodyPr/>
        <a:lstStyle/>
        <a:p>
          <a:endParaRPr lang="en-US"/>
        </a:p>
      </dgm:t>
    </dgm:pt>
    <dgm:pt modelId="{BBD9F409-0D21-4EFE-9F1C-D700EB62BCAD}" type="sibTrans" cxnId="{3108F0EF-0199-4B49-A4DF-723C547A38CF}">
      <dgm:prSet/>
      <dgm:spPr/>
      <dgm:t>
        <a:bodyPr/>
        <a:lstStyle/>
        <a:p>
          <a:endParaRPr lang="en-US"/>
        </a:p>
      </dgm:t>
    </dgm:pt>
    <dgm:pt modelId="{3D4EBA81-6512-4C34-A27F-0F72D3BAE545}">
      <dgm:prSet/>
      <dgm:spPr/>
      <dgm:t>
        <a:bodyPr/>
        <a:lstStyle/>
        <a:p>
          <a:r>
            <a:rPr lang="en-US" dirty="0"/>
            <a:t>Naïve Bayes - Support Vector Machine (NB-SVM)</a:t>
          </a:r>
        </a:p>
      </dgm:t>
    </dgm:pt>
    <dgm:pt modelId="{61DD298B-4C6C-45F2-8ECB-3D2878C3CE0B}" type="parTrans" cxnId="{5D18FB83-7BA6-418C-9C8F-9D434FE821BA}">
      <dgm:prSet/>
      <dgm:spPr/>
      <dgm:t>
        <a:bodyPr/>
        <a:lstStyle/>
        <a:p>
          <a:endParaRPr lang="en-US"/>
        </a:p>
      </dgm:t>
    </dgm:pt>
    <dgm:pt modelId="{00C7E855-F37B-41FB-B761-A178638847B6}" type="sibTrans" cxnId="{5D18FB83-7BA6-418C-9C8F-9D434FE821BA}">
      <dgm:prSet/>
      <dgm:spPr/>
      <dgm:t>
        <a:bodyPr/>
        <a:lstStyle/>
        <a:p>
          <a:endParaRPr lang="en-US"/>
        </a:p>
      </dgm:t>
    </dgm:pt>
    <dgm:pt modelId="{CAE45024-B101-3A49-B817-902D1704307A}" type="pres">
      <dgm:prSet presAssocID="{9DB2CF7F-AEAE-4068-B68B-0E9B1FF2182D}" presName="hierChild1" presStyleCnt="0">
        <dgm:presLayoutVars>
          <dgm:chPref val="1"/>
          <dgm:dir/>
          <dgm:animOne val="branch"/>
          <dgm:animLvl val="lvl"/>
          <dgm:resizeHandles/>
        </dgm:presLayoutVars>
      </dgm:prSet>
      <dgm:spPr/>
    </dgm:pt>
    <dgm:pt modelId="{888E9351-412B-3649-9C71-551B99665C3F}" type="pres">
      <dgm:prSet presAssocID="{B15BA817-168F-4BBC-A8F2-86BC723A97C9}" presName="hierRoot1" presStyleCnt="0"/>
      <dgm:spPr/>
    </dgm:pt>
    <dgm:pt modelId="{EBD4AA07-A40F-6642-B13B-799718EB1DC9}" type="pres">
      <dgm:prSet presAssocID="{B15BA817-168F-4BBC-A8F2-86BC723A97C9}" presName="composite" presStyleCnt="0"/>
      <dgm:spPr/>
    </dgm:pt>
    <dgm:pt modelId="{C22B4C38-2D41-684F-8EED-0744C2593E37}" type="pres">
      <dgm:prSet presAssocID="{B15BA817-168F-4BBC-A8F2-86BC723A97C9}" presName="background" presStyleLbl="node0" presStyleIdx="0" presStyleCnt="3"/>
      <dgm:spPr/>
    </dgm:pt>
    <dgm:pt modelId="{C87C3EF5-F787-D54B-9AE5-E510710F42C8}" type="pres">
      <dgm:prSet presAssocID="{B15BA817-168F-4BBC-A8F2-86BC723A97C9}" presName="text" presStyleLbl="fgAcc0" presStyleIdx="0" presStyleCnt="3">
        <dgm:presLayoutVars>
          <dgm:chPref val="3"/>
        </dgm:presLayoutVars>
      </dgm:prSet>
      <dgm:spPr/>
    </dgm:pt>
    <dgm:pt modelId="{CC3DCCEB-A9E5-1B42-AAD8-C7A45A1E25F2}" type="pres">
      <dgm:prSet presAssocID="{B15BA817-168F-4BBC-A8F2-86BC723A97C9}" presName="hierChild2" presStyleCnt="0"/>
      <dgm:spPr/>
    </dgm:pt>
    <dgm:pt modelId="{ACA5F881-1EC5-3A48-B447-1482EE92FBD8}" type="pres">
      <dgm:prSet presAssocID="{3CBEA99F-65D8-47A2-8B44-3C46A97470DE}" presName="hierRoot1" presStyleCnt="0"/>
      <dgm:spPr/>
    </dgm:pt>
    <dgm:pt modelId="{E1FF9533-A7B9-BF42-92AA-364B36B11275}" type="pres">
      <dgm:prSet presAssocID="{3CBEA99F-65D8-47A2-8B44-3C46A97470DE}" presName="composite" presStyleCnt="0"/>
      <dgm:spPr/>
    </dgm:pt>
    <dgm:pt modelId="{C78965FB-4FFD-1F44-90BB-2501D6812B6F}" type="pres">
      <dgm:prSet presAssocID="{3CBEA99F-65D8-47A2-8B44-3C46A97470DE}" presName="background" presStyleLbl="node0" presStyleIdx="1" presStyleCnt="3"/>
      <dgm:spPr/>
    </dgm:pt>
    <dgm:pt modelId="{D229C1C9-6CA8-8B45-8D7F-F72F43D3B744}" type="pres">
      <dgm:prSet presAssocID="{3CBEA99F-65D8-47A2-8B44-3C46A97470DE}" presName="text" presStyleLbl="fgAcc0" presStyleIdx="1" presStyleCnt="3">
        <dgm:presLayoutVars>
          <dgm:chPref val="3"/>
        </dgm:presLayoutVars>
      </dgm:prSet>
      <dgm:spPr/>
    </dgm:pt>
    <dgm:pt modelId="{5EF16758-9E87-B74F-B5DA-B31E932C6606}" type="pres">
      <dgm:prSet presAssocID="{3CBEA99F-65D8-47A2-8B44-3C46A97470DE}" presName="hierChild2" presStyleCnt="0"/>
      <dgm:spPr/>
    </dgm:pt>
    <dgm:pt modelId="{33EAD458-9A15-4A4B-ABD1-3FF99695A330}" type="pres">
      <dgm:prSet presAssocID="{3D4EBA81-6512-4C34-A27F-0F72D3BAE545}" presName="hierRoot1" presStyleCnt="0"/>
      <dgm:spPr/>
    </dgm:pt>
    <dgm:pt modelId="{4432BBD8-ABA1-6A49-BCEB-A4144333AA73}" type="pres">
      <dgm:prSet presAssocID="{3D4EBA81-6512-4C34-A27F-0F72D3BAE545}" presName="composite" presStyleCnt="0"/>
      <dgm:spPr/>
    </dgm:pt>
    <dgm:pt modelId="{195AE018-1ABB-C246-AF45-87EAF30C3B01}" type="pres">
      <dgm:prSet presAssocID="{3D4EBA81-6512-4C34-A27F-0F72D3BAE545}" presName="background" presStyleLbl="node0" presStyleIdx="2" presStyleCnt="3"/>
      <dgm:spPr/>
    </dgm:pt>
    <dgm:pt modelId="{59955206-D1CD-A34F-83C5-383ABE27C20E}" type="pres">
      <dgm:prSet presAssocID="{3D4EBA81-6512-4C34-A27F-0F72D3BAE545}" presName="text" presStyleLbl="fgAcc0" presStyleIdx="2" presStyleCnt="3">
        <dgm:presLayoutVars>
          <dgm:chPref val="3"/>
        </dgm:presLayoutVars>
      </dgm:prSet>
      <dgm:spPr/>
    </dgm:pt>
    <dgm:pt modelId="{11243AD1-2653-4146-AC7F-5C76628CFF14}" type="pres">
      <dgm:prSet presAssocID="{3D4EBA81-6512-4C34-A27F-0F72D3BAE545}" presName="hierChild2" presStyleCnt="0"/>
      <dgm:spPr/>
    </dgm:pt>
  </dgm:ptLst>
  <dgm:cxnLst>
    <dgm:cxn modelId="{445B2605-8FAD-E14F-A4A5-3018F3A134E1}" type="presOf" srcId="{9DB2CF7F-AEAE-4068-B68B-0E9B1FF2182D}" destId="{CAE45024-B101-3A49-B817-902D1704307A}" srcOrd="0" destOrd="0" presId="urn:microsoft.com/office/officeart/2005/8/layout/hierarchy1"/>
    <dgm:cxn modelId="{F00A794C-43E0-564E-B919-159798656A07}" type="presOf" srcId="{3CBEA99F-65D8-47A2-8B44-3C46A97470DE}" destId="{D229C1C9-6CA8-8B45-8D7F-F72F43D3B744}" srcOrd="0" destOrd="0" presId="urn:microsoft.com/office/officeart/2005/8/layout/hierarchy1"/>
    <dgm:cxn modelId="{8E1FAB50-D816-4CE8-93C6-B28290778213}" srcId="{9DB2CF7F-AEAE-4068-B68B-0E9B1FF2182D}" destId="{B15BA817-168F-4BBC-A8F2-86BC723A97C9}" srcOrd="0" destOrd="0" parTransId="{47A4E6C8-7DCA-4019-A95C-8870EC443236}" sibTransId="{0142D411-CF49-47CE-903B-FBBC1F67C1AE}"/>
    <dgm:cxn modelId="{B1C54859-D2B5-1D4B-AB96-9CB04B75E018}" type="presOf" srcId="{B15BA817-168F-4BBC-A8F2-86BC723A97C9}" destId="{C87C3EF5-F787-D54B-9AE5-E510710F42C8}" srcOrd="0" destOrd="0" presId="urn:microsoft.com/office/officeart/2005/8/layout/hierarchy1"/>
    <dgm:cxn modelId="{5D18FB83-7BA6-418C-9C8F-9D434FE821BA}" srcId="{9DB2CF7F-AEAE-4068-B68B-0E9B1FF2182D}" destId="{3D4EBA81-6512-4C34-A27F-0F72D3BAE545}" srcOrd="2" destOrd="0" parTransId="{61DD298B-4C6C-45F2-8ECB-3D2878C3CE0B}" sibTransId="{00C7E855-F37B-41FB-B761-A178638847B6}"/>
    <dgm:cxn modelId="{E83331D2-71FF-D544-924B-CEF319B33528}" type="presOf" srcId="{3D4EBA81-6512-4C34-A27F-0F72D3BAE545}" destId="{59955206-D1CD-A34F-83C5-383ABE27C20E}" srcOrd="0" destOrd="0" presId="urn:microsoft.com/office/officeart/2005/8/layout/hierarchy1"/>
    <dgm:cxn modelId="{3108F0EF-0199-4B49-A4DF-723C547A38CF}" srcId="{9DB2CF7F-AEAE-4068-B68B-0E9B1FF2182D}" destId="{3CBEA99F-65D8-47A2-8B44-3C46A97470DE}" srcOrd="1" destOrd="0" parTransId="{6BE7B6AF-4EC9-475D-9898-C71460923DF6}" sibTransId="{BBD9F409-0D21-4EFE-9F1C-D700EB62BCAD}"/>
    <dgm:cxn modelId="{BB51FE01-C259-7641-A5F7-352EB2455EAA}" type="presParOf" srcId="{CAE45024-B101-3A49-B817-902D1704307A}" destId="{888E9351-412B-3649-9C71-551B99665C3F}" srcOrd="0" destOrd="0" presId="urn:microsoft.com/office/officeart/2005/8/layout/hierarchy1"/>
    <dgm:cxn modelId="{D8E1A559-0C50-F24B-9579-732150A6B8EE}" type="presParOf" srcId="{888E9351-412B-3649-9C71-551B99665C3F}" destId="{EBD4AA07-A40F-6642-B13B-799718EB1DC9}" srcOrd="0" destOrd="0" presId="urn:microsoft.com/office/officeart/2005/8/layout/hierarchy1"/>
    <dgm:cxn modelId="{80536E67-C87A-8C4E-BD9A-DC9A79CCE4D5}" type="presParOf" srcId="{EBD4AA07-A40F-6642-B13B-799718EB1DC9}" destId="{C22B4C38-2D41-684F-8EED-0744C2593E37}" srcOrd="0" destOrd="0" presId="urn:microsoft.com/office/officeart/2005/8/layout/hierarchy1"/>
    <dgm:cxn modelId="{3B6B2BD3-3EEF-5B4D-92E6-2BB6922439AE}" type="presParOf" srcId="{EBD4AA07-A40F-6642-B13B-799718EB1DC9}" destId="{C87C3EF5-F787-D54B-9AE5-E510710F42C8}" srcOrd="1" destOrd="0" presId="urn:microsoft.com/office/officeart/2005/8/layout/hierarchy1"/>
    <dgm:cxn modelId="{47553A91-77CB-9F42-A8F7-7D67C7AA565C}" type="presParOf" srcId="{888E9351-412B-3649-9C71-551B99665C3F}" destId="{CC3DCCEB-A9E5-1B42-AAD8-C7A45A1E25F2}" srcOrd="1" destOrd="0" presId="urn:microsoft.com/office/officeart/2005/8/layout/hierarchy1"/>
    <dgm:cxn modelId="{2FB858E6-CD24-104D-8BF3-03D427E53F24}" type="presParOf" srcId="{CAE45024-B101-3A49-B817-902D1704307A}" destId="{ACA5F881-1EC5-3A48-B447-1482EE92FBD8}" srcOrd="1" destOrd="0" presId="urn:microsoft.com/office/officeart/2005/8/layout/hierarchy1"/>
    <dgm:cxn modelId="{79409898-ED9D-D346-9C5F-173070EDCAA3}" type="presParOf" srcId="{ACA5F881-1EC5-3A48-B447-1482EE92FBD8}" destId="{E1FF9533-A7B9-BF42-92AA-364B36B11275}" srcOrd="0" destOrd="0" presId="urn:microsoft.com/office/officeart/2005/8/layout/hierarchy1"/>
    <dgm:cxn modelId="{68FEB1A3-2A1F-E74F-A9DB-EBE2671CF0B6}" type="presParOf" srcId="{E1FF9533-A7B9-BF42-92AA-364B36B11275}" destId="{C78965FB-4FFD-1F44-90BB-2501D6812B6F}" srcOrd="0" destOrd="0" presId="urn:microsoft.com/office/officeart/2005/8/layout/hierarchy1"/>
    <dgm:cxn modelId="{BDB20CB4-6D9B-B141-B4AC-D5DA69B30F33}" type="presParOf" srcId="{E1FF9533-A7B9-BF42-92AA-364B36B11275}" destId="{D229C1C9-6CA8-8B45-8D7F-F72F43D3B744}" srcOrd="1" destOrd="0" presId="urn:microsoft.com/office/officeart/2005/8/layout/hierarchy1"/>
    <dgm:cxn modelId="{8C592BD2-7456-B043-90F9-AC9DA41250EE}" type="presParOf" srcId="{ACA5F881-1EC5-3A48-B447-1482EE92FBD8}" destId="{5EF16758-9E87-B74F-B5DA-B31E932C6606}" srcOrd="1" destOrd="0" presId="urn:microsoft.com/office/officeart/2005/8/layout/hierarchy1"/>
    <dgm:cxn modelId="{8ADC2CDF-E04C-F843-B9DA-EC7778A01A10}" type="presParOf" srcId="{CAE45024-B101-3A49-B817-902D1704307A}" destId="{33EAD458-9A15-4A4B-ABD1-3FF99695A330}" srcOrd="2" destOrd="0" presId="urn:microsoft.com/office/officeart/2005/8/layout/hierarchy1"/>
    <dgm:cxn modelId="{69B89D1D-303A-9247-932E-976E7AC2669F}" type="presParOf" srcId="{33EAD458-9A15-4A4B-ABD1-3FF99695A330}" destId="{4432BBD8-ABA1-6A49-BCEB-A4144333AA73}" srcOrd="0" destOrd="0" presId="urn:microsoft.com/office/officeart/2005/8/layout/hierarchy1"/>
    <dgm:cxn modelId="{C0A02890-0C9A-FE4B-AB3D-B3F933D04F07}" type="presParOf" srcId="{4432BBD8-ABA1-6A49-BCEB-A4144333AA73}" destId="{195AE018-1ABB-C246-AF45-87EAF30C3B01}" srcOrd="0" destOrd="0" presId="urn:microsoft.com/office/officeart/2005/8/layout/hierarchy1"/>
    <dgm:cxn modelId="{FA617D11-480B-3148-938C-2346467C2C6B}" type="presParOf" srcId="{4432BBD8-ABA1-6A49-BCEB-A4144333AA73}" destId="{59955206-D1CD-A34F-83C5-383ABE27C20E}" srcOrd="1" destOrd="0" presId="urn:microsoft.com/office/officeart/2005/8/layout/hierarchy1"/>
    <dgm:cxn modelId="{278C0C49-3C66-1547-9682-5EB3CA9C4996}" type="presParOf" srcId="{33EAD458-9A15-4A4B-ABD1-3FF99695A330}" destId="{11243AD1-2653-4146-AC7F-5C76628CFF1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B39AA5-0245-42FA-B211-1F8DF5C4807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A143335-68B3-4273-B47E-0DF657CFCE9D}">
      <dgm:prSet/>
      <dgm:spPr/>
      <dgm:t>
        <a:bodyPr/>
        <a:lstStyle/>
        <a:p>
          <a:pPr>
            <a:lnSpc>
              <a:spcPct val="100000"/>
            </a:lnSpc>
          </a:pPr>
          <a:r>
            <a:rPr lang="en-US"/>
            <a:t>Special words like ’I’m’, ‘what’s’ maybe hard for the model to interpret on its own.</a:t>
          </a:r>
        </a:p>
      </dgm:t>
    </dgm:pt>
    <dgm:pt modelId="{B1A55446-2961-467C-9E83-E37F8276D3C3}" type="parTrans" cxnId="{A57D4E2C-21D7-4D4E-B285-5EC2DE639123}">
      <dgm:prSet/>
      <dgm:spPr/>
      <dgm:t>
        <a:bodyPr/>
        <a:lstStyle/>
        <a:p>
          <a:endParaRPr lang="en-US"/>
        </a:p>
      </dgm:t>
    </dgm:pt>
    <dgm:pt modelId="{926751EC-C092-4CEF-9CC5-415183C291AA}" type="sibTrans" cxnId="{A57D4E2C-21D7-4D4E-B285-5EC2DE639123}">
      <dgm:prSet/>
      <dgm:spPr/>
      <dgm:t>
        <a:bodyPr/>
        <a:lstStyle/>
        <a:p>
          <a:endParaRPr lang="en-US"/>
        </a:p>
      </dgm:t>
    </dgm:pt>
    <dgm:pt modelId="{F2E49459-7253-4926-BE0B-407BADDD2C9B}">
      <dgm:prSet/>
      <dgm:spPr/>
      <dgm:t>
        <a:bodyPr/>
        <a:lstStyle/>
        <a:p>
          <a:pPr>
            <a:lnSpc>
              <a:spcPct val="100000"/>
            </a:lnSpc>
          </a:pPr>
          <a:r>
            <a:rPr lang="en-US" dirty="0"/>
            <a:t>Six independent models were developed each for a label considering they are independent of each other.</a:t>
          </a:r>
        </a:p>
      </dgm:t>
    </dgm:pt>
    <dgm:pt modelId="{E9FA0930-6A0F-4D63-9897-BA64F96D0AA2}" type="parTrans" cxnId="{A0D4C7D4-4F26-4917-AF4D-21255AD1F09E}">
      <dgm:prSet/>
      <dgm:spPr/>
      <dgm:t>
        <a:bodyPr/>
        <a:lstStyle/>
        <a:p>
          <a:endParaRPr lang="en-US"/>
        </a:p>
      </dgm:t>
    </dgm:pt>
    <dgm:pt modelId="{E87242F9-33B1-43CA-9CAF-34B5F1F35A40}" type="sibTrans" cxnId="{A0D4C7D4-4F26-4917-AF4D-21255AD1F09E}">
      <dgm:prSet/>
      <dgm:spPr/>
      <dgm:t>
        <a:bodyPr/>
        <a:lstStyle/>
        <a:p>
          <a:endParaRPr lang="en-US"/>
        </a:p>
      </dgm:t>
    </dgm:pt>
    <dgm:pt modelId="{43C2FFD2-5795-4BAA-A70B-4BEB79B1F3B1}" type="pres">
      <dgm:prSet presAssocID="{89B39AA5-0245-42FA-B211-1F8DF5C4807F}" presName="root" presStyleCnt="0">
        <dgm:presLayoutVars>
          <dgm:dir/>
          <dgm:resizeHandles val="exact"/>
        </dgm:presLayoutVars>
      </dgm:prSet>
      <dgm:spPr/>
    </dgm:pt>
    <dgm:pt modelId="{1D36B2B3-5EA3-41EA-AFAB-1897FAF19335}" type="pres">
      <dgm:prSet presAssocID="{7A143335-68B3-4273-B47E-0DF657CFCE9D}" presName="compNode" presStyleCnt="0"/>
      <dgm:spPr/>
    </dgm:pt>
    <dgm:pt modelId="{4B3DBD43-EAF7-43D6-A41F-E059A70AF716}" type="pres">
      <dgm:prSet presAssocID="{7A143335-68B3-4273-B47E-0DF657CFCE9D}" presName="bgRect" presStyleLbl="bgShp" presStyleIdx="0" presStyleCnt="2"/>
      <dgm:spPr/>
    </dgm:pt>
    <dgm:pt modelId="{0AE9E913-4AB4-48E8-8934-D031A3F1C07C}" type="pres">
      <dgm:prSet presAssocID="{7A143335-68B3-4273-B47E-0DF657CFCE9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nk"/>
        </a:ext>
      </dgm:extLst>
    </dgm:pt>
    <dgm:pt modelId="{A3CABCFE-FC8B-49A4-B20E-CC2F31B6F256}" type="pres">
      <dgm:prSet presAssocID="{7A143335-68B3-4273-B47E-0DF657CFCE9D}" presName="spaceRect" presStyleCnt="0"/>
      <dgm:spPr/>
    </dgm:pt>
    <dgm:pt modelId="{5CBE0A5F-3EED-4CF1-88B6-393B429DBF81}" type="pres">
      <dgm:prSet presAssocID="{7A143335-68B3-4273-B47E-0DF657CFCE9D}" presName="parTx" presStyleLbl="revTx" presStyleIdx="0" presStyleCnt="2">
        <dgm:presLayoutVars>
          <dgm:chMax val="0"/>
          <dgm:chPref val="0"/>
        </dgm:presLayoutVars>
      </dgm:prSet>
      <dgm:spPr/>
    </dgm:pt>
    <dgm:pt modelId="{CD74B10B-5295-487F-9445-B020D39E7AB4}" type="pres">
      <dgm:prSet presAssocID="{926751EC-C092-4CEF-9CC5-415183C291AA}" presName="sibTrans" presStyleCnt="0"/>
      <dgm:spPr/>
    </dgm:pt>
    <dgm:pt modelId="{195B598E-8757-4345-BE73-9798C8628330}" type="pres">
      <dgm:prSet presAssocID="{F2E49459-7253-4926-BE0B-407BADDD2C9B}" presName="compNode" presStyleCnt="0"/>
      <dgm:spPr/>
    </dgm:pt>
    <dgm:pt modelId="{635A3E5C-8668-4242-B580-7C5D8143D22C}" type="pres">
      <dgm:prSet presAssocID="{F2E49459-7253-4926-BE0B-407BADDD2C9B}" presName="bgRect" presStyleLbl="bgShp" presStyleIdx="1" presStyleCnt="2"/>
      <dgm:spPr/>
    </dgm:pt>
    <dgm:pt modelId="{8DAED872-9A2C-43C9-8C1B-B1CE293E4CE9}" type="pres">
      <dgm:prSet presAssocID="{F2E49459-7253-4926-BE0B-407BADDD2C9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B02D0A03-1066-4797-B2FD-9EE2CCE149B4}" type="pres">
      <dgm:prSet presAssocID="{F2E49459-7253-4926-BE0B-407BADDD2C9B}" presName="spaceRect" presStyleCnt="0"/>
      <dgm:spPr/>
    </dgm:pt>
    <dgm:pt modelId="{224AA2D2-BF3E-450F-9EEB-B8A25892CE59}" type="pres">
      <dgm:prSet presAssocID="{F2E49459-7253-4926-BE0B-407BADDD2C9B}" presName="parTx" presStyleLbl="revTx" presStyleIdx="1" presStyleCnt="2">
        <dgm:presLayoutVars>
          <dgm:chMax val="0"/>
          <dgm:chPref val="0"/>
        </dgm:presLayoutVars>
      </dgm:prSet>
      <dgm:spPr/>
    </dgm:pt>
  </dgm:ptLst>
  <dgm:cxnLst>
    <dgm:cxn modelId="{A57D4E2C-21D7-4D4E-B285-5EC2DE639123}" srcId="{89B39AA5-0245-42FA-B211-1F8DF5C4807F}" destId="{7A143335-68B3-4273-B47E-0DF657CFCE9D}" srcOrd="0" destOrd="0" parTransId="{B1A55446-2961-467C-9E83-E37F8276D3C3}" sibTransId="{926751EC-C092-4CEF-9CC5-415183C291AA}"/>
    <dgm:cxn modelId="{59636A65-32DE-4751-A9B5-BAD58F93DB8E}" type="presOf" srcId="{89B39AA5-0245-42FA-B211-1F8DF5C4807F}" destId="{43C2FFD2-5795-4BAA-A70B-4BEB79B1F3B1}" srcOrd="0" destOrd="0" presId="urn:microsoft.com/office/officeart/2018/2/layout/IconVerticalSolidList"/>
    <dgm:cxn modelId="{C17A5576-AA90-40F1-9159-66EC0844BAC8}" type="presOf" srcId="{7A143335-68B3-4273-B47E-0DF657CFCE9D}" destId="{5CBE0A5F-3EED-4CF1-88B6-393B429DBF81}" srcOrd="0" destOrd="0" presId="urn:microsoft.com/office/officeart/2018/2/layout/IconVerticalSolidList"/>
    <dgm:cxn modelId="{5B91BA8A-A312-4B9C-9496-1AE2B832B242}" type="presOf" srcId="{F2E49459-7253-4926-BE0B-407BADDD2C9B}" destId="{224AA2D2-BF3E-450F-9EEB-B8A25892CE59}" srcOrd="0" destOrd="0" presId="urn:microsoft.com/office/officeart/2018/2/layout/IconVerticalSolidList"/>
    <dgm:cxn modelId="{A0D4C7D4-4F26-4917-AF4D-21255AD1F09E}" srcId="{89B39AA5-0245-42FA-B211-1F8DF5C4807F}" destId="{F2E49459-7253-4926-BE0B-407BADDD2C9B}" srcOrd="1" destOrd="0" parTransId="{E9FA0930-6A0F-4D63-9897-BA64F96D0AA2}" sibTransId="{E87242F9-33B1-43CA-9CAF-34B5F1F35A40}"/>
    <dgm:cxn modelId="{1484244F-5B26-4D9B-A31C-7FC00EF7551C}" type="presParOf" srcId="{43C2FFD2-5795-4BAA-A70B-4BEB79B1F3B1}" destId="{1D36B2B3-5EA3-41EA-AFAB-1897FAF19335}" srcOrd="0" destOrd="0" presId="urn:microsoft.com/office/officeart/2018/2/layout/IconVerticalSolidList"/>
    <dgm:cxn modelId="{184FA74F-F441-4BD7-BC4B-F2C545F2157B}" type="presParOf" srcId="{1D36B2B3-5EA3-41EA-AFAB-1897FAF19335}" destId="{4B3DBD43-EAF7-43D6-A41F-E059A70AF716}" srcOrd="0" destOrd="0" presId="urn:microsoft.com/office/officeart/2018/2/layout/IconVerticalSolidList"/>
    <dgm:cxn modelId="{7B4034FB-707D-4F81-B049-CAED418F3E9D}" type="presParOf" srcId="{1D36B2B3-5EA3-41EA-AFAB-1897FAF19335}" destId="{0AE9E913-4AB4-48E8-8934-D031A3F1C07C}" srcOrd="1" destOrd="0" presId="urn:microsoft.com/office/officeart/2018/2/layout/IconVerticalSolidList"/>
    <dgm:cxn modelId="{062A2EC3-55C8-494A-8FB6-039715F71AA7}" type="presParOf" srcId="{1D36B2B3-5EA3-41EA-AFAB-1897FAF19335}" destId="{A3CABCFE-FC8B-49A4-B20E-CC2F31B6F256}" srcOrd="2" destOrd="0" presId="urn:microsoft.com/office/officeart/2018/2/layout/IconVerticalSolidList"/>
    <dgm:cxn modelId="{DAA72CA0-D548-4868-8849-E1333121FEB1}" type="presParOf" srcId="{1D36B2B3-5EA3-41EA-AFAB-1897FAF19335}" destId="{5CBE0A5F-3EED-4CF1-88B6-393B429DBF81}" srcOrd="3" destOrd="0" presId="urn:microsoft.com/office/officeart/2018/2/layout/IconVerticalSolidList"/>
    <dgm:cxn modelId="{F3C03308-A666-461B-A00C-2F3DB0DCDD75}" type="presParOf" srcId="{43C2FFD2-5795-4BAA-A70B-4BEB79B1F3B1}" destId="{CD74B10B-5295-487F-9445-B020D39E7AB4}" srcOrd="1" destOrd="0" presId="urn:microsoft.com/office/officeart/2018/2/layout/IconVerticalSolidList"/>
    <dgm:cxn modelId="{E5E73875-FC56-456C-9E48-9B10439AA058}" type="presParOf" srcId="{43C2FFD2-5795-4BAA-A70B-4BEB79B1F3B1}" destId="{195B598E-8757-4345-BE73-9798C8628330}" srcOrd="2" destOrd="0" presId="urn:microsoft.com/office/officeart/2018/2/layout/IconVerticalSolidList"/>
    <dgm:cxn modelId="{E137007B-C810-49F3-8E8C-FCFBCBFBE588}" type="presParOf" srcId="{195B598E-8757-4345-BE73-9798C8628330}" destId="{635A3E5C-8668-4242-B580-7C5D8143D22C}" srcOrd="0" destOrd="0" presId="urn:microsoft.com/office/officeart/2018/2/layout/IconVerticalSolidList"/>
    <dgm:cxn modelId="{AB2F1824-8DAF-4739-B965-459F3FEC69CB}" type="presParOf" srcId="{195B598E-8757-4345-BE73-9798C8628330}" destId="{8DAED872-9A2C-43C9-8C1B-B1CE293E4CE9}" srcOrd="1" destOrd="0" presId="urn:microsoft.com/office/officeart/2018/2/layout/IconVerticalSolidList"/>
    <dgm:cxn modelId="{19696240-4343-42CE-8CF5-81254B55F68F}" type="presParOf" srcId="{195B598E-8757-4345-BE73-9798C8628330}" destId="{B02D0A03-1066-4797-B2FD-9EE2CCE149B4}" srcOrd="2" destOrd="0" presId="urn:microsoft.com/office/officeart/2018/2/layout/IconVerticalSolidList"/>
    <dgm:cxn modelId="{2D47928F-D0D5-456C-961B-3C5E8AC2FE85}" type="presParOf" srcId="{195B598E-8757-4345-BE73-9798C8628330}" destId="{224AA2D2-BF3E-450F-9EEB-B8A25892CE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56819-0CCA-5D4D-927C-5B52D87C6400}">
      <dsp:nvSpPr>
        <dsp:cNvPr id="0" name=""/>
        <dsp:cNvSpPr/>
      </dsp:nvSpPr>
      <dsp:spPr>
        <a:xfrm>
          <a:off x="0" y="68637"/>
          <a:ext cx="10261599" cy="955597"/>
        </a:xfrm>
        <a:prstGeom prst="roundRect">
          <a:avLst/>
        </a:prstGeom>
        <a:solidFill>
          <a:schemeClr val="accent2">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Tokenization</a:t>
          </a:r>
          <a:r>
            <a:rPr lang="en-US" sz="1800" kern="1200" dirty="0"/>
            <a:t>, which breaks down the sentence into unique words. </a:t>
          </a:r>
          <a:br>
            <a:rPr lang="en-US" sz="1800" kern="1200" dirty="0"/>
          </a:br>
          <a:r>
            <a:rPr lang="en-US" sz="1800" kern="1200" dirty="0"/>
            <a:t>E.g., ”AI is the future and ML is the future” becomes [”AI”, ”is”, ”the”, ”future”, ”and”, ”ML”]</a:t>
          </a:r>
        </a:p>
      </dsp:txBody>
      <dsp:txXfrm>
        <a:off x="46648" y="115285"/>
        <a:ext cx="10168303" cy="862301"/>
      </dsp:txXfrm>
    </dsp:sp>
    <dsp:sp modelId="{3C5712F0-DC50-1F4B-A5CE-852DEF9A5010}">
      <dsp:nvSpPr>
        <dsp:cNvPr id="0" name=""/>
        <dsp:cNvSpPr/>
      </dsp:nvSpPr>
      <dsp:spPr>
        <a:xfrm>
          <a:off x="0" y="1076075"/>
          <a:ext cx="10261599" cy="955597"/>
        </a:xfrm>
        <a:prstGeom prst="roundRect">
          <a:avLst/>
        </a:prstGeom>
        <a:solidFill>
          <a:schemeClr val="accent3">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Indexing</a:t>
          </a:r>
          <a:r>
            <a:rPr lang="en-US" sz="1800" kern="1200" dirty="0"/>
            <a:t>, which makes the words in a dictionary like structure and assigns each of them an index. </a:t>
          </a:r>
          <a:br>
            <a:rPr lang="en-US" sz="1800" kern="1200" dirty="0"/>
          </a:br>
          <a:r>
            <a:rPr lang="en-US" sz="1800" kern="1200" dirty="0"/>
            <a:t>E.g., {1: ”AI”, 2: ”is”, 3: ”the”, 4: ”future”, 5: ”and”, 6: ”ML”}</a:t>
          </a:r>
        </a:p>
      </dsp:txBody>
      <dsp:txXfrm>
        <a:off x="46648" y="1122723"/>
        <a:ext cx="10168303" cy="862301"/>
      </dsp:txXfrm>
    </dsp:sp>
    <dsp:sp modelId="{EFD3516F-02DB-0F41-B49E-4C3E9A37FF95}">
      <dsp:nvSpPr>
        <dsp:cNvPr id="0" name=""/>
        <dsp:cNvSpPr/>
      </dsp:nvSpPr>
      <dsp:spPr>
        <a:xfrm>
          <a:off x="0" y="2083512"/>
          <a:ext cx="10261599" cy="955597"/>
        </a:xfrm>
        <a:prstGeom prst="roundRect">
          <a:avLst/>
        </a:prstGeom>
        <a:solidFill>
          <a:schemeClr val="accent4">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Text to Sequence</a:t>
          </a:r>
          <a:r>
            <a:rPr lang="en-US" sz="1800" kern="1200" dirty="0"/>
            <a:t>, which represents the sequence of words in the comments in the form of index and feed this series of index into the model.</a:t>
          </a:r>
          <a:br>
            <a:rPr lang="en-US" sz="1800" kern="1200" dirty="0"/>
          </a:br>
          <a:r>
            <a:rPr lang="en-US" sz="1800" kern="1200" dirty="0"/>
            <a:t> E.g., the original sentence becomes [1, 2, 3, 4, 5, 6, 2, 3, 4]</a:t>
          </a:r>
        </a:p>
      </dsp:txBody>
      <dsp:txXfrm>
        <a:off x="46648" y="2130160"/>
        <a:ext cx="10168303" cy="8623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3B689E-C614-3F44-8AD2-5262A226E622}">
      <dsp:nvSpPr>
        <dsp:cNvPr id="0" name=""/>
        <dsp:cNvSpPr/>
      </dsp:nvSpPr>
      <dsp:spPr>
        <a:xfrm>
          <a:off x="0" y="546587"/>
          <a:ext cx="7731125" cy="907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E405E0-F176-4942-A9C3-9E207D0E7A87}">
      <dsp:nvSpPr>
        <dsp:cNvPr id="0" name=""/>
        <dsp:cNvSpPr/>
      </dsp:nvSpPr>
      <dsp:spPr>
        <a:xfrm>
          <a:off x="386556" y="15227"/>
          <a:ext cx="5411787" cy="1062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553" tIns="0" rIns="204553" bIns="0" numCol="1" spcCol="1270" anchor="ctr" anchorCtr="0">
          <a:noAutofit/>
        </a:bodyPr>
        <a:lstStyle/>
        <a:p>
          <a:pPr marL="0" lvl="0" indent="0" algn="l" defTabSz="1600200">
            <a:lnSpc>
              <a:spcPct val="90000"/>
            </a:lnSpc>
            <a:spcBef>
              <a:spcPct val="0"/>
            </a:spcBef>
            <a:spcAft>
              <a:spcPct val="35000"/>
            </a:spcAft>
            <a:buNone/>
          </a:pPr>
          <a:r>
            <a:rPr lang="en-US" sz="3600" kern="1200"/>
            <a:t>TFIDF</a:t>
          </a:r>
        </a:p>
      </dsp:txBody>
      <dsp:txXfrm>
        <a:off x="438434" y="67105"/>
        <a:ext cx="5308031" cy="958964"/>
      </dsp:txXfrm>
    </dsp:sp>
    <dsp:sp modelId="{895E2BD0-A716-1A46-B720-71659C320224}">
      <dsp:nvSpPr>
        <dsp:cNvPr id="0" name=""/>
        <dsp:cNvSpPr/>
      </dsp:nvSpPr>
      <dsp:spPr>
        <a:xfrm>
          <a:off x="0" y="2179547"/>
          <a:ext cx="7731125" cy="907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07B656-1228-9D48-8B87-8524A4C7AC2E}">
      <dsp:nvSpPr>
        <dsp:cNvPr id="0" name=""/>
        <dsp:cNvSpPr/>
      </dsp:nvSpPr>
      <dsp:spPr>
        <a:xfrm>
          <a:off x="386556" y="1648187"/>
          <a:ext cx="5411787" cy="1062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553" tIns="0" rIns="204553" bIns="0" numCol="1" spcCol="1270" anchor="ctr" anchorCtr="0">
          <a:noAutofit/>
        </a:bodyPr>
        <a:lstStyle/>
        <a:p>
          <a:pPr marL="0" lvl="0" indent="0" algn="l" defTabSz="1600200">
            <a:lnSpc>
              <a:spcPct val="90000"/>
            </a:lnSpc>
            <a:spcBef>
              <a:spcPct val="0"/>
            </a:spcBef>
            <a:spcAft>
              <a:spcPct val="35000"/>
            </a:spcAft>
            <a:buNone/>
          </a:pPr>
          <a:r>
            <a:rPr lang="en-US" sz="3600" kern="1200"/>
            <a:t>Word Embeddings</a:t>
          </a:r>
        </a:p>
      </dsp:txBody>
      <dsp:txXfrm>
        <a:off x="438434" y="1700065"/>
        <a:ext cx="5308031" cy="9589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2B4C38-2D41-684F-8EED-0744C2593E37}">
      <dsp:nvSpPr>
        <dsp:cNvPr id="0" name=""/>
        <dsp:cNvSpPr/>
      </dsp:nvSpPr>
      <dsp:spPr>
        <a:xfrm>
          <a:off x="0" y="482338"/>
          <a:ext cx="2886075" cy="1832657"/>
        </a:xfrm>
        <a:prstGeom prst="roundRect">
          <a:avLst>
            <a:gd name="adj" fmla="val 10000"/>
          </a:avLst>
        </a:prstGeom>
        <a:solidFill>
          <a:schemeClr val="dk2">
            <a:hueOff val="0"/>
            <a:satOff val="0"/>
            <a:lumOff val="0"/>
            <a:alphaOff val="0"/>
          </a:schemeClr>
        </a:solidFill>
        <a:ln w="317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87C3EF5-F787-D54B-9AE5-E510710F42C8}">
      <dsp:nvSpPr>
        <dsp:cNvPr id="0" name=""/>
        <dsp:cNvSpPr/>
      </dsp:nvSpPr>
      <dsp:spPr>
        <a:xfrm>
          <a:off x="320675" y="786979"/>
          <a:ext cx="2886075" cy="183265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Long Short-Term Memory (LSTM)</a:t>
          </a:r>
        </a:p>
      </dsp:txBody>
      <dsp:txXfrm>
        <a:off x="374352" y="840656"/>
        <a:ext cx="2778721" cy="1725303"/>
      </dsp:txXfrm>
    </dsp:sp>
    <dsp:sp modelId="{C78965FB-4FFD-1F44-90BB-2501D6812B6F}">
      <dsp:nvSpPr>
        <dsp:cNvPr id="0" name=""/>
        <dsp:cNvSpPr/>
      </dsp:nvSpPr>
      <dsp:spPr>
        <a:xfrm>
          <a:off x="3527425" y="482338"/>
          <a:ext cx="2886075" cy="1832657"/>
        </a:xfrm>
        <a:prstGeom prst="roundRect">
          <a:avLst>
            <a:gd name="adj" fmla="val 10000"/>
          </a:avLst>
        </a:prstGeom>
        <a:solidFill>
          <a:schemeClr val="dk2">
            <a:hueOff val="0"/>
            <a:satOff val="0"/>
            <a:lumOff val="0"/>
            <a:alphaOff val="0"/>
          </a:schemeClr>
        </a:solidFill>
        <a:ln w="317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229C1C9-6CA8-8B45-8D7F-F72F43D3B744}">
      <dsp:nvSpPr>
        <dsp:cNvPr id="0" name=""/>
        <dsp:cNvSpPr/>
      </dsp:nvSpPr>
      <dsp:spPr>
        <a:xfrm>
          <a:off x="3848100" y="786979"/>
          <a:ext cx="2886075" cy="183265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Convolutional Neural Network (CNN)</a:t>
          </a:r>
        </a:p>
      </dsp:txBody>
      <dsp:txXfrm>
        <a:off x="3901777" y="840656"/>
        <a:ext cx="2778721" cy="1725303"/>
      </dsp:txXfrm>
    </dsp:sp>
    <dsp:sp modelId="{195AE018-1ABB-C246-AF45-87EAF30C3B01}">
      <dsp:nvSpPr>
        <dsp:cNvPr id="0" name=""/>
        <dsp:cNvSpPr/>
      </dsp:nvSpPr>
      <dsp:spPr>
        <a:xfrm>
          <a:off x="7054850" y="482338"/>
          <a:ext cx="2886075" cy="1832657"/>
        </a:xfrm>
        <a:prstGeom prst="roundRect">
          <a:avLst>
            <a:gd name="adj" fmla="val 10000"/>
          </a:avLst>
        </a:prstGeom>
        <a:solidFill>
          <a:schemeClr val="dk2">
            <a:hueOff val="0"/>
            <a:satOff val="0"/>
            <a:lumOff val="0"/>
            <a:alphaOff val="0"/>
          </a:schemeClr>
        </a:solidFill>
        <a:ln w="317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9955206-D1CD-A34F-83C5-383ABE27C20E}">
      <dsp:nvSpPr>
        <dsp:cNvPr id="0" name=""/>
        <dsp:cNvSpPr/>
      </dsp:nvSpPr>
      <dsp:spPr>
        <a:xfrm>
          <a:off x="7375525" y="786979"/>
          <a:ext cx="2886075" cy="183265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Naïve Bayes - Support Vector Machine (NB-SVM)</a:t>
          </a:r>
        </a:p>
      </dsp:txBody>
      <dsp:txXfrm>
        <a:off x="7429202" y="840656"/>
        <a:ext cx="2778721" cy="17253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DBD43-EAF7-43D6-A41F-E059A70AF716}">
      <dsp:nvSpPr>
        <dsp:cNvPr id="0" name=""/>
        <dsp:cNvSpPr/>
      </dsp:nvSpPr>
      <dsp:spPr>
        <a:xfrm>
          <a:off x="0" y="504070"/>
          <a:ext cx="7731125" cy="9305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E9E913-4AB4-48E8-8934-D031A3F1C07C}">
      <dsp:nvSpPr>
        <dsp:cNvPr id="0" name=""/>
        <dsp:cNvSpPr/>
      </dsp:nvSpPr>
      <dsp:spPr>
        <a:xfrm>
          <a:off x="281504" y="713454"/>
          <a:ext cx="511825" cy="511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BE0A5F-3EED-4CF1-88B6-393B429DBF81}">
      <dsp:nvSpPr>
        <dsp:cNvPr id="0" name=""/>
        <dsp:cNvSpPr/>
      </dsp:nvSpPr>
      <dsp:spPr>
        <a:xfrm>
          <a:off x="1074834" y="504070"/>
          <a:ext cx="6656290" cy="930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88" tIns="98488" rIns="98488" bIns="98488" numCol="1" spcCol="1270" anchor="ctr" anchorCtr="0">
          <a:noAutofit/>
        </a:bodyPr>
        <a:lstStyle/>
        <a:p>
          <a:pPr marL="0" lvl="0" indent="0" algn="l" defTabSz="1022350">
            <a:lnSpc>
              <a:spcPct val="100000"/>
            </a:lnSpc>
            <a:spcBef>
              <a:spcPct val="0"/>
            </a:spcBef>
            <a:spcAft>
              <a:spcPct val="35000"/>
            </a:spcAft>
            <a:buNone/>
          </a:pPr>
          <a:r>
            <a:rPr lang="en-US" sz="2300" kern="1200"/>
            <a:t>Special words like ’I’m’, ‘what’s’ maybe hard for the model to interpret on its own.</a:t>
          </a:r>
        </a:p>
      </dsp:txBody>
      <dsp:txXfrm>
        <a:off x="1074834" y="504070"/>
        <a:ext cx="6656290" cy="930592"/>
      </dsp:txXfrm>
    </dsp:sp>
    <dsp:sp modelId="{635A3E5C-8668-4242-B580-7C5D8143D22C}">
      <dsp:nvSpPr>
        <dsp:cNvPr id="0" name=""/>
        <dsp:cNvSpPr/>
      </dsp:nvSpPr>
      <dsp:spPr>
        <a:xfrm>
          <a:off x="0" y="1667311"/>
          <a:ext cx="7731125" cy="9305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AED872-9A2C-43C9-8C1B-B1CE293E4CE9}">
      <dsp:nvSpPr>
        <dsp:cNvPr id="0" name=""/>
        <dsp:cNvSpPr/>
      </dsp:nvSpPr>
      <dsp:spPr>
        <a:xfrm>
          <a:off x="281504" y="1876694"/>
          <a:ext cx="511825" cy="511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4AA2D2-BF3E-450F-9EEB-B8A25892CE59}">
      <dsp:nvSpPr>
        <dsp:cNvPr id="0" name=""/>
        <dsp:cNvSpPr/>
      </dsp:nvSpPr>
      <dsp:spPr>
        <a:xfrm>
          <a:off x="1074834" y="1667311"/>
          <a:ext cx="6656290" cy="930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88" tIns="98488" rIns="98488" bIns="98488" numCol="1" spcCol="1270" anchor="ctr" anchorCtr="0">
          <a:noAutofit/>
        </a:bodyPr>
        <a:lstStyle/>
        <a:p>
          <a:pPr marL="0" lvl="0" indent="0" algn="l" defTabSz="1022350">
            <a:lnSpc>
              <a:spcPct val="100000"/>
            </a:lnSpc>
            <a:spcBef>
              <a:spcPct val="0"/>
            </a:spcBef>
            <a:spcAft>
              <a:spcPct val="35000"/>
            </a:spcAft>
            <a:buNone/>
          </a:pPr>
          <a:r>
            <a:rPr lang="en-US" sz="2300" kern="1200" dirty="0"/>
            <a:t>Six independent models were developed each for a label considering they are independent of each other.</a:t>
          </a:r>
        </a:p>
      </dsp:txBody>
      <dsp:txXfrm>
        <a:off x="1074834" y="1667311"/>
        <a:ext cx="6656290" cy="9305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133C6B-9713-0443-B172-080A0BCD1C59}" type="datetimeFigureOut">
              <a:rPr lang="en-US" smtClean="0"/>
              <a:t>12/19/22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32F2FA-0BEA-7B48-98E4-4B49F33FA008}" type="slidenum">
              <a:rPr lang="en-US" smtClean="0"/>
              <a:t>‹#›</a:t>
            </a:fld>
            <a:endParaRPr lang="en-US"/>
          </a:p>
        </p:txBody>
      </p:sp>
    </p:spTree>
    <p:extLst>
      <p:ext uri="{BB962C8B-B14F-4D97-AF65-F5344CB8AC3E}">
        <p14:creationId xmlns:p14="http://schemas.microsoft.com/office/powerpoint/2010/main" val="867817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32F2FA-0BEA-7B48-98E4-4B49F33FA008}" type="slidenum">
              <a:rPr lang="en-US" smtClean="0"/>
              <a:t>2</a:t>
            </a:fld>
            <a:endParaRPr lang="en-US"/>
          </a:p>
        </p:txBody>
      </p:sp>
    </p:spTree>
    <p:extLst>
      <p:ext uri="{BB962C8B-B14F-4D97-AF65-F5344CB8AC3E}">
        <p14:creationId xmlns:p14="http://schemas.microsoft.com/office/powerpoint/2010/main" val="1591244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0C16EFD-F97D-7F4E-A2EB-4109848F6C06}" type="datetimeFigureOut">
              <a:rPr lang="en-US" smtClean="0"/>
              <a:t>12/19/22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198B4C-C146-0249-8682-950DE3915627}" type="slidenum">
              <a:rPr lang="en-US" smtClean="0"/>
              <a:t>‹#›</a:t>
            </a:fld>
            <a:endParaRPr lang="en-US"/>
          </a:p>
        </p:txBody>
      </p:sp>
    </p:spTree>
    <p:extLst>
      <p:ext uri="{BB962C8B-B14F-4D97-AF65-F5344CB8AC3E}">
        <p14:creationId xmlns:p14="http://schemas.microsoft.com/office/powerpoint/2010/main" val="269191876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C16EFD-F97D-7F4E-A2EB-4109848F6C06}" type="datetimeFigureOut">
              <a:rPr lang="en-US" smtClean="0"/>
              <a:t>12/19/22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98B4C-C146-0249-8682-950DE3915627}" type="slidenum">
              <a:rPr lang="en-US" smtClean="0"/>
              <a:t>‹#›</a:t>
            </a:fld>
            <a:endParaRPr lang="en-US"/>
          </a:p>
        </p:txBody>
      </p:sp>
    </p:spTree>
    <p:extLst>
      <p:ext uri="{BB962C8B-B14F-4D97-AF65-F5344CB8AC3E}">
        <p14:creationId xmlns:p14="http://schemas.microsoft.com/office/powerpoint/2010/main" val="3652162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C16EFD-F97D-7F4E-A2EB-4109848F6C06}" type="datetimeFigureOut">
              <a:rPr lang="en-US" smtClean="0"/>
              <a:t>12/19/22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98B4C-C146-0249-8682-950DE3915627}" type="slidenum">
              <a:rPr lang="en-US" smtClean="0"/>
              <a:t>‹#›</a:t>
            </a:fld>
            <a:endParaRPr lang="en-US"/>
          </a:p>
        </p:txBody>
      </p:sp>
    </p:spTree>
    <p:extLst>
      <p:ext uri="{BB962C8B-B14F-4D97-AF65-F5344CB8AC3E}">
        <p14:creationId xmlns:p14="http://schemas.microsoft.com/office/powerpoint/2010/main" val="4278404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0C16EFD-F97D-7F4E-A2EB-4109848F6C06}" type="datetimeFigureOut">
              <a:rPr lang="en-US" smtClean="0"/>
              <a:t>12/19/22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198B4C-C146-0249-8682-950DE3915627}" type="slidenum">
              <a:rPr lang="en-US" smtClean="0"/>
              <a:t>‹#›</a:t>
            </a:fld>
            <a:endParaRPr lang="en-US"/>
          </a:p>
        </p:txBody>
      </p:sp>
    </p:spTree>
    <p:extLst>
      <p:ext uri="{BB962C8B-B14F-4D97-AF65-F5344CB8AC3E}">
        <p14:creationId xmlns:p14="http://schemas.microsoft.com/office/powerpoint/2010/main" val="3214765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C16EFD-F97D-7F4E-A2EB-4109848F6C06}" type="datetimeFigureOut">
              <a:rPr lang="en-US" smtClean="0"/>
              <a:t>12/19/22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198B4C-C146-0249-8682-950DE3915627}" type="slidenum">
              <a:rPr lang="en-US" smtClean="0"/>
              <a:t>‹#›</a:t>
            </a:fld>
            <a:endParaRPr lang="en-US"/>
          </a:p>
        </p:txBody>
      </p:sp>
    </p:spTree>
    <p:extLst>
      <p:ext uri="{BB962C8B-B14F-4D97-AF65-F5344CB8AC3E}">
        <p14:creationId xmlns:p14="http://schemas.microsoft.com/office/powerpoint/2010/main" val="2562077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0C16EFD-F97D-7F4E-A2EB-4109848F6C06}" type="datetimeFigureOut">
              <a:rPr lang="en-US" smtClean="0"/>
              <a:t>12/19/22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198B4C-C146-0249-8682-950DE3915627}" type="slidenum">
              <a:rPr lang="en-US" smtClean="0"/>
              <a:t>‹#›</a:t>
            </a:fld>
            <a:endParaRPr lang="en-US"/>
          </a:p>
        </p:txBody>
      </p:sp>
    </p:spTree>
    <p:extLst>
      <p:ext uri="{BB962C8B-B14F-4D97-AF65-F5344CB8AC3E}">
        <p14:creationId xmlns:p14="http://schemas.microsoft.com/office/powerpoint/2010/main" val="2748769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0C16EFD-F97D-7F4E-A2EB-4109848F6C06}" type="datetimeFigureOut">
              <a:rPr lang="en-US" smtClean="0"/>
              <a:t>12/19/22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8198B4C-C146-0249-8682-950DE3915627}" type="slidenum">
              <a:rPr lang="en-US" smtClean="0"/>
              <a:t>‹#›</a:t>
            </a:fld>
            <a:endParaRPr lang="en-US"/>
          </a:p>
        </p:txBody>
      </p:sp>
    </p:spTree>
    <p:extLst>
      <p:ext uri="{BB962C8B-B14F-4D97-AF65-F5344CB8AC3E}">
        <p14:creationId xmlns:p14="http://schemas.microsoft.com/office/powerpoint/2010/main" val="894209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0C16EFD-F97D-7F4E-A2EB-4109848F6C06}" type="datetimeFigureOut">
              <a:rPr lang="en-US" smtClean="0"/>
              <a:t>12/19/22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198B4C-C146-0249-8682-950DE391562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06160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C16EFD-F97D-7F4E-A2EB-4109848F6C06}" type="datetimeFigureOut">
              <a:rPr lang="en-US" smtClean="0"/>
              <a:t>12/19/22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198B4C-C146-0249-8682-950DE3915627}" type="slidenum">
              <a:rPr lang="en-US" smtClean="0"/>
              <a:t>‹#›</a:t>
            </a:fld>
            <a:endParaRPr lang="en-US"/>
          </a:p>
        </p:txBody>
      </p:sp>
    </p:spTree>
    <p:extLst>
      <p:ext uri="{BB962C8B-B14F-4D97-AF65-F5344CB8AC3E}">
        <p14:creationId xmlns:p14="http://schemas.microsoft.com/office/powerpoint/2010/main" val="18097524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C16EFD-F97D-7F4E-A2EB-4109848F6C06}" type="datetimeFigureOut">
              <a:rPr lang="en-US" smtClean="0"/>
              <a:t>12/19/22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198B4C-C146-0249-8682-950DE3915627}" type="slidenum">
              <a:rPr lang="en-US" smtClean="0"/>
              <a:t>‹#›</a:t>
            </a:fld>
            <a:endParaRPr lang="en-US"/>
          </a:p>
        </p:txBody>
      </p:sp>
    </p:spTree>
    <p:extLst>
      <p:ext uri="{BB962C8B-B14F-4D97-AF65-F5344CB8AC3E}">
        <p14:creationId xmlns:p14="http://schemas.microsoft.com/office/powerpoint/2010/main" val="11980783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0C16EFD-F97D-7F4E-A2EB-4109848F6C06}" type="datetimeFigureOut">
              <a:rPr lang="en-US" smtClean="0"/>
              <a:t>12/19/22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8198B4C-C146-0249-8682-950DE3915627}" type="slidenum">
              <a:rPr lang="en-US" smtClean="0"/>
              <a:t>‹#›</a:t>
            </a:fld>
            <a:endParaRPr lang="en-US"/>
          </a:p>
        </p:txBody>
      </p:sp>
    </p:spTree>
    <p:extLst>
      <p:ext uri="{BB962C8B-B14F-4D97-AF65-F5344CB8AC3E}">
        <p14:creationId xmlns:p14="http://schemas.microsoft.com/office/powerpoint/2010/main" val="4216355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C16EFD-F97D-7F4E-A2EB-4109848F6C06}" type="datetimeFigureOut">
              <a:rPr lang="en-US" smtClean="0"/>
              <a:t>12/19/22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198B4C-C146-0249-8682-950DE3915627}" type="slidenum">
              <a:rPr lang="en-US" smtClean="0"/>
              <a:t>‹#›</a:t>
            </a:fld>
            <a:endParaRPr lang="en-US"/>
          </a:p>
        </p:txBody>
      </p:sp>
    </p:spTree>
    <p:extLst>
      <p:ext uri="{BB962C8B-B14F-4D97-AF65-F5344CB8AC3E}">
        <p14:creationId xmlns:p14="http://schemas.microsoft.com/office/powerpoint/2010/main" val="25321671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0C16EFD-F97D-7F4E-A2EB-4109848F6C06}" type="datetimeFigureOut">
              <a:rPr lang="en-US" smtClean="0"/>
              <a:t>12/19/22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8198B4C-C146-0249-8682-950DE3915627}" type="slidenum">
              <a:rPr lang="en-US" smtClean="0"/>
              <a:t>‹#›</a:t>
            </a:fld>
            <a:endParaRPr lang="en-US"/>
          </a:p>
        </p:txBody>
      </p:sp>
    </p:spTree>
    <p:extLst>
      <p:ext uri="{BB962C8B-B14F-4D97-AF65-F5344CB8AC3E}">
        <p14:creationId xmlns:p14="http://schemas.microsoft.com/office/powerpoint/2010/main" val="32681488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C16EFD-F97D-7F4E-A2EB-4109848F6C06}" type="datetimeFigureOut">
              <a:rPr lang="en-US" smtClean="0"/>
              <a:t>12/19/22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98B4C-C146-0249-8682-950DE3915627}" type="slidenum">
              <a:rPr lang="en-US" smtClean="0"/>
              <a:t>‹#›</a:t>
            </a:fld>
            <a:endParaRPr lang="en-US"/>
          </a:p>
        </p:txBody>
      </p:sp>
    </p:spTree>
    <p:extLst>
      <p:ext uri="{BB962C8B-B14F-4D97-AF65-F5344CB8AC3E}">
        <p14:creationId xmlns:p14="http://schemas.microsoft.com/office/powerpoint/2010/main" val="26275196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C16EFD-F97D-7F4E-A2EB-4109848F6C06}" type="datetimeFigureOut">
              <a:rPr lang="en-US" smtClean="0"/>
              <a:t>12/19/22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98B4C-C146-0249-8682-950DE3915627}" type="slidenum">
              <a:rPr lang="en-US" smtClean="0"/>
              <a:t>‹#›</a:t>
            </a:fld>
            <a:endParaRPr lang="en-US"/>
          </a:p>
        </p:txBody>
      </p:sp>
    </p:spTree>
    <p:extLst>
      <p:ext uri="{BB962C8B-B14F-4D97-AF65-F5344CB8AC3E}">
        <p14:creationId xmlns:p14="http://schemas.microsoft.com/office/powerpoint/2010/main" val="992485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0C16EFD-F97D-7F4E-A2EB-4109848F6C06}" type="datetimeFigureOut">
              <a:rPr lang="en-US" smtClean="0"/>
              <a:t>12/19/22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198B4C-C146-0249-8682-950DE3915627}" type="slidenum">
              <a:rPr lang="en-US" smtClean="0"/>
              <a:t>‹#›</a:t>
            </a:fld>
            <a:endParaRPr lang="en-US"/>
          </a:p>
        </p:txBody>
      </p:sp>
    </p:spTree>
    <p:extLst>
      <p:ext uri="{BB962C8B-B14F-4D97-AF65-F5344CB8AC3E}">
        <p14:creationId xmlns:p14="http://schemas.microsoft.com/office/powerpoint/2010/main" val="14144813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0C16EFD-F97D-7F4E-A2EB-4109848F6C06}" type="datetimeFigureOut">
              <a:rPr lang="en-US" smtClean="0"/>
              <a:t>12/19/22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8198B4C-C146-0249-8682-950DE3915627}" type="slidenum">
              <a:rPr lang="en-US" smtClean="0"/>
              <a:t>‹#›</a:t>
            </a:fld>
            <a:endParaRPr lang="en-US"/>
          </a:p>
        </p:txBody>
      </p:sp>
    </p:spTree>
    <p:extLst>
      <p:ext uri="{BB962C8B-B14F-4D97-AF65-F5344CB8AC3E}">
        <p14:creationId xmlns:p14="http://schemas.microsoft.com/office/powerpoint/2010/main" val="4073778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0C16EFD-F97D-7F4E-A2EB-4109848F6C06}" type="datetimeFigureOut">
              <a:rPr lang="en-US" smtClean="0"/>
              <a:t>12/19/22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198B4C-C146-0249-8682-950DE391562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51501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C16EFD-F97D-7F4E-A2EB-4109848F6C06}" type="datetimeFigureOut">
              <a:rPr lang="en-US" smtClean="0"/>
              <a:t>12/19/22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198B4C-C146-0249-8682-950DE3915627}" type="slidenum">
              <a:rPr lang="en-US" smtClean="0"/>
              <a:t>‹#›</a:t>
            </a:fld>
            <a:endParaRPr lang="en-US"/>
          </a:p>
        </p:txBody>
      </p:sp>
    </p:spTree>
    <p:extLst>
      <p:ext uri="{BB962C8B-B14F-4D97-AF65-F5344CB8AC3E}">
        <p14:creationId xmlns:p14="http://schemas.microsoft.com/office/powerpoint/2010/main" val="974608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C16EFD-F97D-7F4E-A2EB-4109848F6C06}" type="datetimeFigureOut">
              <a:rPr lang="en-US" smtClean="0"/>
              <a:t>12/19/22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198B4C-C146-0249-8682-950DE3915627}" type="slidenum">
              <a:rPr lang="en-US" smtClean="0"/>
              <a:t>‹#›</a:t>
            </a:fld>
            <a:endParaRPr lang="en-US"/>
          </a:p>
        </p:txBody>
      </p:sp>
    </p:spTree>
    <p:extLst>
      <p:ext uri="{BB962C8B-B14F-4D97-AF65-F5344CB8AC3E}">
        <p14:creationId xmlns:p14="http://schemas.microsoft.com/office/powerpoint/2010/main" val="2636403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0C16EFD-F97D-7F4E-A2EB-4109848F6C06}" type="datetimeFigureOut">
              <a:rPr lang="en-US" smtClean="0"/>
              <a:t>12/19/22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8198B4C-C146-0249-8682-950DE3915627}" type="slidenum">
              <a:rPr lang="en-US" smtClean="0"/>
              <a:t>‹#›</a:t>
            </a:fld>
            <a:endParaRPr lang="en-US"/>
          </a:p>
        </p:txBody>
      </p:sp>
    </p:spTree>
    <p:extLst>
      <p:ext uri="{BB962C8B-B14F-4D97-AF65-F5344CB8AC3E}">
        <p14:creationId xmlns:p14="http://schemas.microsoft.com/office/powerpoint/2010/main" val="56755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0C16EFD-F97D-7F4E-A2EB-4109848F6C06}" type="datetimeFigureOut">
              <a:rPr lang="en-US" smtClean="0"/>
              <a:t>12/19/22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8198B4C-C146-0249-8682-950DE3915627}" type="slidenum">
              <a:rPr lang="en-US" smtClean="0"/>
              <a:t>‹#›</a:t>
            </a:fld>
            <a:endParaRPr lang="en-US"/>
          </a:p>
        </p:txBody>
      </p:sp>
    </p:spTree>
    <p:extLst>
      <p:ext uri="{BB962C8B-B14F-4D97-AF65-F5344CB8AC3E}">
        <p14:creationId xmlns:p14="http://schemas.microsoft.com/office/powerpoint/2010/main" val="2123343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0C16EFD-F97D-7F4E-A2EB-4109848F6C06}" type="datetimeFigureOut">
              <a:rPr lang="en-US" smtClean="0"/>
              <a:t>12/19/22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8198B4C-C146-0249-8682-950DE3915627}" type="slidenum">
              <a:rPr lang="en-US" smtClean="0"/>
              <a:t>‹#›</a:t>
            </a:fld>
            <a:endParaRPr lang="en-US"/>
          </a:p>
        </p:txBody>
      </p:sp>
    </p:spTree>
    <p:extLst>
      <p:ext uri="{BB962C8B-B14F-4D97-AF65-F5344CB8AC3E}">
        <p14:creationId xmlns:p14="http://schemas.microsoft.com/office/powerpoint/2010/main" val="3765518184"/>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0C16EFD-F97D-7F4E-A2EB-4109848F6C06}" type="datetimeFigureOut">
              <a:rPr lang="en-US" smtClean="0"/>
              <a:t>12/19/22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8198B4C-C146-0249-8682-950DE3915627}" type="slidenum">
              <a:rPr lang="en-US" smtClean="0"/>
              <a:t>‹#›</a:t>
            </a:fld>
            <a:endParaRPr lang="en-US"/>
          </a:p>
        </p:txBody>
      </p:sp>
    </p:spTree>
    <p:extLst>
      <p:ext uri="{BB962C8B-B14F-4D97-AF65-F5344CB8AC3E}">
        <p14:creationId xmlns:p14="http://schemas.microsoft.com/office/powerpoint/2010/main" val="3665786480"/>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D6A8-6537-6EF6-8D20-DFB1F3C2354D}"/>
              </a:ext>
            </a:extLst>
          </p:cNvPr>
          <p:cNvSpPr>
            <a:spLocks noGrp="1"/>
          </p:cNvSpPr>
          <p:nvPr>
            <p:ph type="ctrTitle"/>
          </p:nvPr>
        </p:nvSpPr>
        <p:spPr/>
        <p:txBody>
          <a:bodyPr>
            <a:normAutofit/>
          </a:bodyPr>
          <a:lstStyle/>
          <a:p>
            <a:r>
              <a:rPr lang="en-US" dirty="0"/>
              <a:t>Toxic Comment Classification</a:t>
            </a:r>
          </a:p>
        </p:txBody>
      </p:sp>
      <p:sp>
        <p:nvSpPr>
          <p:cNvPr id="3" name="Subtitle 2">
            <a:extLst>
              <a:ext uri="{FF2B5EF4-FFF2-40B4-BE49-F238E27FC236}">
                <a16:creationId xmlns:a16="http://schemas.microsoft.com/office/drawing/2014/main" id="{AEB68EB2-387A-FF6A-DB8A-560CDAA78945}"/>
              </a:ext>
            </a:extLst>
          </p:cNvPr>
          <p:cNvSpPr>
            <a:spLocks noGrp="1"/>
          </p:cNvSpPr>
          <p:nvPr>
            <p:ph type="subTitle" idx="1"/>
          </p:nvPr>
        </p:nvSpPr>
        <p:spPr/>
        <p:txBody>
          <a:bodyPr/>
          <a:lstStyle/>
          <a:p>
            <a:r>
              <a:rPr lang="en-US" dirty="0"/>
              <a:t>CS 6120 - Data Analytics II</a:t>
            </a:r>
          </a:p>
          <a:p>
            <a:r>
              <a:rPr lang="en-US" dirty="0"/>
              <a:t>By Eda Bakir</a:t>
            </a:r>
          </a:p>
        </p:txBody>
      </p:sp>
    </p:spTree>
    <p:extLst>
      <p:ext uri="{BB962C8B-B14F-4D97-AF65-F5344CB8AC3E}">
        <p14:creationId xmlns:p14="http://schemas.microsoft.com/office/powerpoint/2010/main" val="2605575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6B0579DE-EE5E-F975-3786-36201C71D7B0}"/>
              </a:ext>
            </a:extLst>
          </p:cNvPr>
          <p:cNvPicPr>
            <a:picLocks noGrp="1" noChangeAspect="1"/>
          </p:cNvPicPr>
          <p:nvPr>
            <p:ph idx="1"/>
          </p:nvPr>
        </p:nvPicPr>
        <p:blipFill>
          <a:blip r:embed="rId2"/>
          <a:stretch>
            <a:fillRect/>
          </a:stretch>
        </p:blipFill>
        <p:spPr>
          <a:xfrm>
            <a:off x="1469406" y="1829221"/>
            <a:ext cx="8894415" cy="4191253"/>
          </a:xfrm>
        </p:spPr>
      </p:pic>
      <p:sp>
        <p:nvSpPr>
          <p:cNvPr id="6" name="TextBox 5">
            <a:extLst>
              <a:ext uri="{FF2B5EF4-FFF2-40B4-BE49-F238E27FC236}">
                <a16:creationId xmlns:a16="http://schemas.microsoft.com/office/drawing/2014/main" id="{AB32F2B7-04CC-A683-20A0-D2D47AC15477}"/>
              </a:ext>
            </a:extLst>
          </p:cNvPr>
          <p:cNvSpPr txBox="1"/>
          <p:nvPr/>
        </p:nvSpPr>
        <p:spPr>
          <a:xfrm>
            <a:off x="1966365" y="1367554"/>
            <a:ext cx="3693319" cy="369332"/>
          </a:xfrm>
          <a:prstGeom prst="rect">
            <a:avLst/>
          </a:prstGeom>
          <a:noFill/>
        </p:spPr>
        <p:txBody>
          <a:bodyPr wrap="none" rtlCol="0">
            <a:spAutoFit/>
          </a:bodyPr>
          <a:lstStyle/>
          <a:p>
            <a:r>
              <a:rPr lang="en-US" dirty="0"/>
              <a:t>Word appears Top 10 in January 2017</a:t>
            </a:r>
          </a:p>
        </p:txBody>
      </p:sp>
    </p:spTree>
    <p:extLst>
      <p:ext uri="{BB962C8B-B14F-4D97-AF65-F5344CB8AC3E}">
        <p14:creationId xmlns:p14="http://schemas.microsoft.com/office/powerpoint/2010/main" val="2338529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EA2C5-C850-0D4E-B574-45FDCFDDC92F}"/>
              </a:ext>
            </a:extLst>
          </p:cNvPr>
          <p:cNvSpPr>
            <a:spLocks noGrp="1"/>
          </p:cNvSpPr>
          <p:nvPr>
            <p:ph type="title"/>
          </p:nvPr>
        </p:nvSpPr>
        <p:spPr>
          <a:solidFill>
            <a:srgbClr val="FFFFFF"/>
          </a:solidFill>
          <a:ln>
            <a:solidFill>
              <a:srgbClr val="404040"/>
            </a:solidFill>
          </a:ln>
        </p:spPr>
        <p:txBody>
          <a:bodyPr>
            <a:normAutofit/>
          </a:bodyPr>
          <a:lstStyle/>
          <a:p>
            <a:r>
              <a:rPr lang="en-US" dirty="0">
                <a:solidFill>
                  <a:srgbClr val="262626"/>
                </a:solidFill>
              </a:rPr>
              <a:t>DATA PRE-PROCESSING</a:t>
            </a:r>
          </a:p>
        </p:txBody>
      </p:sp>
      <p:graphicFrame>
        <p:nvGraphicFramePr>
          <p:cNvPr id="15" name="Content Placeholder 2">
            <a:extLst>
              <a:ext uri="{FF2B5EF4-FFF2-40B4-BE49-F238E27FC236}">
                <a16:creationId xmlns:a16="http://schemas.microsoft.com/office/drawing/2014/main" id="{D9D1B3E7-9DB3-CF08-A483-A48FB863C3B7}"/>
              </a:ext>
            </a:extLst>
          </p:cNvPr>
          <p:cNvGraphicFramePr>
            <a:graphicFrameLocks noGrp="1"/>
          </p:cNvGraphicFramePr>
          <p:nvPr>
            <p:ph idx="1"/>
            <p:extLst>
              <p:ext uri="{D42A27DB-BD31-4B8C-83A1-F6EECF244321}">
                <p14:modId xmlns:p14="http://schemas.microsoft.com/office/powerpoint/2010/main" val="2163318654"/>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2229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1225-4AA7-BA4F-D562-5D6737A7C629}"/>
              </a:ext>
            </a:extLst>
          </p:cNvPr>
          <p:cNvSpPr>
            <a:spLocks noGrp="1"/>
          </p:cNvSpPr>
          <p:nvPr>
            <p:ph type="title"/>
          </p:nvPr>
        </p:nvSpPr>
        <p:spPr/>
        <p:txBody>
          <a:bodyPr/>
          <a:lstStyle/>
          <a:p>
            <a:r>
              <a:rPr lang="en-US" dirty="0"/>
              <a:t>FEATURE GENERATION</a:t>
            </a:r>
          </a:p>
        </p:txBody>
      </p:sp>
      <p:graphicFrame>
        <p:nvGraphicFramePr>
          <p:cNvPr id="7" name="Content Placeholder 2">
            <a:extLst>
              <a:ext uri="{FF2B5EF4-FFF2-40B4-BE49-F238E27FC236}">
                <a16:creationId xmlns:a16="http://schemas.microsoft.com/office/drawing/2014/main" id="{83C20819-8D7D-9F3C-D2C4-684D2C65B833}"/>
              </a:ext>
            </a:extLst>
          </p:cNvPr>
          <p:cNvGraphicFramePr>
            <a:graphicFrameLocks noGrp="1"/>
          </p:cNvGraphicFramePr>
          <p:nvPr>
            <p:ph idx="1"/>
          </p:nvPr>
        </p:nvGraphicFramePr>
        <p:xfrm>
          <a:off x="2230438" y="2638425"/>
          <a:ext cx="7731125"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4566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5543-C321-1F52-3601-EFD6AF35541A}"/>
              </a:ext>
            </a:extLst>
          </p:cNvPr>
          <p:cNvSpPr>
            <a:spLocks noGrp="1"/>
          </p:cNvSpPr>
          <p:nvPr>
            <p:ph type="title"/>
          </p:nvPr>
        </p:nvSpPr>
        <p:spPr>
          <a:solidFill>
            <a:srgbClr val="FFFFFF"/>
          </a:solidFill>
          <a:ln>
            <a:solidFill>
              <a:srgbClr val="404040"/>
            </a:solidFill>
          </a:ln>
        </p:spPr>
        <p:txBody>
          <a:bodyPr>
            <a:normAutofit/>
          </a:bodyPr>
          <a:lstStyle/>
          <a:p>
            <a:r>
              <a:rPr lang="en-US">
                <a:solidFill>
                  <a:srgbClr val="262626"/>
                </a:solidFill>
              </a:rPr>
              <a:t>METHODS</a:t>
            </a:r>
          </a:p>
        </p:txBody>
      </p:sp>
      <p:graphicFrame>
        <p:nvGraphicFramePr>
          <p:cNvPr id="5" name="Content Placeholder 2">
            <a:extLst>
              <a:ext uri="{FF2B5EF4-FFF2-40B4-BE49-F238E27FC236}">
                <a16:creationId xmlns:a16="http://schemas.microsoft.com/office/drawing/2014/main" id="{665A2E31-043D-F5C7-46F8-60FD5427D9B5}"/>
              </a:ext>
            </a:extLst>
          </p:cNvPr>
          <p:cNvGraphicFramePr>
            <a:graphicFrameLocks noGrp="1"/>
          </p:cNvGraphicFramePr>
          <p:nvPr>
            <p:ph idx="1"/>
            <p:extLst>
              <p:ext uri="{D42A27DB-BD31-4B8C-83A1-F6EECF244321}">
                <p14:modId xmlns:p14="http://schemas.microsoft.com/office/powerpoint/2010/main" val="1053719757"/>
              </p:ext>
            </p:extLst>
          </p:nvPr>
        </p:nvGraphicFramePr>
        <p:xfrm>
          <a:off x="965201" y="2638425"/>
          <a:ext cx="10261600"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2580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D7C5BE-418C-4A44-91BF-28E411F75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477C78-8F7D-1E6C-243D-FDE8CDCCFB31}"/>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dirty="0"/>
              <a:t>LSTM STRUCTURE</a:t>
            </a:r>
          </a:p>
        </p:txBody>
      </p:sp>
      <p:pic>
        <p:nvPicPr>
          <p:cNvPr id="5" name="Content Placeholder 4" descr="Diagram&#10;&#10;Description automatically generated">
            <a:extLst>
              <a:ext uri="{FF2B5EF4-FFF2-40B4-BE49-F238E27FC236}">
                <a16:creationId xmlns:a16="http://schemas.microsoft.com/office/drawing/2014/main" id="{50F8B5A4-14CC-A970-4944-235E02C96B9E}"/>
              </a:ext>
            </a:extLst>
          </p:cNvPr>
          <p:cNvPicPr>
            <a:picLocks noGrp="1" noChangeAspect="1"/>
          </p:cNvPicPr>
          <p:nvPr>
            <p:ph idx="1"/>
          </p:nvPr>
        </p:nvPicPr>
        <p:blipFill>
          <a:blip r:embed="rId2"/>
          <a:stretch>
            <a:fillRect/>
          </a:stretch>
        </p:blipFill>
        <p:spPr>
          <a:xfrm>
            <a:off x="1302746" y="2747772"/>
            <a:ext cx="9929134" cy="2283700"/>
          </a:xfrm>
          <a:prstGeom prst="rect">
            <a:avLst/>
          </a:prstGeom>
        </p:spPr>
      </p:pic>
    </p:spTree>
    <p:extLst>
      <p:ext uri="{BB962C8B-B14F-4D97-AF65-F5344CB8AC3E}">
        <p14:creationId xmlns:p14="http://schemas.microsoft.com/office/powerpoint/2010/main" val="2910401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D7C5BE-418C-4A44-91BF-28E411F75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926DEB-BC64-2746-C54D-255E425559DF}"/>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dirty="0"/>
              <a:t>NB-SVM STRUCTURE</a:t>
            </a:r>
          </a:p>
        </p:txBody>
      </p:sp>
      <p:pic>
        <p:nvPicPr>
          <p:cNvPr id="14" name="Content Placeholder 13" descr="Diagram&#10;&#10;Description automatically generated with medium confidence">
            <a:extLst>
              <a:ext uri="{FF2B5EF4-FFF2-40B4-BE49-F238E27FC236}">
                <a16:creationId xmlns:a16="http://schemas.microsoft.com/office/drawing/2014/main" id="{66D50743-2585-18F3-FC3D-7F2413C52542}"/>
              </a:ext>
            </a:extLst>
          </p:cNvPr>
          <p:cNvPicPr>
            <a:picLocks noGrp="1" noChangeAspect="1"/>
          </p:cNvPicPr>
          <p:nvPr>
            <p:ph idx="1"/>
          </p:nvPr>
        </p:nvPicPr>
        <p:blipFill>
          <a:blip r:embed="rId2"/>
          <a:stretch>
            <a:fillRect/>
          </a:stretch>
        </p:blipFill>
        <p:spPr>
          <a:xfrm>
            <a:off x="1357838" y="2884360"/>
            <a:ext cx="9874042" cy="1697356"/>
          </a:xfrm>
        </p:spPr>
      </p:pic>
    </p:spTree>
    <p:extLst>
      <p:ext uri="{BB962C8B-B14F-4D97-AF65-F5344CB8AC3E}">
        <p14:creationId xmlns:p14="http://schemas.microsoft.com/office/powerpoint/2010/main" val="3646114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72D8B-EC9C-3CCF-4420-4C6E414E4E30}"/>
              </a:ext>
            </a:extLst>
          </p:cNvPr>
          <p:cNvSpPr>
            <a:spLocks noGrp="1"/>
          </p:cNvSpPr>
          <p:nvPr>
            <p:ph type="title"/>
          </p:nvPr>
        </p:nvSpPr>
        <p:spPr/>
        <p:txBody>
          <a:bodyPr/>
          <a:lstStyle/>
          <a:p>
            <a:r>
              <a:rPr lang="en-US"/>
              <a:t>CNN STRUCTURE</a:t>
            </a:r>
            <a:endParaRPr lang="en-US" dirty="0"/>
          </a:p>
        </p:txBody>
      </p:sp>
      <p:pic>
        <p:nvPicPr>
          <p:cNvPr id="5" name="Content Placeholder 4" descr="Graphical user interface, text, application&#10;&#10;Description automatically generated">
            <a:extLst>
              <a:ext uri="{FF2B5EF4-FFF2-40B4-BE49-F238E27FC236}">
                <a16:creationId xmlns:a16="http://schemas.microsoft.com/office/drawing/2014/main" id="{10AD05B1-ADB3-B26C-F345-9751BD2B12F2}"/>
              </a:ext>
            </a:extLst>
          </p:cNvPr>
          <p:cNvPicPr>
            <a:picLocks noGrp="1" noChangeAspect="1"/>
          </p:cNvPicPr>
          <p:nvPr>
            <p:ph idx="1"/>
          </p:nvPr>
        </p:nvPicPr>
        <p:blipFill rotWithShape="1">
          <a:blip r:embed="rId2"/>
          <a:srcRect t="2843"/>
          <a:stretch/>
        </p:blipFill>
        <p:spPr>
          <a:xfrm>
            <a:off x="1235893" y="2544417"/>
            <a:ext cx="10182265" cy="3796747"/>
          </a:xfrm>
        </p:spPr>
      </p:pic>
    </p:spTree>
    <p:extLst>
      <p:ext uri="{BB962C8B-B14F-4D97-AF65-F5344CB8AC3E}">
        <p14:creationId xmlns:p14="http://schemas.microsoft.com/office/powerpoint/2010/main" val="297836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016222-9EE5-FCEF-4D4B-6FF5CDDA1043}"/>
              </a:ext>
            </a:extLst>
          </p:cNvPr>
          <p:cNvSpPr>
            <a:spLocks noGrp="1"/>
          </p:cNvSpPr>
          <p:nvPr>
            <p:ph idx="1"/>
          </p:nvPr>
        </p:nvSpPr>
        <p:spPr/>
        <p:txBody>
          <a:bodyPr/>
          <a:lstStyle/>
          <a:p>
            <a:pPr marL="0" indent="0">
              <a:buNone/>
            </a:pPr>
            <a:r>
              <a:rPr lang="en-US" dirty="0"/>
              <a:t> </a:t>
            </a:r>
          </a:p>
        </p:txBody>
      </p:sp>
      <p:graphicFrame>
        <p:nvGraphicFramePr>
          <p:cNvPr id="4" name="Table 4">
            <a:extLst>
              <a:ext uri="{FF2B5EF4-FFF2-40B4-BE49-F238E27FC236}">
                <a16:creationId xmlns:a16="http://schemas.microsoft.com/office/drawing/2014/main" id="{9F4391EC-0C5F-C87D-D209-8D5F1D1AE3D7}"/>
              </a:ext>
            </a:extLst>
          </p:cNvPr>
          <p:cNvGraphicFramePr>
            <a:graphicFrameLocks noGrp="1"/>
          </p:cNvGraphicFramePr>
          <p:nvPr>
            <p:extLst>
              <p:ext uri="{D42A27DB-BD31-4B8C-83A1-F6EECF244321}">
                <p14:modId xmlns:p14="http://schemas.microsoft.com/office/powerpoint/2010/main" val="3390275696"/>
              </p:ext>
            </p:extLst>
          </p:nvPr>
        </p:nvGraphicFramePr>
        <p:xfrm>
          <a:off x="2231136" y="1345327"/>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148226385"/>
                    </a:ext>
                  </a:extLst>
                </a:gridCol>
                <a:gridCol w="2709333">
                  <a:extLst>
                    <a:ext uri="{9D8B030D-6E8A-4147-A177-3AD203B41FA5}">
                      <a16:colId xmlns:a16="http://schemas.microsoft.com/office/drawing/2014/main" val="100039432"/>
                    </a:ext>
                  </a:extLst>
                </a:gridCol>
                <a:gridCol w="2709333">
                  <a:extLst>
                    <a:ext uri="{9D8B030D-6E8A-4147-A177-3AD203B41FA5}">
                      <a16:colId xmlns:a16="http://schemas.microsoft.com/office/drawing/2014/main" val="1847446441"/>
                    </a:ext>
                  </a:extLst>
                </a:gridCol>
              </a:tblGrid>
              <a:tr h="370840">
                <a:tc>
                  <a:txBody>
                    <a:bodyPr/>
                    <a:lstStyle/>
                    <a:p>
                      <a:r>
                        <a:rPr lang="en-US" dirty="0"/>
                        <a:t>Model</a:t>
                      </a:r>
                    </a:p>
                  </a:txBody>
                  <a:tcPr/>
                </a:tc>
                <a:tc>
                  <a:txBody>
                    <a:bodyPr/>
                    <a:lstStyle/>
                    <a:p>
                      <a:r>
                        <a:rPr lang="en-US" dirty="0"/>
                        <a:t>Accuracy</a:t>
                      </a:r>
                    </a:p>
                  </a:txBody>
                  <a:tcPr/>
                </a:tc>
                <a:tc>
                  <a:txBody>
                    <a:bodyPr/>
                    <a:lstStyle/>
                    <a:p>
                      <a:r>
                        <a:rPr lang="en-US" dirty="0"/>
                        <a:t>Loss</a:t>
                      </a:r>
                    </a:p>
                  </a:txBody>
                  <a:tcPr/>
                </a:tc>
                <a:extLst>
                  <a:ext uri="{0D108BD9-81ED-4DB2-BD59-A6C34878D82A}">
                    <a16:rowId xmlns:a16="http://schemas.microsoft.com/office/drawing/2014/main" val="607808521"/>
                  </a:ext>
                </a:extLst>
              </a:tr>
              <a:tr h="370840">
                <a:tc>
                  <a:txBody>
                    <a:bodyPr/>
                    <a:lstStyle/>
                    <a:p>
                      <a:r>
                        <a:rPr lang="en-US" dirty="0"/>
                        <a:t>LSTM</a:t>
                      </a:r>
                    </a:p>
                  </a:txBody>
                  <a:tcPr/>
                </a:tc>
                <a:tc>
                  <a:txBody>
                    <a:bodyPr/>
                    <a:lstStyle/>
                    <a:p>
                      <a:r>
                        <a:rPr lang="en-US" dirty="0"/>
                        <a:t>0.9860</a:t>
                      </a:r>
                    </a:p>
                  </a:txBody>
                  <a:tcPr/>
                </a:tc>
                <a:tc>
                  <a:txBody>
                    <a:bodyPr/>
                    <a:lstStyle/>
                    <a:p>
                      <a:r>
                        <a:rPr lang="en-US" dirty="0"/>
                        <a:t>0.0446</a:t>
                      </a:r>
                    </a:p>
                  </a:txBody>
                  <a:tcPr/>
                </a:tc>
                <a:extLst>
                  <a:ext uri="{0D108BD9-81ED-4DB2-BD59-A6C34878D82A}">
                    <a16:rowId xmlns:a16="http://schemas.microsoft.com/office/drawing/2014/main" val="429356654"/>
                  </a:ext>
                </a:extLst>
              </a:tr>
              <a:tr h="370840">
                <a:tc>
                  <a:txBody>
                    <a:bodyPr/>
                    <a:lstStyle/>
                    <a:p>
                      <a:r>
                        <a:rPr lang="en-US" dirty="0"/>
                        <a:t>NBSVM</a:t>
                      </a:r>
                    </a:p>
                  </a:txBody>
                  <a:tcPr/>
                </a:tc>
                <a:tc>
                  <a:txBody>
                    <a:bodyPr/>
                    <a:lstStyle/>
                    <a:p>
                      <a:r>
                        <a:rPr lang="en-US" dirty="0"/>
                        <a:t>0.9701</a:t>
                      </a:r>
                    </a:p>
                  </a:txBody>
                  <a:tcPr/>
                </a:tc>
                <a:tc>
                  <a:txBody>
                    <a:bodyPr/>
                    <a:lstStyle/>
                    <a:p>
                      <a:r>
                        <a:rPr lang="en-US" dirty="0"/>
                        <a:t>0.0428</a:t>
                      </a:r>
                    </a:p>
                  </a:txBody>
                  <a:tcPr/>
                </a:tc>
                <a:extLst>
                  <a:ext uri="{0D108BD9-81ED-4DB2-BD59-A6C34878D82A}">
                    <a16:rowId xmlns:a16="http://schemas.microsoft.com/office/drawing/2014/main" val="72088643"/>
                  </a:ext>
                </a:extLst>
              </a:tr>
              <a:tr h="370840">
                <a:tc>
                  <a:txBody>
                    <a:bodyPr/>
                    <a:lstStyle/>
                    <a:p>
                      <a:r>
                        <a:rPr lang="en-US" dirty="0"/>
                        <a:t>CNN</a:t>
                      </a:r>
                    </a:p>
                  </a:txBody>
                  <a:tcPr/>
                </a:tc>
                <a:tc>
                  <a:txBody>
                    <a:bodyPr/>
                    <a:lstStyle/>
                    <a:p>
                      <a:r>
                        <a:rPr lang="en-US" dirty="0"/>
                        <a:t>0.9652</a:t>
                      </a:r>
                    </a:p>
                  </a:txBody>
                  <a:tcPr/>
                </a:tc>
                <a:tc>
                  <a:txBody>
                    <a:bodyPr/>
                    <a:lstStyle/>
                    <a:p>
                      <a:r>
                        <a:rPr lang="en-US" dirty="0"/>
                        <a:t>0.0902</a:t>
                      </a:r>
                    </a:p>
                  </a:txBody>
                  <a:tcPr/>
                </a:tc>
                <a:extLst>
                  <a:ext uri="{0D108BD9-81ED-4DB2-BD59-A6C34878D82A}">
                    <a16:rowId xmlns:a16="http://schemas.microsoft.com/office/drawing/2014/main" val="2281621115"/>
                  </a:ext>
                </a:extLst>
              </a:tr>
            </a:tbl>
          </a:graphicData>
        </a:graphic>
      </p:graphicFrame>
      <p:graphicFrame>
        <p:nvGraphicFramePr>
          <p:cNvPr id="5" name="Table 5">
            <a:extLst>
              <a:ext uri="{FF2B5EF4-FFF2-40B4-BE49-F238E27FC236}">
                <a16:creationId xmlns:a16="http://schemas.microsoft.com/office/drawing/2014/main" id="{5AFD55F9-EBE2-33E5-51EF-D0F23FF33787}"/>
              </a:ext>
            </a:extLst>
          </p:cNvPr>
          <p:cNvGraphicFramePr>
            <a:graphicFrameLocks noGrp="1"/>
          </p:cNvGraphicFramePr>
          <p:nvPr>
            <p:extLst>
              <p:ext uri="{D42A27DB-BD31-4B8C-83A1-F6EECF244321}">
                <p14:modId xmlns:p14="http://schemas.microsoft.com/office/powerpoint/2010/main" val="2099726178"/>
              </p:ext>
            </p:extLst>
          </p:nvPr>
        </p:nvGraphicFramePr>
        <p:xfrm>
          <a:off x="2231136" y="3860800"/>
          <a:ext cx="8127999" cy="1478280"/>
        </p:xfrm>
        <a:graphic>
          <a:graphicData uri="http://schemas.openxmlformats.org/drawingml/2006/table">
            <a:tbl>
              <a:tblPr firstRow="1" bandRow="1">
                <a:tableStyleId>{74C1A8A3-306A-4EB7-A6B1-4F7E0EB9C5D6}</a:tableStyleId>
              </a:tblPr>
              <a:tblGrid>
                <a:gridCol w="2692400">
                  <a:extLst>
                    <a:ext uri="{9D8B030D-6E8A-4147-A177-3AD203B41FA5}">
                      <a16:colId xmlns:a16="http://schemas.microsoft.com/office/drawing/2014/main" val="281768097"/>
                    </a:ext>
                  </a:extLst>
                </a:gridCol>
                <a:gridCol w="2726266">
                  <a:extLst>
                    <a:ext uri="{9D8B030D-6E8A-4147-A177-3AD203B41FA5}">
                      <a16:colId xmlns:a16="http://schemas.microsoft.com/office/drawing/2014/main" val="2505438142"/>
                    </a:ext>
                  </a:extLst>
                </a:gridCol>
                <a:gridCol w="2709333">
                  <a:extLst>
                    <a:ext uri="{9D8B030D-6E8A-4147-A177-3AD203B41FA5}">
                      <a16:colId xmlns:a16="http://schemas.microsoft.com/office/drawing/2014/main" val="2016663163"/>
                    </a:ext>
                  </a:extLst>
                </a:gridCol>
              </a:tblGrid>
              <a:tr h="346942">
                <a:tc>
                  <a:txBody>
                    <a:bodyPr/>
                    <a:lstStyle/>
                    <a:p>
                      <a:r>
                        <a:rPr lang="en-US" dirty="0"/>
                        <a:t>Model</a:t>
                      </a:r>
                    </a:p>
                  </a:txBody>
                  <a:tcPr/>
                </a:tc>
                <a:tc>
                  <a:txBody>
                    <a:bodyPr/>
                    <a:lstStyle/>
                    <a:p>
                      <a:r>
                        <a:rPr lang="en-US" dirty="0"/>
                        <a:t>Accuracy</a:t>
                      </a:r>
                    </a:p>
                  </a:txBody>
                  <a:tcPr/>
                </a:tc>
                <a:tc>
                  <a:txBody>
                    <a:bodyPr/>
                    <a:lstStyle/>
                    <a:p>
                      <a:r>
                        <a:rPr lang="en-US" dirty="0"/>
                        <a:t>Loss</a:t>
                      </a:r>
                    </a:p>
                  </a:txBody>
                  <a:tcPr/>
                </a:tc>
                <a:extLst>
                  <a:ext uri="{0D108BD9-81ED-4DB2-BD59-A6C34878D82A}">
                    <a16:rowId xmlns:a16="http://schemas.microsoft.com/office/drawing/2014/main" val="2870352332"/>
                  </a:ext>
                </a:extLst>
              </a:tr>
              <a:tr h="370840">
                <a:tc>
                  <a:txBody>
                    <a:bodyPr/>
                    <a:lstStyle/>
                    <a:p>
                      <a:r>
                        <a:rPr lang="en-US" dirty="0"/>
                        <a:t>LSTM</a:t>
                      </a:r>
                    </a:p>
                  </a:txBody>
                  <a:tcPr/>
                </a:tc>
                <a:tc>
                  <a:txBody>
                    <a:bodyPr/>
                    <a:lstStyle/>
                    <a:p>
                      <a:r>
                        <a:rPr lang="en-US" dirty="0"/>
                        <a:t>0.9832</a:t>
                      </a:r>
                    </a:p>
                  </a:txBody>
                  <a:tcPr/>
                </a:tc>
                <a:tc>
                  <a:txBody>
                    <a:bodyPr/>
                    <a:lstStyle/>
                    <a:p>
                      <a:r>
                        <a:rPr lang="en-US" dirty="0"/>
                        <a:t>0.0449</a:t>
                      </a:r>
                    </a:p>
                  </a:txBody>
                  <a:tcPr/>
                </a:tc>
                <a:extLst>
                  <a:ext uri="{0D108BD9-81ED-4DB2-BD59-A6C34878D82A}">
                    <a16:rowId xmlns:a16="http://schemas.microsoft.com/office/drawing/2014/main" val="2553421871"/>
                  </a:ext>
                </a:extLst>
              </a:tr>
              <a:tr h="370840">
                <a:tc>
                  <a:txBody>
                    <a:bodyPr/>
                    <a:lstStyle/>
                    <a:p>
                      <a:r>
                        <a:rPr lang="en-US" dirty="0"/>
                        <a:t>NBSVM</a:t>
                      </a:r>
                    </a:p>
                  </a:txBody>
                  <a:tcPr/>
                </a:tc>
                <a:tc>
                  <a:txBody>
                    <a:bodyPr/>
                    <a:lstStyle/>
                    <a:p>
                      <a:r>
                        <a:rPr lang="en-US" dirty="0"/>
                        <a:t>0.9994</a:t>
                      </a:r>
                    </a:p>
                  </a:txBody>
                  <a:tcPr/>
                </a:tc>
                <a:tc>
                  <a:txBody>
                    <a:bodyPr/>
                    <a:lstStyle/>
                    <a:p>
                      <a:r>
                        <a:rPr lang="en-US" dirty="0"/>
                        <a:t>0.0127</a:t>
                      </a:r>
                    </a:p>
                  </a:txBody>
                  <a:tcPr/>
                </a:tc>
                <a:extLst>
                  <a:ext uri="{0D108BD9-81ED-4DB2-BD59-A6C34878D82A}">
                    <a16:rowId xmlns:a16="http://schemas.microsoft.com/office/drawing/2014/main" val="4118923531"/>
                  </a:ext>
                </a:extLst>
              </a:tr>
              <a:tr h="370840">
                <a:tc>
                  <a:txBody>
                    <a:bodyPr/>
                    <a:lstStyle/>
                    <a:p>
                      <a:r>
                        <a:rPr lang="en-US" dirty="0"/>
                        <a:t>CNN</a:t>
                      </a:r>
                    </a:p>
                  </a:txBody>
                  <a:tcPr/>
                </a:tc>
                <a:tc>
                  <a:txBody>
                    <a:bodyPr/>
                    <a:lstStyle/>
                    <a:p>
                      <a:r>
                        <a:rPr lang="en-US" dirty="0"/>
                        <a:t>0.9946</a:t>
                      </a:r>
                    </a:p>
                  </a:txBody>
                  <a:tcPr/>
                </a:tc>
                <a:tc>
                  <a:txBody>
                    <a:bodyPr/>
                    <a:lstStyle/>
                    <a:p>
                      <a:r>
                        <a:rPr lang="en-US" dirty="0"/>
                        <a:t>0.0554</a:t>
                      </a:r>
                    </a:p>
                  </a:txBody>
                  <a:tcPr/>
                </a:tc>
                <a:extLst>
                  <a:ext uri="{0D108BD9-81ED-4DB2-BD59-A6C34878D82A}">
                    <a16:rowId xmlns:a16="http://schemas.microsoft.com/office/drawing/2014/main" val="828529545"/>
                  </a:ext>
                </a:extLst>
              </a:tr>
            </a:tbl>
          </a:graphicData>
        </a:graphic>
      </p:graphicFrame>
      <p:sp>
        <p:nvSpPr>
          <p:cNvPr id="2" name="TextBox 1">
            <a:extLst>
              <a:ext uri="{FF2B5EF4-FFF2-40B4-BE49-F238E27FC236}">
                <a16:creationId xmlns:a16="http://schemas.microsoft.com/office/drawing/2014/main" id="{A79BB1A5-34C0-A5DA-ECE2-2A375121DB98}"/>
              </a:ext>
            </a:extLst>
          </p:cNvPr>
          <p:cNvSpPr txBox="1"/>
          <p:nvPr/>
        </p:nvSpPr>
        <p:spPr>
          <a:xfrm>
            <a:off x="2153920" y="659616"/>
            <a:ext cx="3628494" cy="369332"/>
          </a:xfrm>
          <a:prstGeom prst="rect">
            <a:avLst/>
          </a:prstGeom>
          <a:noFill/>
        </p:spPr>
        <p:txBody>
          <a:bodyPr wrap="none" rtlCol="0">
            <a:spAutoFit/>
          </a:bodyPr>
          <a:lstStyle/>
          <a:p>
            <a:r>
              <a:rPr lang="en-US" b="1" dirty="0"/>
              <a:t>Accuracy results were obtained:</a:t>
            </a:r>
          </a:p>
        </p:txBody>
      </p:sp>
      <p:sp>
        <p:nvSpPr>
          <p:cNvPr id="6" name="TextBox 5">
            <a:extLst>
              <a:ext uri="{FF2B5EF4-FFF2-40B4-BE49-F238E27FC236}">
                <a16:creationId xmlns:a16="http://schemas.microsoft.com/office/drawing/2014/main" id="{36E9C8CE-5D29-F8D8-5F97-37FC396B6457}"/>
              </a:ext>
            </a:extLst>
          </p:cNvPr>
          <p:cNvSpPr txBox="1"/>
          <p:nvPr/>
        </p:nvSpPr>
        <p:spPr>
          <a:xfrm>
            <a:off x="2153920" y="3386290"/>
            <a:ext cx="1901674" cy="369332"/>
          </a:xfrm>
          <a:prstGeom prst="rect">
            <a:avLst/>
          </a:prstGeom>
          <a:noFill/>
        </p:spPr>
        <p:txBody>
          <a:bodyPr wrap="none" rtlCol="0">
            <a:spAutoFit/>
          </a:bodyPr>
          <a:lstStyle/>
          <a:p>
            <a:r>
              <a:rPr lang="en-US" dirty="0"/>
              <a:t>Literature Results:</a:t>
            </a:r>
          </a:p>
        </p:txBody>
      </p:sp>
    </p:spTree>
    <p:extLst>
      <p:ext uri="{BB962C8B-B14F-4D97-AF65-F5344CB8AC3E}">
        <p14:creationId xmlns:p14="http://schemas.microsoft.com/office/powerpoint/2010/main" val="2230533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D8DC3-6EF7-B262-E373-31C4EFA7834E}"/>
              </a:ext>
            </a:extLst>
          </p:cNvPr>
          <p:cNvSpPr>
            <a:spLocks noGrp="1"/>
          </p:cNvSpPr>
          <p:nvPr>
            <p:ph type="title"/>
          </p:nvPr>
        </p:nvSpPr>
        <p:spPr/>
        <p:txBody>
          <a:bodyPr/>
          <a:lstStyle/>
          <a:p>
            <a:r>
              <a:rPr lang="en-US" dirty="0"/>
              <a:t>ANY FEATURE IMPROVEMENTS?</a:t>
            </a:r>
          </a:p>
        </p:txBody>
      </p:sp>
      <p:graphicFrame>
        <p:nvGraphicFramePr>
          <p:cNvPr id="7" name="Content Placeholder 2">
            <a:extLst>
              <a:ext uri="{FF2B5EF4-FFF2-40B4-BE49-F238E27FC236}">
                <a16:creationId xmlns:a16="http://schemas.microsoft.com/office/drawing/2014/main" id="{1395274D-1063-6378-F519-23BD6344C70A}"/>
              </a:ext>
            </a:extLst>
          </p:cNvPr>
          <p:cNvGraphicFramePr>
            <a:graphicFrameLocks noGrp="1"/>
          </p:cNvGraphicFramePr>
          <p:nvPr>
            <p:ph idx="1"/>
          </p:nvPr>
        </p:nvGraphicFramePr>
        <p:xfrm>
          <a:off x="2230438" y="2638425"/>
          <a:ext cx="7731125"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8312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B8FF824-65C3-D089-CD1D-B153BCA53DFF}"/>
              </a:ext>
            </a:extLst>
          </p:cNvPr>
          <p:cNvSpPr>
            <a:spLocks noGrp="1"/>
          </p:cNvSpPr>
          <p:nvPr>
            <p:ph type="title"/>
          </p:nvPr>
        </p:nvSpPr>
        <p:spPr>
          <a:xfrm>
            <a:off x="5381807" y="964692"/>
            <a:ext cx="5894832" cy="1188720"/>
          </a:xfrm>
        </p:spPr>
        <p:txBody>
          <a:bodyPr vert="horz" lIns="182880" tIns="182880" rIns="182880" bIns="182880" rtlCol="0" anchor="ctr">
            <a:normAutofit/>
          </a:bodyPr>
          <a:lstStyle/>
          <a:p>
            <a:r>
              <a:rPr lang="en-US"/>
              <a:t>Introduction</a:t>
            </a:r>
          </a:p>
        </p:txBody>
      </p:sp>
      <p:pic>
        <p:nvPicPr>
          <p:cNvPr id="1026" name="Picture 2">
            <a:extLst>
              <a:ext uri="{FF2B5EF4-FFF2-40B4-BE49-F238E27FC236}">
                <a16:creationId xmlns:a16="http://schemas.microsoft.com/office/drawing/2014/main" id="{4CF2202F-45BD-D99F-FB6A-2EDEBA39D4F5}"/>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0300" r="-1" b="14489"/>
          <a:stretch/>
        </p:blipFill>
        <p:spPr bwMode="auto">
          <a:xfrm>
            <a:off x="1127499" y="1557832"/>
            <a:ext cx="3328416" cy="375027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F895F455-1B4D-0E64-1524-BFE855C0F28A}"/>
              </a:ext>
            </a:extLst>
          </p:cNvPr>
          <p:cNvSpPr txBox="1">
            <a:spLocks/>
          </p:cNvSpPr>
          <p:nvPr/>
        </p:nvSpPr>
        <p:spPr>
          <a:xfrm>
            <a:off x="5380378" y="2638044"/>
            <a:ext cx="5963317" cy="326320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nSpc>
                <a:spcPct val="90000"/>
              </a:lnSpc>
            </a:pPr>
            <a:r>
              <a:rPr lang="en-US" dirty="0"/>
              <a:t> Toxic comments contains foul language, derogatory remarks</a:t>
            </a:r>
          </a:p>
          <a:p>
            <a:pPr>
              <a:lnSpc>
                <a:spcPct val="90000"/>
              </a:lnSpc>
            </a:pPr>
            <a:r>
              <a:rPr lang="en-US" dirty="0"/>
              <a:t> This could lead to</a:t>
            </a:r>
          </a:p>
          <a:p>
            <a:pPr marL="0">
              <a:lnSpc>
                <a:spcPct val="90000"/>
              </a:lnSpc>
            </a:pPr>
            <a:r>
              <a:rPr lang="en-US" dirty="0"/>
              <a:t>- Spread of hatred</a:t>
            </a:r>
            <a:br>
              <a:rPr lang="en-US" dirty="0"/>
            </a:br>
            <a:r>
              <a:rPr lang="en-US" dirty="0"/>
              <a:t>    - Spread of racial slur</a:t>
            </a:r>
            <a:br>
              <a:rPr lang="en-US" dirty="0"/>
            </a:br>
            <a:r>
              <a:rPr lang="en-US" dirty="0"/>
              <a:t>    - Overall tension communities </a:t>
            </a:r>
            <a:br>
              <a:rPr lang="en-US" dirty="0"/>
            </a:br>
            <a:r>
              <a:rPr lang="en-US" dirty="0"/>
              <a:t>    - Attack in individual</a:t>
            </a:r>
          </a:p>
          <a:p>
            <a:pPr>
              <a:lnSpc>
                <a:spcPct val="90000"/>
              </a:lnSpc>
            </a:pPr>
            <a:r>
              <a:rPr lang="en-US" dirty="0"/>
              <a:t> It is abuse of freedom of speech</a:t>
            </a:r>
          </a:p>
          <a:p>
            <a:pPr>
              <a:lnSpc>
                <a:spcPct val="90000"/>
              </a:lnSpc>
            </a:pPr>
            <a:r>
              <a:rPr lang="en-US" dirty="0"/>
              <a:t> Thus, has to be monitored and censored on leading social networking sites</a:t>
            </a:r>
          </a:p>
          <a:p>
            <a:pPr>
              <a:lnSpc>
                <a:spcPct val="90000"/>
              </a:lnSpc>
            </a:pPr>
            <a:endParaRPr lang="en-US" dirty="0"/>
          </a:p>
        </p:txBody>
      </p:sp>
    </p:spTree>
    <p:extLst>
      <p:ext uri="{BB962C8B-B14F-4D97-AF65-F5344CB8AC3E}">
        <p14:creationId xmlns:p14="http://schemas.microsoft.com/office/powerpoint/2010/main" val="2802694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1EDA4-430A-CFD6-1881-230D93F95F67}"/>
              </a:ext>
            </a:extLst>
          </p:cNvPr>
          <p:cNvSpPr>
            <a:spLocks noGrp="1"/>
          </p:cNvSpPr>
          <p:nvPr>
            <p:ph type="title"/>
          </p:nvPr>
        </p:nvSpPr>
        <p:spPr>
          <a:xfrm>
            <a:off x="3041267" y="226501"/>
            <a:ext cx="6725658" cy="374628"/>
          </a:xfrm>
        </p:spPr>
        <p:txBody>
          <a:bodyPr>
            <a:normAutofit fontScale="90000"/>
          </a:bodyPr>
          <a:lstStyle/>
          <a:p>
            <a:r>
              <a:rPr lang="en-US" dirty="0"/>
              <a:t>Why is it significant ?</a:t>
            </a:r>
          </a:p>
        </p:txBody>
      </p:sp>
      <p:pic>
        <p:nvPicPr>
          <p:cNvPr id="5" name="Content Placeholder 4">
            <a:extLst>
              <a:ext uri="{FF2B5EF4-FFF2-40B4-BE49-F238E27FC236}">
                <a16:creationId xmlns:a16="http://schemas.microsoft.com/office/drawing/2014/main" id="{46B874C0-7A8E-842A-12A6-475A5115951A}"/>
              </a:ext>
            </a:extLst>
          </p:cNvPr>
          <p:cNvPicPr>
            <a:picLocks noGrp="1" noChangeAspect="1"/>
          </p:cNvPicPr>
          <p:nvPr>
            <p:ph idx="1"/>
          </p:nvPr>
        </p:nvPicPr>
        <p:blipFill>
          <a:blip r:embed="rId2"/>
          <a:stretch>
            <a:fillRect/>
          </a:stretch>
        </p:blipFill>
        <p:spPr>
          <a:xfrm>
            <a:off x="0" y="756371"/>
            <a:ext cx="6725658" cy="6101629"/>
          </a:xfrm>
        </p:spPr>
      </p:pic>
      <p:pic>
        <p:nvPicPr>
          <p:cNvPr id="7" name="Picture 6">
            <a:extLst>
              <a:ext uri="{FF2B5EF4-FFF2-40B4-BE49-F238E27FC236}">
                <a16:creationId xmlns:a16="http://schemas.microsoft.com/office/drawing/2014/main" id="{74875148-B64D-C94F-28A3-8A1A5EBF2E1B}"/>
              </a:ext>
            </a:extLst>
          </p:cNvPr>
          <p:cNvPicPr>
            <a:picLocks noChangeAspect="1"/>
          </p:cNvPicPr>
          <p:nvPr/>
        </p:nvPicPr>
        <p:blipFill>
          <a:blip r:embed="rId3"/>
          <a:stretch>
            <a:fillRect/>
          </a:stretch>
        </p:blipFill>
        <p:spPr>
          <a:xfrm>
            <a:off x="5258073" y="1917919"/>
            <a:ext cx="6933927" cy="4777101"/>
          </a:xfrm>
          <a:prstGeom prst="rect">
            <a:avLst/>
          </a:prstGeom>
        </p:spPr>
      </p:pic>
      <p:sp>
        <p:nvSpPr>
          <p:cNvPr id="8" name="TextBox 7">
            <a:extLst>
              <a:ext uri="{FF2B5EF4-FFF2-40B4-BE49-F238E27FC236}">
                <a16:creationId xmlns:a16="http://schemas.microsoft.com/office/drawing/2014/main" id="{3EDD5FC4-6434-2579-F58F-DFD2FB712F9B}"/>
              </a:ext>
            </a:extLst>
          </p:cNvPr>
          <p:cNvSpPr txBox="1"/>
          <p:nvPr/>
        </p:nvSpPr>
        <p:spPr>
          <a:xfrm>
            <a:off x="6940097" y="994589"/>
            <a:ext cx="4481826" cy="923330"/>
          </a:xfrm>
          <a:prstGeom prst="rect">
            <a:avLst/>
          </a:prstGeom>
          <a:noFill/>
        </p:spPr>
        <p:txBody>
          <a:bodyPr wrap="square" rtlCol="0">
            <a:spAutoFit/>
          </a:bodyPr>
          <a:lstStyle/>
          <a:p>
            <a:r>
              <a:rPr lang="en-US" dirty="0"/>
              <a:t>Consequences of online hate and  harassment according to internet users in the United States as of January 2020</a:t>
            </a:r>
          </a:p>
        </p:txBody>
      </p:sp>
    </p:spTree>
    <p:extLst>
      <p:ext uri="{BB962C8B-B14F-4D97-AF65-F5344CB8AC3E}">
        <p14:creationId xmlns:p14="http://schemas.microsoft.com/office/powerpoint/2010/main" val="2522054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613A-A77A-92A7-0E8D-AA7069C6ECEB}"/>
              </a:ext>
            </a:extLst>
          </p:cNvPr>
          <p:cNvSpPr>
            <a:spLocks noGrp="1"/>
          </p:cNvSpPr>
          <p:nvPr>
            <p:ph type="title"/>
          </p:nvPr>
        </p:nvSpPr>
        <p:spPr>
          <a:xfrm>
            <a:off x="2402586" y="378905"/>
            <a:ext cx="7664275" cy="823362"/>
          </a:xfrm>
        </p:spPr>
        <p:txBody>
          <a:bodyPr/>
          <a:lstStyle/>
          <a:p>
            <a:r>
              <a:rPr lang="en-US" dirty="0"/>
              <a:t>Why is it significant ?</a:t>
            </a:r>
          </a:p>
        </p:txBody>
      </p:sp>
      <p:sp>
        <p:nvSpPr>
          <p:cNvPr id="3" name="Content Placeholder 2">
            <a:extLst>
              <a:ext uri="{FF2B5EF4-FFF2-40B4-BE49-F238E27FC236}">
                <a16:creationId xmlns:a16="http://schemas.microsoft.com/office/drawing/2014/main" id="{6E01AA3F-F7AB-BB59-C33D-31F653BC5034}"/>
              </a:ext>
            </a:extLst>
          </p:cNvPr>
          <p:cNvSpPr>
            <a:spLocks noGrp="1"/>
          </p:cNvSpPr>
          <p:nvPr>
            <p:ph idx="1"/>
          </p:nvPr>
        </p:nvSpPr>
        <p:spPr/>
        <p:txBody>
          <a:bodyPr/>
          <a:lstStyle/>
          <a:p>
            <a:pPr marL="0" indent="0">
              <a:buNone/>
            </a:pPr>
            <a:r>
              <a:rPr lang="en-US" dirty="0"/>
              <a:t> </a:t>
            </a:r>
          </a:p>
        </p:txBody>
      </p:sp>
      <p:pic>
        <p:nvPicPr>
          <p:cNvPr id="5" name="Picture 4">
            <a:extLst>
              <a:ext uri="{FF2B5EF4-FFF2-40B4-BE49-F238E27FC236}">
                <a16:creationId xmlns:a16="http://schemas.microsoft.com/office/drawing/2014/main" id="{5F543304-69D2-0E48-7296-8A693A8F20BF}"/>
              </a:ext>
            </a:extLst>
          </p:cNvPr>
          <p:cNvPicPr>
            <a:picLocks noChangeAspect="1"/>
          </p:cNvPicPr>
          <p:nvPr/>
        </p:nvPicPr>
        <p:blipFill>
          <a:blip r:embed="rId2"/>
          <a:stretch>
            <a:fillRect/>
          </a:stretch>
        </p:blipFill>
        <p:spPr>
          <a:xfrm>
            <a:off x="179871" y="2171701"/>
            <a:ext cx="5628216" cy="3654011"/>
          </a:xfrm>
          <a:prstGeom prst="rect">
            <a:avLst/>
          </a:prstGeom>
        </p:spPr>
      </p:pic>
      <p:pic>
        <p:nvPicPr>
          <p:cNvPr id="9" name="Picture 8">
            <a:extLst>
              <a:ext uri="{FF2B5EF4-FFF2-40B4-BE49-F238E27FC236}">
                <a16:creationId xmlns:a16="http://schemas.microsoft.com/office/drawing/2014/main" id="{32543279-C325-6C8D-8A28-600D511E6C9E}"/>
              </a:ext>
            </a:extLst>
          </p:cNvPr>
          <p:cNvPicPr>
            <a:picLocks noChangeAspect="1"/>
          </p:cNvPicPr>
          <p:nvPr/>
        </p:nvPicPr>
        <p:blipFill>
          <a:blip r:embed="rId3"/>
          <a:stretch>
            <a:fillRect/>
          </a:stretch>
        </p:blipFill>
        <p:spPr>
          <a:xfrm>
            <a:off x="6096000" y="2171701"/>
            <a:ext cx="5772173" cy="3654011"/>
          </a:xfrm>
          <a:prstGeom prst="rect">
            <a:avLst/>
          </a:prstGeom>
        </p:spPr>
      </p:pic>
      <p:cxnSp>
        <p:nvCxnSpPr>
          <p:cNvPr id="11" name="Straight Connector 10">
            <a:extLst>
              <a:ext uri="{FF2B5EF4-FFF2-40B4-BE49-F238E27FC236}">
                <a16:creationId xmlns:a16="http://schemas.microsoft.com/office/drawing/2014/main" id="{26CA3C97-4EE7-532A-ABE5-26071C25DC1F}"/>
              </a:ext>
            </a:extLst>
          </p:cNvPr>
          <p:cNvCxnSpPr/>
          <p:nvPr/>
        </p:nvCxnSpPr>
        <p:spPr>
          <a:xfrm>
            <a:off x="6096000" y="2055223"/>
            <a:ext cx="0" cy="4275908"/>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65767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83370-0662-3BB2-224C-63EF7C7D4868}"/>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a:ln w="0"/>
                <a:solidFill>
                  <a:srgbClr val="FFFFFF"/>
                </a:solidFill>
                <a:effectLst>
                  <a:outerShdw blurRad="38100" dist="19050" dir="2700000" algn="tl" rotWithShape="0">
                    <a:schemeClr val="dk1">
                      <a:alpha val="40000"/>
                    </a:schemeClr>
                  </a:outerShdw>
                </a:effectLst>
              </a:rPr>
              <a:t>Literature Review</a:t>
            </a:r>
            <a:br>
              <a:rPr lang="en-US">
                <a:ln w="0"/>
                <a:solidFill>
                  <a:srgbClr val="FFFFFF"/>
                </a:solidFill>
                <a:effectLst>
                  <a:outerShdw blurRad="38100" dist="19050" dir="2700000" algn="tl" rotWithShape="0">
                    <a:schemeClr val="dk1">
                      <a:alpha val="40000"/>
                    </a:schemeClr>
                  </a:outerShdw>
                </a:effectLst>
              </a:rPr>
            </a:br>
            <a:endParaRPr lang="en-US">
              <a:solidFill>
                <a:srgbClr val="FFFFFF"/>
              </a:solidFill>
            </a:endParaRPr>
          </a:p>
        </p:txBody>
      </p:sp>
      <p:sp>
        <p:nvSpPr>
          <p:cNvPr id="3" name="Content Placeholder 2">
            <a:extLst>
              <a:ext uri="{FF2B5EF4-FFF2-40B4-BE49-F238E27FC236}">
                <a16:creationId xmlns:a16="http://schemas.microsoft.com/office/drawing/2014/main" id="{9DF7A958-AF06-5BC1-FF4E-728452C365A1}"/>
              </a:ext>
            </a:extLst>
          </p:cNvPr>
          <p:cNvSpPr>
            <a:spLocks noGrp="1"/>
          </p:cNvSpPr>
          <p:nvPr>
            <p:ph idx="1"/>
          </p:nvPr>
        </p:nvSpPr>
        <p:spPr>
          <a:xfrm>
            <a:off x="5591694" y="1402080"/>
            <a:ext cx="6244705" cy="4053840"/>
          </a:xfrm>
        </p:spPr>
        <p:txBody>
          <a:bodyPr anchor="ctr">
            <a:normAutofit/>
          </a:bodyPr>
          <a:lstStyle/>
          <a:p>
            <a:pPr marL="0" indent="0">
              <a:buNone/>
            </a:pPr>
            <a:r>
              <a:rPr lang="en-US" b="1" u="sng" dirty="0"/>
              <a:t>The main contributions of this paper are following:</a:t>
            </a:r>
            <a:endParaRPr lang="en-US" b="1" u="sng" dirty="0">
              <a:latin typeface="Arial" panose="020B0604020202020204" pitchFamily="34" charset="0"/>
              <a:cs typeface="Arial" panose="020B0604020202020204" pitchFamily="34" charset="0"/>
            </a:endParaRPr>
          </a:p>
          <a:p>
            <a:pPr marL="0" indent="0" algn="just">
              <a:buNone/>
            </a:pPr>
            <a:r>
              <a:rPr lang="en-US" dirty="0">
                <a:latin typeface="Arial" panose="020B0604020202020204" pitchFamily="34" charset="0"/>
                <a:cs typeface="Arial" panose="020B0604020202020204" pitchFamily="34" charset="0"/>
              </a:rPr>
              <a:t>There are boundless posts from Facebook, Twitter, Instagram, and so on. However, some of them might include violence, obscene, threat, insult, etc. In order to efficiently identify and remove these posts and/or messages which violate the terms of service, we need some trained models to support spotting them out.</a:t>
            </a:r>
          </a:p>
        </p:txBody>
      </p:sp>
    </p:spTree>
    <p:extLst>
      <p:ext uri="{BB962C8B-B14F-4D97-AF65-F5344CB8AC3E}">
        <p14:creationId xmlns:p14="http://schemas.microsoft.com/office/powerpoint/2010/main" val="491153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hat is Kaggle? | DataCamp">
            <a:extLst>
              <a:ext uri="{FF2B5EF4-FFF2-40B4-BE49-F238E27FC236}">
                <a16:creationId xmlns:a16="http://schemas.microsoft.com/office/drawing/2014/main" id="{CFE958FF-5A39-683C-72EC-788E9A0D6B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54" y="148665"/>
            <a:ext cx="2084832" cy="10424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1CA46CA-0B1A-9695-711F-18D192ED643D}"/>
              </a:ext>
            </a:extLst>
          </p:cNvPr>
          <p:cNvSpPr txBox="1"/>
          <p:nvPr/>
        </p:nvSpPr>
        <p:spPr>
          <a:xfrm>
            <a:off x="665870" y="851191"/>
            <a:ext cx="5758371" cy="523220"/>
          </a:xfrm>
          <a:prstGeom prst="rect">
            <a:avLst/>
          </a:prstGeom>
          <a:noFill/>
        </p:spPr>
        <p:txBody>
          <a:bodyPr wrap="none" rtlCol="0">
            <a:spAutoFit/>
          </a:bodyPr>
          <a:lstStyle/>
          <a:p>
            <a:r>
              <a:rPr lang="en-US" sz="2800" dirty="0"/>
              <a:t>Toxic Comment Classification Dataset</a:t>
            </a:r>
          </a:p>
        </p:txBody>
      </p:sp>
      <p:sp>
        <p:nvSpPr>
          <p:cNvPr id="14" name="TextBox 13">
            <a:extLst>
              <a:ext uri="{FF2B5EF4-FFF2-40B4-BE49-F238E27FC236}">
                <a16:creationId xmlns:a16="http://schemas.microsoft.com/office/drawing/2014/main" id="{EBC61FFD-9903-9726-C2B0-64477C1F34D5}"/>
              </a:ext>
            </a:extLst>
          </p:cNvPr>
          <p:cNvSpPr txBox="1"/>
          <p:nvPr/>
        </p:nvSpPr>
        <p:spPr>
          <a:xfrm>
            <a:off x="829017" y="3970199"/>
            <a:ext cx="184731" cy="984885"/>
          </a:xfrm>
          <a:prstGeom prst="rect">
            <a:avLst/>
          </a:prstGeom>
          <a:noFill/>
        </p:spPr>
        <p:txBody>
          <a:bodyPr wrap="none" rtlCol="0">
            <a:spAutoFit/>
          </a:bodyPr>
          <a:lstStyle/>
          <a:p>
            <a:br>
              <a:rPr lang="en-US" sz="2000" dirty="0">
                <a:solidFill>
                  <a:srgbClr val="374151"/>
                </a:solidFill>
                <a:effectLst/>
                <a:latin typeface="Arial" panose="020B0604020202020204" pitchFamily="34" charset="0"/>
                <a:cs typeface="Arial" panose="020B0604020202020204" pitchFamily="34" charset="0"/>
              </a:rPr>
            </a:br>
            <a:endParaRPr lang="en-US" sz="2000" dirty="0">
              <a:solidFill>
                <a:srgbClr val="374151"/>
              </a:solidFill>
              <a:effectLst/>
              <a:latin typeface="Arial" panose="020B0604020202020204" pitchFamily="34" charset="0"/>
              <a:cs typeface="Arial" panose="020B0604020202020204" pitchFamily="34" charset="0"/>
            </a:endParaRPr>
          </a:p>
          <a:p>
            <a:endParaRPr lang="en-US" dirty="0"/>
          </a:p>
        </p:txBody>
      </p:sp>
      <p:pic>
        <p:nvPicPr>
          <p:cNvPr id="5" name="Content Placeholder 4" descr="Graphical user interface, text, application&#10;&#10;Description automatically generated">
            <a:extLst>
              <a:ext uri="{FF2B5EF4-FFF2-40B4-BE49-F238E27FC236}">
                <a16:creationId xmlns:a16="http://schemas.microsoft.com/office/drawing/2014/main" id="{1EB485CC-36FB-E4DA-15B7-3884F6C68095}"/>
              </a:ext>
            </a:extLst>
          </p:cNvPr>
          <p:cNvPicPr>
            <a:picLocks noGrp="1" noChangeAspect="1"/>
          </p:cNvPicPr>
          <p:nvPr>
            <p:ph idx="1"/>
          </p:nvPr>
        </p:nvPicPr>
        <p:blipFill>
          <a:blip r:embed="rId3"/>
          <a:stretch>
            <a:fillRect/>
          </a:stretch>
        </p:blipFill>
        <p:spPr>
          <a:xfrm>
            <a:off x="829017" y="1703534"/>
            <a:ext cx="8242101" cy="4108750"/>
          </a:xfrm>
        </p:spPr>
      </p:pic>
    </p:spTree>
    <p:extLst>
      <p:ext uri="{BB962C8B-B14F-4D97-AF65-F5344CB8AC3E}">
        <p14:creationId xmlns:p14="http://schemas.microsoft.com/office/powerpoint/2010/main" val="2568848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77B7793F-7E62-1501-6FF2-3187F199880B}"/>
              </a:ext>
            </a:extLst>
          </p:cNvPr>
          <p:cNvPicPr>
            <a:picLocks noGrp="1" noChangeAspect="1"/>
          </p:cNvPicPr>
          <p:nvPr>
            <p:ph idx="1"/>
          </p:nvPr>
        </p:nvPicPr>
        <p:blipFill>
          <a:blip r:embed="rId2"/>
          <a:stretch>
            <a:fillRect/>
          </a:stretch>
        </p:blipFill>
        <p:spPr>
          <a:xfrm>
            <a:off x="119743" y="1151685"/>
            <a:ext cx="7792685" cy="5008153"/>
          </a:xfrm>
          <a:prstGeom prst="rect">
            <a:avLst/>
          </a:prstGeom>
        </p:spPr>
      </p:pic>
      <p:sp>
        <p:nvSpPr>
          <p:cNvPr id="5" name="TextBox 4">
            <a:extLst>
              <a:ext uri="{FF2B5EF4-FFF2-40B4-BE49-F238E27FC236}">
                <a16:creationId xmlns:a16="http://schemas.microsoft.com/office/drawing/2014/main" id="{D2A99BFD-645C-8B02-583D-4A6343463FF7}"/>
              </a:ext>
            </a:extLst>
          </p:cNvPr>
          <p:cNvSpPr txBox="1"/>
          <p:nvPr/>
        </p:nvSpPr>
        <p:spPr>
          <a:xfrm>
            <a:off x="7792685" y="1109009"/>
            <a:ext cx="5119311" cy="1446550"/>
          </a:xfrm>
          <a:prstGeom prst="rect">
            <a:avLst/>
          </a:prstGeom>
          <a:noFill/>
        </p:spPr>
        <p:txBody>
          <a:bodyPr wrap="square" rtlCol="0">
            <a:spAutoFit/>
          </a:bodyPr>
          <a:lstStyle/>
          <a:p>
            <a:r>
              <a:rPr lang="en-US" sz="4400" b="0" i="0" dirty="0">
                <a:effectLst/>
                <a:latin typeface="Arial" panose="020B0604020202020204" pitchFamily="34" charset="0"/>
                <a:cs typeface="Arial" panose="020B0604020202020204" pitchFamily="34" charset="0"/>
              </a:rPr>
              <a:t>Exploratory Data </a:t>
            </a:r>
          </a:p>
          <a:p>
            <a:r>
              <a:rPr lang="en-US" sz="4400" dirty="0">
                <a:latin typeface="Arial" panose="020B0604020202020204" pitchFamily="34" charset="0"/>
                <a:cs typeface="Arial" panose="020B0604020202020204" pitchFamily="34" charset="0"/>
              </a:rPr>
              <a:t>A</a:t>
            </a:r>
            <a:r>
              <a:rPr lang="en-US" sz="4400" b="0" i="0" dirty="0">
                <a:effectLst/>
                <a:latin typeface="Arial" panose="020B0604020202020204" pitchFamily="34" charset="0"/>
                <a:cs typeface="Arial" panose="020B0604020202020204" pitchFamily="34" charset="0"/>
              </a:rPr>
              <a:t>nalysis</a:t>
            </a:r>
            <a:endParaRPr lang="en-US" sz="4400" dirty="0">
              <a:latin typeface="Arial" panose="020B0604020202020204" pitchFamily="34" charset="0"/>
              <a:cs typeface="Arial" panose="020B0604020202020204" pitchFamily="34" charset="0"/>
            </a:endParaRPr>
          </a:p>
        </p:txBody>
      </p:sp>
      <p:pic>
        <p:nvPicPr>
          <p:cNvPr id="9" name="Picture 8" descr="Text&#10;&#10;Description automatically generated">
            <a:extLst>
              <a:ext uri="{FF2B5EF4-FFF2-40B4-BE49-F238E27FC236}">
                <a16:creationId xmlns:a16="http://schemas.microsoft.com/office/drawing/2014/main" id="{93820AA9-8A30-F44F-AF86-A4AE272A7911}"/>
              </a:ext>
            </a:extLst>
          </p:cNvPr>
          <p:cNvPicPr>
            <a:picLocks noChangeAspect="1"/>
          </p:cNvPicPr>
          <p:nvPr/>
        </p:nvPicPr>
        <p:blipFill>
          <a:blip r:embed="rId3"/>
          <a:stretch>
            <a:fillRect/>
          </a:stretch>
        </p:blipFill>
        <p:spPr>
          <a:xfrm>
            <a:off x="7792685" y="2555559"/>
            <a:ext cx="4279572" cy="4171813"/>
          </a:xfrm>
          <a:prstGeom prst="rect">
            <a:avLst/>
          </a:prstGeom>
        </p:spPr>
      </p:pic>
    </p:spTree>
    <p:extLst>
      <p:ext uri="{BB962C8B-B14F-4D97-AF65-F5344CB8AC3E}">
        <p14:creationId xmlns:p14="http://schemas.microsoft.com/office/powerpoint/2010/main" val="827776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B1977-854E-F246-A827-DAE2ACDB9E36}"/>
              </a:ext>
            </a:extLst>
          </p:cNvPr>
          <p:cNvSpPr>
            <a:spLocks noGrp="1"/>
          </p:cNvSpPr>
          <p:nvPr>
            <p:ph type="title"/>
          </p:nvPr>
        </p:nvSpPr>
        <p:spPr>
          <a:xfrm>
            <a:off x="2299208" y="629920"/>
            <a:ext cx="8622792" cy="538480"/>
          </a:xfrm>
        </p:spPr>
        <p:txBody>
          <a:bodyPr>
            <a:normAutofit fontScale="90000"/>
          </a:bodyPr>
          <a:lstStyle/>
          <a:p>
            <a:r>
              <a:rPr lang="en-US" dirty="0"/>
              <a:t>Correlation matrix for categories</a:t>
            </a:r>
          </a:p>
        </p:txBody>
      </p:sp>
      <p:pic>
        <p:nvPicPr>
          <p:cNvPr id="5" name="Content Placeholder 4">
            <a:extLst>
              <a:ext uri="{FF2B5EF4-FFF2-40B4-BE49-F238E27FC236}">
                <a16:creationId xmlns:a16="http://schemas.microsoft.com/office/drawing/2014/main" id="{7AA3120D-0AF0-B5EE-A762-DCF0B7F41C9F}"/>
              </a:ext>
            </a:extLst>
          </p:cNvPr>
          <p:cNvPicPr>
            <a:picLocks noGrp="1" noChangeAspect="1"/>
          </p:cNvPicPr>
          <p:nvPr>
            <p:ph idx="1"/>
          </p:nvPr>
        </p:nvPicPr>
        <p:blipFill>
          <a:blip r:embed="rId2"/>
          <a:stretch>
            <a:fillRect/>
          </a:stretch>
        </p:blipFill>
        <p:spPr>
          <a:xfrm>
            <a:off x="3145414" y="1438397"/>
            <a:ext cx="6404985" cy="5419603"/>
          </a:xfrm>
        </p:spPr>
      </p:pic>
    </p:spTree>
    <p:extLst>
      <p:ext uri="{BB962C8B-B14F-4D97-AF65-F5344CB8AC3E}">
        <p14:creationId xmlns:p14="http://schemas.microsoft.com/office/powerpoint/2010/main" val="3484029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BFC7B0CC-028F-D4C0-C9B8-193A319F181B}"/>
              </a:ext>
            </a:extLst>
          </p:cNvPr>
          <p:cNvPicPr>
            <a:picLocks noGrp="1" noChangeAspect="1"/>
          </p:cNvPicPr>
          <p:nvPr>
            <p:ph idx="1"/>
          </p:nvPr>
        </p:nvPicPr>
        <p:blipFill>
          <a:blip r:embed="rId2"/>
          <a:stretch>
            <a:fillRect/>
          </a:stretch>
        </p:blipFill>
        <p:spPr>
          <a:xfrm>
            <a:off x="104274" y="24759"/>
            <a:ext cx="7586846" cy="3575097"/>
          </a:xfrm>
        </p:spPr>
      </p:pic>
      <p:pic>
        <p:nvPicPr>
          <p:cNvPr id="13" name="Picture 12" descr="Chart, line chart&#10;&#10;Description automatically generated">
            <a:extLst>
              <a:ext uri="{FF2B5EF4-FFF2-40B4-BE49-F238E27FC236}">
                <a16:creationId xmlns:a16="http://schemas.microsoft.com/office/drawing/2014/main" id="{12120D61-6C14-8BC4-ACAA-75593C07CCF1}"/>
              </a:ext>
            </a:extLst>
          </p:cNvPr>
          <p:cNvPicPr>
            <a:picLocks noChangeAspect="1"/>
          </p:cNvPicPr>
          <p:nvPr/>
        </p:nvPicPr>
        <p:blipFill>
          <a:blip r:embed="rId3"/>
          <a:stretch>
            <a:fillRect/>
          </a:stretch>
        </p:blipFill>
        <p:spPr>
          <a:xfrm>
            <a:off x="5130800" y="3505841"/>
            <a:ext cx="7061200" cy="3327400"/>
          </a:xfrm>
          <a:prstGeom prst="rect">
            <a:avLst/>
          </a:prstGeom>
        </p:spPr>
      </p:pic>
    </p:spTree>
    <p:extLst>
      <p:ext uri="{BB962C8B-B14F-4D97-AF65-F5344CB8AC3E}">
        <p14:creationId xmlns:p14="http://schemas.microsoft.com/office/powerpoint/2010/main" val="2895844410"/>
      </p:ext>
    </p:extLst>
  </p:cSld>
  <p:clrMapOvr>
    <a:masterClrMapping/>
  </p:clrMapOvr>
</p:sld>
</file>

<file path=ppt/theme/theme1.xml><?xml version="1.0" encoding="utf-8"?>
<a:theme xmlns:a="http://schemas.openxmlformats.org/drawingml/2006/main" name="1_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{543C5922-4B96-A84F-B4C9-50581D2A7635}tf10001120</Template>
  <TotalTime>3820</TotalTime>
  <Words>462</Words>
  <Application>Microsoft Macintosh PowerPoint</Application>
  <PresentationFormat>Widescreen</PresentationFormat>
  <Paragraphs>67</Paragraphs>
  <Slides>18</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Garamond</vt:lpstr>
      <vt:lpstr>Gill Sans MT</vt:lpstr>
      <vt:lpstr>1_Parcel</vt:lpstr>
      <vt:lpstr>Parcel</vt:lpstr>
      <vt:lpstr>Toxic Comment Classification</vt:lpstr>
      <vt:lpstr>Introduction</vt:lpstr>
      <vt:lpstr>Why is it significant ?</vt:lpstr>
      <vt:lpstr>Why is it significant ?</vt:lpstr>
      <vt:lpstr>Literature Review </vt:lpstr>
      <vt:lpstr>PowerPoint Presentation</vt:lpstr>
      <vt:lpstr>PowerPoint Presentation</vt:lpstr>
      <vt:lpstr>Correlation matrix for categories</vt:lpstr>
      <vt:lpstr>PowerPoint Presentation</vt:lpstr>
      <vt:lpstr>PowerPoint Presentation</vt:lpstr>
      <vt:lpstr>DATA PRE-PROCESSING</vt:lpstr>
      <vt:lpstr>FEATURE GENERATION</vt:lpstr>
      <vt:lpstr>METHODS</vt:lpstr>
      <vt:lpstr>LSTM STRUCTURE</vt:lpstr>
      <vt:lpstr>NB-SVM STRUCTURE</vt:lpstr>
      <vt:lpstr>CNN STRUCTURE</vt:lpstr>
      <vt:lpstr>PowerPoint Presentation</vt:lpstr>
      <vt:lpstr>ANY FEATURE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Toxic Comment Classification</dc:title>
  <dc:creator>Eda Bakir</dc:creator>
  <cp:lastModifiedBy>Eda Bakir</cp:lastModifiedBy>
  <cp:revision>15</cp:revision>
  <dcterms:created xsi:type="dcterms:W3CDTF">2022-12-05T03:44:45Z</dcterms:created>
  <dcterms:modified xsi:type="dcterms:W3CDTF">2022-12-19T22:32:33Z</dcterms:modified>
</cp:coreProperties>
</file>