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C25FCA-B436-453A-9AEA-3286DFABD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7D4F9D7-E268-42D6-9367-29F272285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663B372-BE53-4AE7-8AE3-654E6F5AC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87A0-BB1B-47A6-A70E-FDA5268EB5FB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CB6DEF6-007A-4276-B525-B28B9DFD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FBCCAA8-D9CC-4A42-91E9-A60E7E84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5202-FFB9-4F79-A5AF-1832AF62D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2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7E23C00-5CF2-4BCC-8B27-0B632F24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356FC77-9419-43F7-8223-09C3B98C2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AD25C1E-3A09-4E9D-8B79-CA1CD570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87A0-BB1B-47A6-A70E-FDA5268EB5FB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0D26466-6723-452D-8BFC-E84441E5B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9165247-01DA-4EB1-BE2F-4855C8A2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5202-FFB9-4F79-A5AF-1832AF62D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1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2C92E13A-72FA-49FF-82E9-C73D1B8D8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AA74763-A12F-4D51-8F9C-F6E060743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3DA0D69-2FD1-46F9-BEF4-D5FF6CFE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87A0-BB1B-47A6-A70E-FDA5268EB5FB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8C49BFA-CCC5-43F0-A025-DE1A15D1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3272AB9-AF3F-43D6-B099-5DE47B44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5202-FFB9-4F79-A5AF-1832AF62D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9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4DE63D6-E3AB-4C4A-A64E-D4AF9C42D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A158B45-7240-4742-9759-A1C789231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0536C21-DC41-4BB8-AE6A-A36A6EF0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87A0-BB1B-47A6-A70E-FDA5268EB5FB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66B80C2-65DC-4017-AB15-560182054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26BB8AD-94F6-4636-9495-E75A8A7C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5202-FFB9-4F79-A5AF-1832AF62D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4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B02C008-5B5A-43E9-84B1-19B63DA7F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7697420-717F-4099-85B8-91FCEB117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003D414-A1A3-4AC1-89D6-F4D46BE26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87A0-BB1B-47A6-A70E-FDA5268EB5FB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00A398B-E1DB-42D7-A4C2-DEC67123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A35CA94-B7A7-428F-ACB6-29135A76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5202-FFB9-4F79-A5AF-1832AF62D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35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D391BF6-827E-4637-B81A-ABC58025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D094922-DF57-4BB6-A36D-010D87CD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D9FA517-B61B-4C5A-B34A-231465B3A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0420BDC-0217-48FB-9997-FB4782A97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87A0-BB1B-47A6-A70E-FDA5268EB5FB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B7B7949-A513-4C3E-8931-83C466D0E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5A8736E-5043-4828-AE2D-7E29CFFB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5202-FFB9-4F79-A5AF-1832AF62D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1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5B3B89E-3DFD-42B8-8060-83FFA8D84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7FFDA32-1588-4AE9-89B3-EF073F68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31D7A66C-4A51-4E7F-8E42-D8E208223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D3F970F2-0FDA-4772-9F17-3B695AB16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0F983E94-1522-4252-8C6F-EF665E925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2D84A41A-DCF3-4317-8601-7330BC44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87A0-BB1B-47A6-A70E-FDA5268EB5FB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E1D306FF-6BD6-4441-96A3-D02B164B5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E2650589-804C-459A-B6E2-52569BA2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5202-FFB9-4F79-A5AF-1832AF62D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1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15CC63-68FE-4D0E-B6A1-6087683C3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542BA9BF-FADE-41E6-8EAD-349757E82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87A0-BB1B-47A6-A70E-FDA5268EB5FB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6690C49A-591B-4F5E-A5E6-719DF36E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CA7C3244-4BBC-4F3E-A66B-D420EFCE8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5202-FFB9-4F79-A5AF-1832AF62D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4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DD248B8-EE1E-4828-BA8D-7420CA33E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87A0-BB1B-47A6-A70E-FDA5268EB5FB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FEE8B5EE-79F1-4F36-9D09-FDB006BA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F82A86A-122B-4368-BCEC-1F8D5985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5202-FFB9-4F79-A5AF-1832AF62D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9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62CF366-68FB-44C9-8E9D-354A08FB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1B864F8-8F61-4B2A-9B27-C5CD00802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2C1ACC9-E5AA-4F43-802D-A83CA9114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F8AD982-817D-43C5-820B-8C572A7C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87A0-BB1B-47A6-A70E-FDA5268EB5FB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AA7685B-E658-4866-9DC9-6154D08C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D7C47C3-4271-404D-A6EB-0ABA98D7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5202-FFB9-4F79-A5AF-1832AF62D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7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DBFE9FC-D0B5-4CD8-842D-561479B9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B965BF93-BB53-48E4-812F-0A4E7F621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B8F3889E-7970-4D51-A091-FD46CFAE3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F51E183-79A7-4173-922A-A6C93D0F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87A0-BB1B-47A6-A70E-FDA5268EB5FB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8FF0E3B-A051-46CB-815A-AE5E47C4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8BFE71A-8110-4CBD-847F-452A28FE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5202-FFB9-4F79-A5AF-1832AF62D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7FAB5BB7-C202-461B-BDF1-30CE417E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A6CFF3C-9DBE-49FE-86B4-D81DA2114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DBC0C2B-7441-4919-9BD7-6625B1E9F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787A0-BB1B-47A6-A70E-FDA5268EB5FB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AC99FAE-CA09-47C1-9666-7C9067AA3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EC48CF6-A29E-43CD-8C6C-9DC394933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15202-FFB9-4F79-A5AF-1832AF62D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3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B922BE-829C-47B6-9D28-C062802D95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 work 0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940EB3E-669B-4E3C-B54C-4A507D0260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38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DDFED9F-12BC-4811-849A-C5122B8E4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727"/>
          </a:xfrm>
        </p:spPr>
        <p:txBody>
          <a:bodyPr/>
          <a:lstStyle/>
          <a:p>
            <a:r>
              <a:rPr lang="en-US" dirty="0"/>
              <a:t>Solution 3: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3A6380D6-3273-4221-A66A-9E76684A0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21077" y="-25404"/>
            <a:ext cx="4711697" cy="7696203"/>
          </a:xfrm>
        </p:spPr>
      </p:pic>
    </p:spTree>
    <p:extLst>
      <p:ext uri="{BB962C8B-B14F-4D97-AF65-F5344CB8AC3E}">
        <p14:creationId xmlns:p14="http://schemas.microsoft.com/office/powerpoint/2010/main" val="3151657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A921DA8-0234-429A-AE57-D502DCF3F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749"/>
          </a:xfrm>
        </p:spPr>
        <p:txBody>
          <a:bodyPr/>
          <a:lstStyle/>
          <a:p>
            <a:r>
              <a:rPr lang="en-US" dirty="0"/>
              <a:t>4. Discrete-Time Sinusoidal Generation.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9891FF7-C8A0-42ED-AAD0-EE3F5BAF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528"/>
            <a:ext cx="10515600" cy="483643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Consider a causal discrete-time linear time-invariant system with input x[n] and output y[n] being governed by the following difference equation: y[n] = (2 cos ω0) y[n-1] - y[n-2] + x[n] - (cos ω0) x[n-1]</a:t>
            </a:r>
          </a:p>
          <a:p>
            <a:pPr marL="514350" indent="-514350">
              <a:buAutoNum type="alphaLcParenBoth"/>
            </a:pPr>
            <a:r>
              <a:rPr lang="en-US" dirty="0"/>
              <a:t>Draw the block diagram for this system using add (or summation), multiplication (or gain), and delay blocks. Please label delay blocks with the text z -M to denote a delay of M samples. Use arrowheads to indicate direction of the flow of signals. </a:t>
            </a:r>
          </a:p>
          <a:p>
            <a:pPr marL="514350" indent="-514350">
              <a:buAutoNum type="alphaLcParenBoth"/>
            </a:pPr>
            <a:r>
              <a:rPr lang="en-US" dirty="0"/>
              <a:t> (b) Please state all initial conditions. Please give values for the initial conditions to satisfy the stated system properties. </a:t>
            </a:r>
          </a:p>
          <a:p>
            <a:pPr marL="514350" indent="-514350">
              <a:buAutoNum type="alphaLcParenBoth"/>
            </a:pPr>
            <a:r>
              <a:rPr lang="en-US" dirty="0"/>
              <a:t>. (c) Find transfer function equation in the z-domain, including the region of convergence. </a:t>
            </a:r>
          </a:p>
          <a:p>
            <a:pPr marL="514350" indent="-514350">
              <a:buAutoNum type="alphaLcParenBoth"/>
            </a:pPr>
            <a:r>
              <a:rPr lang="en-US" dirty="0"/>
              <a:t>(d) Compute the inverse z-transform of the transfer function in part (c) to find the impulse response of the system. </a:t>
            </a:r>
          </a:p>
          <a:p>
            <a:pPr marL="514350" indent="-514350">
              <a:buAutoNum type="alphaLcParenBoth"/>
            </a:pPr>
            <a:r>
              <a:rPr lang="en-US" dirty="0"/>
              <a:t> (e) Using MATLAB, LabVIEW </a:t>
            </a:r>
            <a:r>
              <a:rPr lang="en-US" dirty="0" err="1"/>
              <a:t>Mathscript</a:t>
            </a:r>
            <a:r>
              <a:rPr lang="en-US" dirty="0"/>
              <a:t> or Python, plot the impulse response obtained in part (d) for ω0 equal to 0, π, and a value in the interval (0, π) of your choosing. Turn in your code and plots. </a:t>
            </a:r>
          </a:p>
        </p:txBody>
      </p:sp>
    </p:spTree>
    <p:extLst>
      <p:ext uri="{BB962C8B-B14F-4D97-AF65-F5344CB8AC3E}">
        <p14:creationId xmlns:p14="http://schemas.microsoft.com/office/powerpoint/2010/main" val="2416592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2AB60CB-8277-4811-B2C1-E803269B0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/>
          <a:lstStyle/>
          <a:p>
            <a:r>
              <a:rPr lang="en-US" dirty="0"/>
              <a:t>Solution 4: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049D4C7C-D528-45B6-A739-49B0E7B8B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78225" y="203196"/>
            <a:ext cx="5026027" cy="7553328"/>
          </a:xfrm>
        </p:spPr>
      </p:pic>
    </p:spTree>
    <p:extLst>
      <p:ext uri="{BB962C8B-B14F-4D97-AF65-F5344CB8AC3E}">
        <p14:creationId xmlns:p14="http://schemas.microsoft.com/office/powerpoint/2010/main" val="215136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9E252B9-DD7C-4A68-9670-BACCDC7A1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8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1. Continuous-Time Sinusoidal Generation.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D5B51A7-D80B-4FD7-AD3C-E43367650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9911"/>
            <a:ext cx="10515600" cy="52270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Consider a finite-duration sine that is on from 0 sec to 1 sec given by the equation:</a:t>
            </a:r>
          </a:p>
          <a:p>
            <a:pPr marL="0" indent="0" algn="ctr">
              <a:buNone/>
            </a:pPr>
            <a:r>
              <a:rPr lang="en-US" dirty="0"/>
              <a:t>c(t) = sin(2 π fc t) </a:t>
            </a:r>
            <a:r>
              <a:rPr lang="en-US" dirty="0" err="1"/>
              <a:t>rect</a:t>
            </a:r>
            <a:r>
              <a:rPr lang="en-US" dirty="0"/>
              <a:t>(t – ½) </a:t>
            </a:r>
          </a:p>
          <a:p>
            <a:pPr marL="0" indent="0">
              <a:buNone/>
            </a:pPr>
            <a:r>
              <a:rPr lang="en-US" dirty="0"/>
              <a:t>Where fc is the carrier frequency (in Hz).</a:t>
            </a:r>
          </a:p>
          <a:p>
            <a:pPr marL="514350" indent="-514350">
              <a:buAutoNum type="alphaLcParenBoth"/>
            </a:pPr>
            <a:r>
              <a:rPr lang="en-US" dirty="0"/>
              <a:t>Using MATLAB, LabVIEW </a:t>
            </a:r>
            <a:r>
              <a:rPr lang="en-US" dirty="0" err="1"/>
              <a:t>Mathscript</a:t>
            </a:r>
            <a:r>
              <a:rPr lang="en-US" dirty="0"/>
              <a:t> or Python, plot c(t) for -0.5 &lt; t &lt; 1.5 for fc = 10 Hz. Turn in your code and plot. You may find the </a:t>
            </a:r>
            <a:r>
              <a:rPr lang="en-US" dirty="0" err="1"/>
              <a:t>rectpuls</a:t>
            </a:r>
            <a:r>
              <a:rPr lang="en-US" dirty="0"/>
              <a:t> command useful. 6 points. Give a formula for the Fourier transform of c(t) for a general value of fc. </a:t>
            </a:r>
          </a:p>
          <a:p>
            <a:pPr marL="514350" indent="-514350">
              <a:buAutoNum type="alphaLcParenBoth"/>
            </a:pPr>
            <a:r>
              <a:rPr lang="en-US" dirty="0"/>
              <a:t>(b) Sketch by hand the magnitude of the Fourier transform of c(t) for a general value of fc. Using MATLAB, LabVIEW </a:t>
            </a:r>
            <a:r>
              <a:rPr lang="en-US" dirty="0" err="1"/>
              <a:t>Mathscript</a:t>
            </a:r>
            <a:r>
              <a:rPr lang="en-US" dirty="0"/>
              <a:t> or Python, plot the magnitude of the Fourier transform of c(t) for fc = 5 Hz. Turn in your code and plot. </a:t>
            </a:r>
          </a:p>
          <a:p>
            <a:pPr marL="514350" indent="-514350">
              <a:buAutoNum type="alphaLcParenBoth"/>
            </a:pPr>
            <a:r>
              <a:rPr lang="en-US" dirty="0"/>
              <a:t>(c) Describe the differences between the magnitude of the Fourier transforms of c(t) and a two-sided sine of the same frequency. What is the bandwidth of each signal? </a:t>
            </a:r>
          </a:p>
        </p:txBody>
      </p:sp>
    </p:spTree>
    <p:extLst>
      <p:ext uri="{BB962C8B-B14F-4D97-AF65-F5344CB8AC3E}">
        <p14:creationId xmlns:p14="http://schemas.microsoft.com/office/powerpoint/2010/main" val="226025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37B3D99-EF48-4C78-80B3-B39218D28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052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 a: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95BB3E1-3C5F-4925-9207-F808E4DA3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140"/>
            <a:ext cx="10515600" cy="4880823"/>
          </a:xfrm>
        </p:spPr>
        <p:txBody>
          <a:bodyPr/>
          <a:lstStyle/>
          <a:p>
            <a:pPr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fc = 10;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 = -0.5:0.005:1.5;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 = sin(2*pi*fc*t).*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rectpuls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(t-1/2);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plot(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t,c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title(</a:t>
            </a:r>
            <a:r>
              <a:rPr lang="en-US" sz="2000" dirty="0">
                <a:solidFill>
                  <a:srgbClr val="A02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'finite-duration  sine'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xlabel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A02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't'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ylabel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A02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'c(t)'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B92A7F16-82C4-48C0-9827-8CC6C80D6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964" y="3202186"/>
            <a:ext cx="3603048" cy="32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3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6811A85-0FF6-4A61-810E-82290BA59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/>
              <a:t>Fourier 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5A0C0AD-DCCD-4660-BA7C-885D7F5E0D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4816"/>
                <a:ext cx="10515600" cy="462337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𝑟𝑒𝑐𝑡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𝑟𝑒𝑐𝑡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–½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l-G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}∗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𝑟𝑒𝑐𝑡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–½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l-G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𝑓𝑐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𝑓𝑐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𝑟𝑒𝑐𝑡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p>
                    </m:sSup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*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p>
                    </m:sSup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5A0C0AD-DCCD-4660-BA7C-885D7F5E0D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4816"/>
                <a:ext cx="10515600" cy="46233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49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63775B8-6900-4627-9F7A-9E549A663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 b: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1CF9E3A-260C-4900-901D-3176C0EDC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525"/>
            <a:ext cx="10515600" cy="46434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fc = 10;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 = -0.5:0.005:1.5;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f = -20:0.04:20;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c = 0.5*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*exp(-pi*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*(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f+fc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)).*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sinc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f+fc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 - 0.5*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*exp(-pi*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*(f-fc)).*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sinc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(f-fc);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plot(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f,abs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(c),</a:t>
            </a:r>
            <a:r>
              <a:rPr lang="en-US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'r-'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'linewidth'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,2);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'Frequency'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);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Magtitude</a:t>
            </a:r>
            <a:r>
              <a:rPr lang="en-US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title(</a:t>
            </a:r>
            <a:r>
              <a:rPr lang="en-US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'Signal in frequency domain'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BE8DC6FD-3F2A-403C-AD23-AA3EFB0FE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699" y="3314700"/>
            <a:ext cx="3657601" cy="317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68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2507CF6-5241-42F3-A106-C95E31C09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663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 c: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EF3E47D-822C-4236-BFF1-292C5B027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183"/>
            <a:ext cx="10515600" cy="47387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Frequency response of sine:</a:t>
            </a:r>
          </a:p>
          <a:p>
            <a:pPr marL="0" indent="0">
              <a:buNone/>
            </a:pPr>
            <a:r>
              <a:rPr lang="en-US" dirty="0"/>
              <a:t>Bandwidth of sine signal is zero.</a:t>
            </a:r>
          </a:p>
          <a:p>
            <a:pPr marL="0" indent="0">
              <a:buNone/>
            </a:pPr>
            <a:r>
              <a:rPr lang="en-US" dirty="0"/>
              <a:t>Bandwidth of c(t) is not zero.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912D2220-1FAC-432E-97D8-3B1F09BA8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0" y="1438183"/>
            <a:ext cx="30956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1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3D5800E-E895-46CB-9CAA-A2D9B1EE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Downconversion</a:t>
            </a:r>
            <a:r>
              <a:rPr lang="en-US" dirty="0"/>
              <a:t>.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C0742EF-62DA-458B-9BF9-8FA56922A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signal x(t) is input to a mixer to produce the output y(t) where </a:t>
            </a:r>
          </a:p>
          <a:p>
            <a:pPr marL="0" indent="0" algn="ctr">
              <a:buNone/>
            </a:pPr>
            <a:r>
              <a:rPr lang="en-US" dirty="0"/>
              <a:t>y(t) = x(t) cos(ω0 t) </a:t>
            </a:r>
          </a:p>
          <a:p>
            <a:pPr marL="0" indent="0">
              <a:buNone/>
            </a:pPr>
            <a:r>
              <a:rPr lang="en-US" dirty="0"/>
              <a:t>where ω0 = 2 π f0 and f0 = 5 kHz. </a:t>
            </a:r>
          </a:p>
          <a:p>
            <a:pPr marL="514350" indent="-514350">
              <a:buAutoNum type="alphaLcParenBoth"/>
            </a:pPr>
            <a:r>
              <a:rPr lang="en-US" dirty="0"/>
              <a:t>Using Fourier transform properties, derive an expression for Y(f) in terms of X(f). </a:t>
            </a:r>
          </a:p>
          <a:p>
            <a:pPr marL="514350" indent="-514350">
              <a:buAutoNum type="alphaLcParenBoth"/>
            </a:pPr>
            <a:r>
              <a:rPr lang="en-US" dirty="0"/>
              <a:t>Sketch Y(f) vs. f. Label all important points on the horizontal and vertical axes. </a:t>
            </a:r>
          </a:p>
          <a:p>
            <a:pPr marL="514350" indent="-514350">
              <a:buAutoNum type="alphaLcParenBoth"/>
            </a:pPr>
            <a:r>
              <a:rPr lang="en-US" dirty="0"/>
              <a:t>What operation would you apply to the signal y(t) in part (b) to obtain a baseband signal? The process of extracting the baseband signal from a bandpass signal is known as </a:t>
            </a:r>
            <a:r>
              <a:rPr lang="en-US" dirty="0" err="1"/>
              <a:t>downconversion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06144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E7C771E-9B91-4FA9-9183-D9A6AE987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504"/>
          </a:xfrm>
        </p:spPr>
        <p:txBody>
          <a:bodyPr/>
          <a:lstStyle/>
          <a:p>
            <a:r>
              <a:rPr lang="en-US" dirty="0"/>
              <a:t>Solution 2:</a:t>
            </a:r>
          </a:p>
        </p:txBody>
      </p:sp>
      <p:pic>
        <p:nvPicPr>
          <p:cNvPr id="7" name="Chỗ dành sẵn cho Nội dung 6">
            <a:extLst>
              <a:ext uri="{FF2B5EF4-FFF2-40B4-BE49-F238E27FC236}">
                <a16:creationId xmlns:a16="http://schemas.microsoft.com/office/drawing/2014/main" id="{8A46DDDB-DD71-43D2-AC38-9A1481034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13165" y="279397"/>
            <a:ext cx="4622800" cy="7172327"/>
          </a:xfrm>
        </p:spPr>
      </p:pic>
    </p:spTree>
    <p:extLst>
      <p:ext uri="{BB962C8B-B14F-4D97-AF65-F5344CB8AC3E}">
        <p14:creationId xmlns:p14="http://schemas.microsoft.com/office/powerpoint/2010/main" val="339156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33A924E-68C4-47E6-8B63-6EAA5465A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259"/>
          </a:xfrm>
        </p:spPr>
        <p:txBody>
          <a:bodyPr/>
          <a:lstStyle/>
          <a:p>
            <a:r>
              <a:rPr lang="en-US" dirty="0"/>
              <a:t>3. Sampling in Continuous Time.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7B73714-7F9F-4A8F-A3BC-1258542E38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5938"/>
                <a:ext cx="10515600" cy="4721025"/>
              </a:xfrm>
            </p:spPr>
            <p:txBody>
              <a:bodyPr/>
              <a:lstStyle/>
              <a:p>
                <a:pPr marL="514350" indent="-514350">
                  <a:buAutoNum type="alphaLcParenBoth"/>
                </a:pPr>
                <a:r>
                  <a:rPr lang="en-US" dirty="0"/>
                  <a:t>Plot the impulse train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𝑛𝑇𝑠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endParaRPr lang="en-US" dirty="0"/>
              </a:p>
              <a:p>
                <a:pPr marL="514350" indent="-514350">
                  <a:buAutoNum type="alphaLcParenBoth"/>
                </a:pPr>
                <a:r>
                  <a:rPr lang="en-US" dirty="0"/>
                  <a:t> (b) Note that in part (a), p(t) is periodic. What is the period? </a:t>
                </a:r>
              </a:p>
              <a:p>
                <a:pPr marL="514350" indent="-514350">
                  <a:buAutoNum type="alphaLcParenBoth"/>
                </a:pPr>
                <a:r>
                  <a:rPr lang="en-US" dirty="0"/>
                  <a:t>(c) Using the Fourier series representation of p(t) given above, please give a formula for P(ω), which is the Fourier transform of p(t). Express your answer for P(ω) as an impulse train in the Fourier domain.  </a:t>
                </a:r>
              </a:p>
              <a:p>
                <a:pPr marL="514350" indent="-514350">
                  <a:buAutoNum type="alphaLcParenBoth"/>
                </a:pPr>
                <a:r>
                  <a:rPr lang="en-US" dirty="0"/>
                  <a:t>(d) What is the spacing of adjacent impulses in the impulse train in P(ω) with respect to frequency ω in rad/s? </a:t>
                </a:r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7B73714-7F9F-4A8F-A3BC-1258542E38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5938"/>
                <a:ext cx="10515600" cy="4721025"/>
              </a:xfrm>
              <a:blipFill>
                <a:blip r:embed="rId2"/>
                <a:stretch>
                  <a:fillRect l="-1217" t="-2326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2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916</Words>
  <Application>Microsoft Office PowerPoint</Application>
  <PresentationFormat>Màn hình rộng</PresentationFormat>
  <Paragraphs>58</Paragraphs>
  <Slides>12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Home work 0</vt:lpstr>
      <vt:lpstr>1. Continuous-Time Sinusoidal Generation.</vt:lpstr>
      <vt:lpstr>Solution a:</vt:lpstr>
      <vt:lpstr>Fourier transform</vt:lpstr>
      <vt:lpstr>Solution b:</vt:lpstr>
      <vt:lpstr>Solution c:</vt:lpstr>
      <vt:lpstr>2. Downconversion.</vt:lpstr>
      <vt:lpstr>Solution 2:</vt:lpstr>
      <vt:lpstr>3. Sampling in Continuous Time.</vt:lpstr>
      <vt:lpstr>Solution 3:</vt:lpstr>
      <vt:lpstr>4. Discrete-Time Sinusoidal Generation. </vt:lpstr>
      <vt:lpstr>Solution 4: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work 0</dc:title>
  <dc:creator>Dao Tien Thanh 20163695</dc:creator>
  <cp:lastModifiedBy>Dao Tien Thanh 20163695</cp:lastModifiedBy>
  <cp:revision>8</cp:revision>
  <dcterms:created xsi:type="dcterms:W3CDTF">2019-07-07T15:13:26Z</dcterms:created>
  <dcterms:modified xsi:type="dcterms:W3CDTF">2019-07-07T17:37:14Z</dcterms:modified>
</cp:coreProperties>
</file>