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58" r:id="rId9"/>
    <p:sldId id="264" r:id="rId10"/>
    <p:sldId id="259" r:id="rId11"/>
    <p:sldId id="260" r:id="rId12"/>
    <p:sldId id="261" r:id="rId13"/>
    <p:sldId id="262" r:id="rId14"/>
    <p:sldId id="265" r:id="rId15"/>
    <p:sldId id="266" r:id="rId16"/>
    <p:sldId id="270" r:id="rId17"/>
    <p:sldId id="267" r:id="rId18"/>
    <p:sldId id="268" r:id="rId19"/>
    <p:sldId id="272" r:id="rId20"/>
    <p:sldId id="269" r:id="rId21"/>
    <p:sldId id="273" r:id="rId22"/>
    <p:sldId id="274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3" r:id="rId33"/>
    <p:sldId id="289" r:id="rId34"/>
    <p:sldId id="290" r:id="rId35"/>
    <p:sldId id="291" r:id="rId36"/>
    <p:sldId id="292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7" autoAdjust="0"/>
    <p:restoredTop sz="94602" autoAdjust="0"/>
  </p:normalViewPr>
  <p:slideViewPr>
    <p:cSldViewPr>
      <p:cViewPr>
        <p:scale>
          <a:sx n="75" d="100"/>
          <a:sy n="75" d="100"/>
        </p:scale>
        <p:origin x="-1668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B724-6639-46F7-8805-F7D5DF9FB477}" type="datetimeFigureOut">
              <a:rPr lang="es-CO" smtClean="0"/>
              <a:t>26/05/2017</a:t>
            </a:fld>
            <a:endParaRPr lang="es-CO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32FA43-321B-410E-A39F-6B799BD035A6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B724-6639-46F7-8805-F7D5DF9FB477}" type="datetimeFigureOut">
              <a:rPr lang="es-CO" smtClean="0"/>
              <a:t>26/05/2017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FA43-321B-410E-A39F-6B799BD035A6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B724-6639-46F7-8805-F7D5DF9FB477}" type="datetimeFigureOut">
              <a:rPr lang="es-CO" smtClean="0"/>
              <a:t>26/05/2017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FA43-321B-410E-A39F-6B799BD035A6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4F3B724-6639-46F7-8805-F7D5DF9FB477}" type="datetimeFigureOut">
              <a:rPr lang="es-CO" smtClean="0"/>
              <a:t>26/05/2017</a:t>
            </a:fld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932FA43-321B-410E-A39F-6B799BD035A6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B724-6639-46F7-8805-F7D5DF9FB477}" type="datetimeFigureOut">
              <a:rPr lang="es-CO" smtClean="0"/>
              <a:t>26/05/2017</a:t>
            </a:fld>
            <a:endParaRPr lang="es-CO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32FA43-321B-410E-A39F-6B799BD035A6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B724-6639-46F7-8805-F7D5DF9FB477}" type="datetimeFigureOut">
              <a:rPr lang="es-CO" smtClean="0"/>
              <a:t>26/05/2017</a:t>
            </a:fld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32FA43-321B-410E-A39F-6B799BD035A6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B724-6639-46F7-8805-F7D5DF9FB477}" type="datetimeFigureOut">
              <a:rPr lang="es-CO" smtClean="0"/>
              <a:t>26/05/2017</a:t>
            </a:fld>
            <a:endParaRPr lang="es-CO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32FA43-321B-410E-A39F-6B799BD035A6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04F3B724-6639-46F7-8805-F7D5DF9FB477}" type="datetimeFigureOut">
              <a:rPr lang="es-CO" smtClean="0"/>
              <a:t>26/05/2017</a:t>
            </a:fld>
            <a:endParaRPr lang="es-CO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32FA43-321B-410E-A39F-6B799BD035A6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B724-6639-46F7-8805-F7D5DF9FB477}" type="datetimeFigureOut">
              <a:rPr lang="es-CO" smtClean="0"/>
              <a:t>26/05/2017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FA43-321B-410E-A39F-6B799BD035A6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B724-6639-46F7-8805-F7D5DF9FB477}" type="datetimeFigureOut">
              <a:rPr lang="es-CO" smtClean="0"/>
              <a:t>26/05/2017</a:t>
            </a:fld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32FA43-321B-410E-A39F-6B799BD035A6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B724-6639-46F7-8805-F7D5DF9FB477}" type="datetimeFigureOut">
              <a:rPr lang="es-CO" smtClean="0"/>
              <a:t>26/05/2017</a:t>
            </a:fld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32FA43-321B-410E-A39F-6B799BD035A6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3B724-6639-46F7-8805-F7D5DF9FB477}" type="datetimeFigureOut">
              <a:rPr lang="es-CO" smtClean="0"/>
              <a:t>26/05/2017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2FA43-321B-410E-A39F-6B799BD035A6}" type="slidenum">
              <a:rPr lang="es-CO" smtClean="0"/>
              <a:t>‹Nº›</a:t>
            </a:fld>
            <a:endParaRPr lang="es-CO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Curso de Python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2043416"/>
          </a:xfrm>
        </p:spPr>
        <p:txBody>
          <a:bodyPr/>
          <a:lstStyle/>
          <a:p>
            <a:r>
              <a:rPr lang="es-CO" b="1" dirty="0" smtClean="0"/>
              <a:t>Clase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b="1" dirty="0" smtClean="0"/>
              <a:t>Sintaxis de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b="1" dirty="0" smtClean="0"/>
              <a:t>Strings y Salida en Consola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b="1" dirty="0" smtClean="0"/>
              <a:t>Condicionales y Control de Flujo</a:t>
            </a:r>
            <a:endParaRPr lang="es-CO" b="1" dirty="0"/>
          </a:p>
        </p:txBody>
      </p:sp>
      <p:pic>
        <p:nvPicPr>
          <p:cNvPr id="1028" name="Picture 4" descr="C:\Users\edison.carvajal\Documents\Sura\Capacitaciones\Python\python-logo-glass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852936"/>
            <a:ext cx="21145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6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99792" y="548681"/>
            <a:ext cx="3741738" cy="504056"/>
          </a:xfrm>
        </p:spPr>
        <p:txBody>
          <a:bodyPr>
            <a:normAutofit lnSpcReduction="10000"/>
          </a:bodyPr>
          <a:lstStyle/>
          <a:p>
            <a:r>
              <a:rPr lang="es-CO" sz="2800" dirty="0" smtClean="0"/>
              <a:t>Sintaxis</a:t>
            </a:r>
            <a:endParaRPr lang="es-CO" sz="2800" dirty="0"/>
          </a:p>
        </p:txBody>
      </p:sp>
      <p:pic>
        <p:nvPicPr>
          <p:cNvPr id="2050" name="Picture 2" descr="C:\Users\edison.carvajal\Documents\Sura\Capacitaciones\Python\python-logo-glass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611560" y="1772816"/>
            <a:ext cx="756084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Tipos de datos:</a:t>
            </a:r>
          </a:p>
          <a:p>
            <a:endParaRPr lang="es-CO" b="1" dirty="0" smtClean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es-CO" dirty="0" smtClean="0"/>
              <a:t>En </a:t>
            </a:r>
            <a:r>
              <a:rPr lang="es-CO" dirty="0" err="1" smtClean="0"/>
              <a:t>python</a:t>
            </a:r>
            <a:r>
              <a:rPr lang="es-CO" dirty="0" smtClean="0"/>
              <a:t> existen diferentes tipos de datos donde principalmente se manejan enteros, reales, booleanos, cadenas de caracteres , donde para el ejemplo anterior </a:t>
            </a:r>
            <a:r>
              <a:rPr lang="es-CO" dirty="0" err="1" smtClean="0"/>
              <a:t>mi_varible</a:t>
            </a:r>
            <a:r>
              <a:rPr lang="es-CO" dirty="0" smtClean="0"/>
              <a:t>  es de tipo entero, </a:t>
            </a:r>
            <a:r>
              <a:rPr lang="es-CO" dirty="0" err="1" smtClean="0"/>
              <a:t>mi_nombre</a:t>
            </a:r>
            <a:r>
              <a:rPr lang="es-CO" dirty="0" smtClean="0"/>
              <a:t> es una cadena de caracteres, </a:t>
            </a:r>
            <a:r>
              <a:rPr lang="es-CO" dirty="0" err="1" smtClean="0"/>
              <a:t>mi_indicador</a:t>
            </a:r>
            <a:r>
              <a:rPr lang="es-CO" dirty="0" smtClean="0"/>
              <a:t> es un real y mi bandera es booleana.</a:t>
            </a:r>
          </a:p>
          <a:p>
            <a:endParaRPr lang="es-CO" b="1" dirty="0" smtClean="0"/>
          </a:p>
          <a:p>
            <a:r>
              <a:rPr lang="es-CO" b="1" dirty="0" smtClean="0"/>
              <a:t>Ejemplo:</a:t>
            </a:r>
          </a:p>
          <a:p>
            <a:endParaRPr lang="es-CO" b="1" dirty="0"/>
          </a:p>
          <a:p>
            <a:endParaRPr lang="es-CO" b="1" dirty="0"/>
          </a:p>
          <a:p>
            <a:pPr marL="342900" indent="-342900">
              <a:buFont typeface="+mj-lt"/>
              <a:buAutoNum type="arabicPeriod"/>
            </a:pPr>
            <a:endParaRPr lang="es-C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517" y="4077072"/>
            <a:ext cx="206692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951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99792" y="548681"/>
            <a:ext cx="3741738" cy="504056"/>
          </a:xfrm>
        </p:spPr>
        <p:txBody>
          <a:bodyPr>
            <a:normAutofit lnSpcReduction="10000"/>
          </a:bodyPr>
          <a:lstStyle/>
          <a:p>
            <a:r>
              <a:rPr lang="es-CO" sz="2800" dirty="0" smtClean="0"/>
              <a:t>Sintaxis</a:t>
            </a:r>
            <a:endParaRPr lang="es-CO" sz="2800" dirty="0"/>
          </a:p>
        </p:txBody>
      </p:sp>
      <p:pic>
        <p:nvPicPr>
          <p:cNvPr id="2050" name="Picture 2" descr="C:\Users\edison.carvajal\Documents\Sura\Capacitaciones\Python\python-logo-glass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611560" y="1772816"/>
            <a:ext cx="7560840" cy="43924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Tipos de datos:</a:t>
            </a:r>
          </a:p>
          <a:p>
            <a:endParaRPr lang="es-CO" b="1" dirty="0" smtClean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es-CO" dirty="0" smtClean="0"/>
              <a:t>Dentro de los tipos de datos se manejan 5 grandes grupos los cuales son:</a:t>
            </a:r>
          </a:p>
          <a:p>
            <a:endParaRPr lang="es-CO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/>
              <a:t>Números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err="1" smtClean="0"/>
              <a:t>String</a:t>
            </a:r>
            <a:r>
              <a:rPr lang="es-CO" b="1" dirty="0" smtClean="0"/>
              <a:t>(Cadenas de caracteres)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/>
              <a:t>Listas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/>
              <a:t>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/>
              <a:t>Tuplas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/>
              <a:t>Diccionarios</a:t>
            </a:r>
            <a:endParaRPr lang="es-CO" b="1" dirty="0"/>
          </a:p>
          <a:p>
            <a:endParaRPr lang="es-CO" b="1" dirty="0"/>
          </a:p>
          <a:p>
            <a:r>
              <a:rPr lang="es-CO" b="1" dirty="0">
                <a:solidFill>
                  <a:schemeClr val="tx2">
                    <a:lumMod val="25000"/>
                  </a:schemeClr>
                </a:solidFill>
              </a:rPr>
              <a:t>Nota:  </a:t>
            </a:r>
            <a:r>
              <a:rPr lang="es-CO" dirty="0" smtClean="0"/>
              <a:t>Python no necesita declaración explicita de sus variables, cuando se hace la asignación del dato el automáticamente le asigna su tipo y lo almacena en memoria.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8475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99792" y="548681"/>
            <a:ext cx="3741738" cy="504056"/>
          </a:xfrm>
        </p:spPr>
        <p:txBody>
          <a:bodyPr>
            <a:normAutofit lnSpcReduction="10000"/>
          </a:bodyPr>
          <a:lstStyle/>
          <a:p>
            <a:r>
              <a:rPr lang="es-CO" sz="2800" dirty="0" smtClean="0"/>
              <a:t>Sintaxis</a:t>
            </a:r>
            <a:endParaRPr lang="es-CO" sz="2800" dirty="0"/>
          </a:p>
        </p:txBody>
      </p:sp>
      <p:pic>
        <p:nvPicPr>
          <p:cNvPr id="2050" name="Picture 2" descr="C:\Users\edison.carvajal\Documents\Sura\Capacitaciones\Python\python-logo-glass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611560" y="1772816"/>
            <a:ext cx="756084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Tipos de datos - Números:</a:t>
            </a:r>
          </a:p>
          <a:p>
            <a:endParaRPr lang="es-CO" b="1" dirty="0" smtClean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es-CO" dirty="0" smtClean="0"/>
              <a:t>Dentro de este grupo están todos los tipos que se representan una cantidad numérica, entre ellos se encuentran: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b="1" dirty="0" err="1">
                <a:solidFill>
                  <a:schemeClr val="tx2">
                    <a:lumMod val="25000"/>
                  </a:schemeClr>
                </a:solidFill>
              </a:rPr>
              <a:t>i</a:t>
            </a:r>
            <a:r>
              <a:rPr lang="es-CO" b="1" dirty="0" err="1" smtClean="0">
                <a:solidFill>
                  <a:schemeClr val="tx2">
                    <a:lumMod val="25000"/>
                  </a:schemeClr>
                </a:solidFill>
              </a:rPr>
              <a:t>nt</a:t>
            </a:r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es-CO" dirty="0"/>
              <a:t>Dato que representa una cantidad </a:t>
            </a:r>
            <a:r>
              <a:rPr lang="es-CO" dirty="0" smtClean="0"/>
              <a:t>numérica entera.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b="1" dirty="0" err="1">
                <a:solidFill>
                  <a:schemeClr val="tx2">
                    <a:lumMod val="25000"/>
                  </a:schemeClr>
                </a:solidFill>
              </a:rPr>
              <a:t>long</a:t>
            </a:r>
            <a:r>
              <a:rPr lang="es-CO" b="1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es-CO" dirty="0" smtClean="0"/>
              <a:t>Se pueden almacenar enteros largos , pueden ser representados en </a:t>
            </a:r>
            <a:r>
              <a:rPr lang="es-CO" dirty="0" err="1" smtClean="0"/>
              <a:t>orctal</a:t>
            </a:r>
            <a:r>
              <a:rPr lang="es-CO" dirty="0" smtClean="0"/>
              <a:t> o hexadecimal.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b="1" dirty="0" err="1">
                <a:solidFill>
                  <a:schemeClr val="tx2">
                    <a:lumMod val="25000"/>
                  </a:schemeClr>
                </a:solidFill>
              </a:rPr>
              <a:t>float</a:t>
            </a:r>
            <a:r>
              <a:rPr lang="es-CO" b="1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es-CO" dirty="0" smtClean="0"/>
              <a:t>Se almacenan datos con punto flotante.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b="1" dirty="0" err="1">
                <a:solidFill>
                  <a:schemeClr val="tx2">
                    <a:lumMod val="25000"/>
                  </a:schemeClr>
                </a:solidFill>
              </a:rPr>
              <a:t>complex</a:t>
            </a:r>
            <a:r>
              <a:rPr lang="es-CO" b="1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es-CO" dirty="0" smtClean="0"/>
              <a:t>Se almacenan datos de tipo complejo.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5276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99792" y="548681"/>
            <a:ext cx="3741738" cy="504056"/>
          </a:xfrm>
        </p:spPr>
        <p:txBody>
          <a:bodyPr>
            <a:normAutofit lnSpcReduction="10000"/>
          </a:bodyPr>
          <a:lstStyle/>
          <a:p>
            <a:r>
              <a:rPr lang="es-CO" sz="2800" dirty="0" smtClean="0"/>
              <a:t>Sintaxis</a:t>
            </a:r>
            <a:endParaRPr lang="es-CO" sz="2800" dirty="0"/>
          </a:p>
        </p:txBody>
      </p:sp>
      <p:pic>
        <p:nvPicPr>
          <p:cNvPr id="2050" name="Picture 2" descr="C:\Users\edison.carvajal\Documents\Sura\Capacitaciones\Python\python-logo-glass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611560" y="1772816"/>
            <a:ext cx="756084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Tipos de datos - Números:</a:t>
            </a:r>
          </a:p>
          <a:p>
            <a:endParaRPr lang="es-CO" b="1" dirty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es-CO" b="1" dirty="0" smtClean="0"/>
              <a:t>Ejemplo:</a:t>
            </a:r>
          </a:p>
          <a:p>
            <a:endParaRPr lang="es-CO" b="1" dirty="0"/>
          </a:p>
          <a:p>
            <a:endParaRPr lang="es-CO" b="1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193613"/>
              </p:ext>
            </p:extLst>
          </p:nvPr>
        </p:nvGraphicFramePr>
        <p:xfrm>
          <a:off x="913892" y="2852937"/>
          <a:ext cx="7258508" cy="3449527"/>
        </p:xfrm>
        <a:graphic>
          <a:graphicData uri="http://schemas.openxmlformats.org/drawingml/2006/table">
            <a:tbl>
              <a:tblPr/>
              <a:tblGrid>
                <a:gridCol w="1814627"/>
                <a:gridCol w="1814627"/>
                <a:gridCol w="1814627"/>
                <a:gridCol w="1814627"/>
              </a:tblGrid>
              <a:tr h="295064">
                <a:tc>
                  <a:txBody>
                    <a:bodyPr/>
                    <a:lstStyle/>
                    <a:p>
                      <a:pPr algn="l" fontAlgn="t"/>
                      <a:r>
                        <a:rPr lang="es-CO" sz="1800" b="1" i="1" kern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s-CO" sz="1800" b="1" i="1" kern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517" marR="55517" marT="55517" marB="555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800" b="1" i="1" kern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es-CO" sz="1800" b="1" i="1" kern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517" marR="55517" marT="55517" marB="555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800" b="1" i="1" kern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es-CO" sz="1800" b="1" i="1" kern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517" marR="55517" marT="55517" marB="555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800" b="1" i="1" kern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complex</a:t>
                      </a:r>
                      <a:endParaRPr lang="es-CO" sz="1800" b="1" i="1" kern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517" marR="55517" marT="55517" marB="555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95064">
                <a:tc>
                  <a:txBody>
                    <a:bodyPr/>
                    <a:lstStyle/>
                    <a:p>
                      <a:pPr fontAlgn="t"/>
                      <a:r>
                        <a:rPr lang="es-CO" sz="16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5517" marR="55517" marT="55517" marB="555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6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51924361L</a:t>
                      </a:r>
                    </a:p>
                  </a:txBody>
                  <a:tcPr marL="55517" marR="55517" marT="55517" marB="555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600" b="0" i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55517" marR="55517" marT="55517" marB="555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600" b="0" i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3.14j</a:t>
                      </a:r>
                    </a:p>
                  </a:txBody>
                  <a:tcPr marL="55517" marR="55517" marT="55517" marB="555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064">
                <a:tc>
                  <a:txBody>
                    <a:bodyPr/>
                    <a:lstStyle/>
                    <a:p>
                      <a:pPr fontAlgn="t"/>
                      <a:r>
                        <a:rPr lang="es-CO" sz="16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55517" marR="55517" marT="55517" marB="555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600" b="0" i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-0x19323L</a:t>
                      </a:r>
                    </a:p>
                  </a:txBody>
                  <a:tcPr marL="55517" marR="55517" marT="55517" marB="555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600" b="0" i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15.20</a:t>
                      </a:r>
                    </a:p>
                  </a:txBody>
                  <a:tcPr marL="55517" marR="55517" marT="55517" marB="555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600" b="0" i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45.j</a:t>
                      </a:r>
                    </a:p>
                  </a:txBody>
                  <a:tcPr marL="55517" marR="55517" marT="55517" marB="555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064">
                <a:tc>
                  <a:txBody>
                    <a:bodyPr/>
                    <a:lstStyle/>
                    <a:p>
                      <a:pPr fontAlgn="t"/>
                      <a:r>
                        <a:rPr lang="es-CO" sz="16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-786</a:t>
                      </a:r>
                    </a:p>
                  </a:txBody>
                  <a:tcPr marL="55517" marR="55517" marT="55517" marB="555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6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0122L</a:t>
                      </a:r>
                    </a:p>
                  </a:txBody>
                  <a:tcPr marL="55517" marR="55517" marT="55517" marB="555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600" b="0" i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-21.9</a:t>
                      </a:r>
                    </a:p>
                  </a:txBody>
                  <a:tcPr marL="55517" marR="55517" marT="55517" marB="555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600" b="0" i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9.322e-36j</a:t>
                      </a:r>
                    </a:p>
                  </a:txBody>
                  <a:tcPr marL="55517" marR="55517" marT="55517" marB="555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250">
                <a:tc>
                  <a:txBody>
                    <a:bodyPr/>
                    <a:lstStyle/>
                    <a:p>
                      <a:pPr fontAlgn="t"/>
                      <a:r>
                        <a:rPr lang="es-CO" sz="1600" b="0" i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080</a:t>
                      </a:r>
                    </a:p>
                  </a:txBody>
                  <a:tcPr marL="55517" marR="55517" marT="55517" marB="555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6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0xDEFABCECBDAECBFBAEl</a:t>
                      </a:r>
                    </a:p>
                  </a:txBody>
                  <a:tcPr marL="55517" marR="55517" marT="55517" marB="555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600" b="0" i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32.3+e18</a:t>
                      </a:r>
                    </a:p>
                  </a:txBody>
                  <a:tcPr marL="55517" marR="55517" marT="55517" marB="555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600" b="0" i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.876j</a:t>
                      </a:r>
                    </a:p>
                  </a:txBody>
                  <a:tcPr marL="55517" marR="55517" marT="55517" marB="555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337">
                <a:tc>
                  <a:txBody>
                    <a:bodyPr/>
                    <a:lstStyle/>
                    <a:p>
                      <a:pPr fontAlgn="t"/>
                      <a:r>
                        <a:rPr lang="es-CO" sz="1600" b="0" i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-0490</a:t>
                      </a:r>
                    </a:p>
                  </a:txBody>
                  <a:tcPr marL="55517" marR="55517" marT="55517" marB="555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6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535633629843L</a:t>
                      </a:r>
                    </a:p>
                  </a:txBody>
                  <a:tcPr marL="55517" marR="55517" marT="55517" marB="555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6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-90.</a:t>
                      </a:r>
                    </a:p>
                  </a:txBody>
                  <a:tcPr marL="55517" marR="55517" marT="55517" marB="555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600" b="0" i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-.6545+0J</a:t>
                      </a:r>
                    </a:p>
                  </a:txBody>
                  <a:tcPr marL="55517" marR="55517" marT="55517" marB="555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250">
                <a:tc>
                  <a:txBody>
                    <a:bodyPr/>
                    <a:lstStyle/>
                    <a:p>
                      <a:pPr fontAlgn="t"/>
                      <a:r>
                        <a:rPr lang="es-CO" sz="1600" b="0" i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-0x260</a:t>
                      </a:r>
                    </a:p>
                  </a:txBody>
                  <a:tcPr marL="55517" marR="55517" marT="55517" marB="555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600" b="0" i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-052318172735L</a:t>
                      </a:r>
                    </a:p>
                  </a:txBody>
                  <a:tcPr marL="55517" marR="55517" marT="55517" marB="555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6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-32.54e100</a:t>
                      </a:r>
                    </a:p>
                  </a:txBody>
                  <a:tcPr marL="55517" marR="55517" marT="55517" marB="555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6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3e+26J</a:t>
                      </a:r>
                    </a:p>
                  </a:txBody>
                  <a:tcPr marL="55517" marR="55517" marT="55517" marB="555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250">
                <a:tc>
                  <a:txBody>
                    <a:bodyPr/>
                    <a:lstStyle/>
                    <a:p>
                      <a:pPr fontAlgn="t"/>
                      <a:r>
                        <a:rPr lang="es-CO" sz="1600" b="0" i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0x69</a:t>
                      </a:r>
                    </a:p>
                  </a:txBody>
                  <a:tcPr marL="55517" marR="55517" marT="55517" marB="555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600" b="0" i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-4721885298529L</a:t>
                      </a:r>
                    </a:p>
                  </a:txBody>
                  <a:tcPr marL="55517" marR="55517" marT="55517" marB="555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600" b="0" i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70.2-E12</a:t>
                      </a:r>
                    </a:p>
                  </a:txBody>
                  <a:tcPr marL="55517" marR="55517" marT="55517" marB="555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6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4.53e-7j</a:t>
                      </a:r>
                    </a:p>
                  </a:txBody>
                  <a:tcPr marL="55517" marR="55517" marT="55517" marB="555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32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99792" y="548681"/>
            <a:ext cx="3741738" cy="504056"/>
          </a:xfrm>
        </p:spPr>
        <p:txBody>
          <a:bodyPr>
            <a:normAutofit lnSpcReduction="10000"/>
          </a:bodyPr>
          <a:lstStyle/>
          <a:p>
            <a:r>
              <a:rPr lang="es-CO" sz="2800" dirty="0" smtClean="0"/>
              <a:t>Sintaxis</a:t>
            </a:r>
            <a:endParaRPr lang="es-CO" sz="2800" dirty="0"/>
          </a:p>
        </p:txBody>
      </p:sp>
      <p:pic>
        <p:nvPicPr>
          <p:cNvPr id="2050" name="Picture 2" descr="C:\Users\edison.carvajal\Documents\Sura\Capacitaciones\Python\python-logo-glass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611560" y="1772816"/>
            <a:ext cx="756084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Tipos de datos - String:</a:t>
            </a:r>
          </a:p>
          <a:p>
            <a:endParaRPr lang="es-CO" b="1" dirty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es-CO" dirty="0" smtClean="0"/>
              <a:t>Los string son una cadena de caracteres Unicode pueden ser representado con comilla simple (‘) o comilla doble(“) y se pueden poner </a:t>
            </a:r>
            <a:r>
              <a:rPr lang="es-CO" dirty="0" err="1" smtClean="0"/>
              <a:t>multlinea</a:t>
            </a:r>
            <a:r>
              <a:rPr lang="es-CO" dirty="0" smtClean="0"/>
              <a:t> poniéndolos (“””) o (‘’’) </a:t>
            </a:r>
          </a:p>
          <a:p>
            <a:endParaRPr lang="es-CO" b="1" dirty="0"/>
          </a:p>
          <a:p>
            <a:endParaRPr lang="es-CO" b="1" dirty="0"/>
          </a:p>
          <a:p>
            <a:endParaRPr lang="es-CO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3" y="3501008"/>
            <a:ext cx="32289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836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99792" y="548681"/>
            <a:ext cx="3741738" cy="504056"/>
          </a:xfrm>
        </p:spPr>
        <p:txBody>
          <a:bodyPr>
            <a:normAutofit lnSpcReduction="10000"/>
          </a:bodyPr>
          <a:lstStyle/>
          <a:p>
            <a:r>
              <a:rPr lang="es-CO" sz="2800" dirty="0" smtClean="0"/>
              <a:t>Sintaxis</a:t>
            </a:r>
            <a:endParaRPr lang="es-CO" sz="2800" dirty="0"/>
          </a:p>
        </p:txBody>
      </p:sp>
      <p:pic>
        <p:nvPicPr>
          <p:cNvPr id="2050" name="Picture 2" descr="C:\Users\edison.carvajal\Documents\Sura\Capacitaciones\Python\python-logo-glass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611560" y="1772816"/>
            <a:ext cx="756084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Tipos de datos - String:</a:t>
            </a:r>
          </a:p>
          <a:p>
            <a:endParaRPr lang="es-CO" b="1" dirty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es-CO" dirty="0" smtClean="0"/>
              <a:t>Como con las listas y las </a:t>
            </a:r>
            <a:r>
              <a:rPr lang="es-CO" dirty="0" err="1" smtClean="0"/>
              <a:t>tuplas</a:t>
            </a:r>
            <a:r>
              <a:rPr lang="es-CO" dirty="0" smtClean="0"/>
              <a:t>, se puede usar el operador [ ] (corte). Tener en cuneta que los string  son inmutables.</a:t>
            </a:r>
          </a:p>
          <a:p>
            <a:endParaRPr lang="es-CO" b="1" dirty="0"/>
          </a:p>
          <a:p>
            <a:endParaRPr lang="es-CO" b="1" dirty="0"/>
          </a:p>
          <a:p>
            <a:endParaRPr lang="es-CO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32" y="3356992"/>
            <a:ext cx="7236296" cy="2701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860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99792" y="548681"/>
            <a:ext cx="3741738" cy="504056"/>
          </a:xfrm>
        </p:spPr>
        <p:txBody>
          <a:bodyPr>
            <a:normAutofit lnSpcReduction="10000"/>
          </a:bodyPr>
          <a:lstStyle/>
          <a:p>
            <a:r>
              <a:rPr lang="es-CO" sz="2800" dirty="0" smtClean="0"/>
              <a:t>Sintaxis</a:t>
            </a:r>
            <a:endParaRPr lang="es-CO" sz="2800" dirty="0"/>
          </a:p>
        </p:txBody>
      </p:sp>
      <p:pic>
        <p:nvPicPr>
          <p:cNvPr id="2050" name="Picture 2" descr="C:\Users\edison.carvajal\Documents\Sura\Capacitaciones\Python\python-logo-glass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611560" y="1772816"/>
            <a:ext cx="756084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Tipos de datos - </a:t>
            </a:r>
            <a:r>
              <a:rPr lang="es-CO" b="1" dirty="0" err="1" smtClean="0">
                <a:solidFill>
                  <a:schemeClr val="tx2">
                    <a:lumMod val="25000"/>
                  </a:schemeClr>
                </a:solidFill>
              </a:rPr>
              <a:t>List</a:t>
            </a:r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:</a:t>
            </a:r>
          </a:p>
          <a:p>
            <a:endParaRPr lang="es-CO" b="1" dirty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es-CO" dirty="0" err="1" smtClean="0"/>
              <a:t>List</a:t>
            </a:r>
            <a:r>
              <a:rPr lang="es-CO" dirty="0" smtClean="0"/>
              <a:t> es </a:t>
            </a:r>
            <a:r>
              <a:rPr lang="es-CO" dirty="0" smtClean="0"/>
              <a:t>una colección de datos </a:t>
            </a:r>
            <a:r>
              <a:rPr lang="es-CO" dirty="0" smtClean="0"/>
              <a:t>ordenados. </a:t>
            </a:r>
            <a:r>
              <a:rPr lang="es-CO" dirty="0" smtClean="0"/>
              <a:t>Es uno de los tipos de datos mas usados en Python y es muy flexible</a:t>
            </a:r>
            <a:r>
              <a:rPr lang="es-CO" dirty="0" smtClean="0"/>
              <a:t>.</a:t>
            </a:r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endParaRPr lang="es-CO" b="1" dirty="0"/>
          </a:p>
          <a:p>
            <a:endParaRPr lang="es-CO" b="1" dirty="0"/>
          </a:p>
          <a:p>
            <a:endParaRPr lang="es-CO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265" y="3441824"/>
            <a:ext cx="269557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7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99792" y="548681"/>
            <a:ext cx="3741738" cy="504056"/>
          </a:xfrm>
        </p:spPr>
        <p:txBody>
          <a:bodyPr>
            <a:normAutofit lnSpcReduction="10000"/>
          </a:bodyPr>
          <a:lstStyle/>
          <a:p>
            <a:r>
              <a:rPr lang="es-CO" sz="2800" dirty="0" smtClean="0"/>
              <a:t>Sintaxis</a:t>
            </a:r>
            <a:endParaRPr lang="es-CO" sz="2800" dirty="0"/>
          </a:p>
        </p:txBody>
      </p:sp>
      <p:pic>
        <p:nvPicPr>
          <p:cNvPr id="2050" name="Picture 2" descr="C:\Users\edison.carvajal\Documents\Sura\Capacitaciones\Python\python-logo-glass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611560" y="1772816"/>
            <a:ext cx="756084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Tipos de datos - set:</a:t>
            </a:r>
          </a:p>
          <a:p>
            <a:endParaRPr lang="es-CO" b="1" dirty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es-CO" dirty="0" smtClean="0"/>
              <a:t>Set es una colección desordenada de elementos únicos. Set es definido por valores separados por comas y llaves </a:t>
            </a:r>
          </a:p>
          <a:p>
            <a:endParaRPr lang="es-CO" dirty="0"/>
          </a:p>
          <a:p>
            <a:endParaRPr lang="es-CO" dirty="0" smtClean="0"/>
          </a:p>
          <a:p>
            <a:endParaRPr lang="es-CO" b="1" dirty="0"/>
          </a:p>
          <a:p>
            <a:endParaRPr lang="es-CO" b="1" dirty="0"/>
          </a:p>
          <a:p>
            <a:endParaRPr lang="es-CO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042" y="3645024"/>
            <a:ext cx="28098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934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99792" y="548681"/>
            <a:ext cx="3741738" cy="504056"/>
          </a:xfrm>
        </p:spPr>
        <p:txBody>
          <a:bodyPr>
            <a:normAutofit lnSpcReduction="10000"/>
          </a:bodyPr>
          <a:lstStyle/>
          <a:p>
            <a:r>
              <a:rPr lang="es-CO" sz="2800" dirty="0" smtClean="0"/>
              <a:t>Sintaxis</a:t>
            </a:r>
            <a:endParaRPr lang="es-CO" sz="2800" dirty="0"/>
          </a:p>
        </p:txBody>
      </p:sp>
      <p:pic>
        <p:nvPicPr>
          <p:cNvPr id="2050" name="Picture 2" descr="C:\Users\edison.carvajal\Documents\Sura\Capacitaciones\Python\python-logo-glass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611560" y="1772816"/>
            <a:ext cx="756084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Tipos de datos - Tuplas:</a:t>
            </a:r>
          </a:p>
          <a:p>
            <a:endParaRPr lang="es-CO" b="1" dirty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es-CO" dirty="0" smtClean="0"/>
              <a:t>Una tupla es una secuencia ordenada de ítems similar a una lista, la única diferencia es que las tuplas son inmutables, en ella podemos usar el operador [] (corte).</a:t>
            </a:r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endParaRPr lang="es-CO" b="1" dirty="0"/>
          </a:p>
          <a:p>
            <a:endParaRPr lang="es-CO" b="1" dirty="0"/>
          </a:p>
          <a:p>
            <a:endParaRPr lang="es-CO" b="1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730" y="3645024"/>
            <a:ext cx="32385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1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99792" y="548681"/>
            <a:ext cx="3741738" cy="504056"/>
          </a:xfrm>
        </p:spPr>
        <p:txBody>
          <a:bodyPr>
            <a:normAutofit lnSpcReduction="10000"/>
          </a:bodyPr>
          <a:lstStyle/>
          <a:p>
            <a:r>
              <a:rPr lang="es-CO" sz="2800" dirty="0" smtClean="0"/>
              <a:t>Sintaxis</a:t>
            </a:r>
            <a:endParaRPr lang="es-CO" sz="2800" dirty="0"/>
          </a:p>
        </p:txBody>
      </p:sp>
      <p:pic>
        <p:nvPicPr>
          <p:cNvPr id="2050" name="Picture 2" descr="C:\Users\edison.carvajal\Documents\Sura\Capacitaciones\Python\python-logo-glass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611560" y="1772816"/>
            <a:ext cx="756084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Tipos de datos - Diccionario:</a:t>
            </a:r>
          </a:p>
          <a:p>
            <a:endParaRPr lang="es-CO" b="1" dirty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es-CO" dirty="0" smtClean="0"/>
              <a:t>Diccionario es una colección de datos desordenados clave – valor , parecido al </a:t>
            </a:r>
            <a:r>
              <a:rPr lang="es-CO" dirty="0" err="1" smtClean="0"/>
              <a:t>Map</a:t>
            </a:r>
            <a:r>
              <a:rPr lang="es-CO" dirty="0" smtClean="0"/>
              <a:t> de Java.</a:t>
            </a:r>
          </a:p>
          <a:p>
            <a:endParaRPr lang="es-CO" dirty="0"/>
          </a:p>
          <a:p>
            <a:endParaRPr lang="es-CO" dirty="0" smtClean="0"/>
          </a:p>
          <a:p>
            <a:endParaRPr lang="es-CO" b="1" dirty="0"/>
          </a:p>
          <a:p>
            <a:endParaRPr lang="es-CO" b="1" dirty="0"/>
          </a:p>
          <a:p>
            <a:endParaRPr lang="es-CO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892" y="3745954"/>
            <a:ext cx="29241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05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99792" y="548681"/>
            <a:ext cx="3741738" cy="504056"/>
          </a:xfrm>
        </p:spPr>
        <p:txBody>
          <a:bodyPr>
            <a:normAutofit lnSpcReduction="10000"/>
          </a:bodyPr>
          <a:lstStyle/>
          <a:p>
            <a:r>
              <a:rPr lang="es-CO" sz="2800" dirty="0" smtClean="0"/>
              <a:t>Sintaxis</a:t>
            </a:r>
            <a:endParaRPr lang="es-CO" sz="2800" dirty="0"/>
          </a:p>
        </p:txBody>
      </p:sp>
      <p:pic>
        <p:nvPicPr>
          <p:cNvPr id="2050" name="Picture 2" descr="C:\Users\edison.carvajal\Documents\Sura\Capacitaciones\Python\python-logo-glass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611560" y="1772816"/>
            <a:ext cx="756084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Características:</a:t>
            </a:r>
          </a:p>
          <a:p>
            <a:endParaRPr lang="es-CO" b="1" dirty="0" smtClean="0">
              <a:solidFill>
                <a:schemeClr val="tx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CO" b="1" dirty="0">
                <a:solidFill>
                  <a:schemeClr val="tx2">
                    <a:lumMod val="25000"/>
                  </a:schemeClr>
                </a:solidFill>
              </a:rPr>
              <a:t>De alto </a:t>
            </a:r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nivel</a:t>
            </a:r>
            <a:r>
              <a:rPr lang="es-CO" dirty="0" smtClean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es-CO" dirty="0"/>
              <a:t>lo que quiere decir que leer y escribir en Python es realmente fácil; ¡se parece mucho al inglés común y corriente</a:t>
            </a:r>
            <a:r>
              <a:rPr lang="es-CO" dirty="0" smtClean="0"/>
              <a:t>!</a:t>
            </a:r>
          </a:p>
          <a:p>
            <a:pPr marL="342900" indent="-342900">
              <a:buFont typeface="+mj-lt"/>
              <a:buAutoNum type="arabicPeriod"/>
            </a:pPr>
            <a:endParaRPr lang="es-CO" b="1" dirty="0" smtClean="0">
              <a:solidFill>
                <a:schemeClr val="tx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s-CO" b="1" dirty="0">
              <a:solidFill>
                <a:schemeClr val="tx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Interpretado</a:t>
            </a:r>
            <a:r>
              <a:rPr lang="es-CO" b="1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es-CO" dirty="0"/>
              <a:t>¡quiere decir que no necesitas un compilador para escribir y ejecutar Python! </a:t>
            </a:r>
            <a:endParaRPr lang="es-CO" dirty="0" smtClean="0"/>
          </a:p>
          <a:p>
            <a:pPr marL="342900" indent="-342900">
              <a:buFont typeface="+mj-lt"/>
              <a:buAutoNum type="arabicPeriod"/>
            </a:pPr>
            <a:endParaRPr lang="es-CO" b="1" dirty="0" smtClean="0">
              <a:solidFill>
                <a:schemeClr val="tx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s-CO" b="1" dirty="0">
              <a:solidFill>
                <a:schemeClr val="tx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Orientado </a:t>
            </a:r>
            <a:r>
              <a:rPr lang="es-CO" b="1" dirty="0">
                <a:solidFill>
                  <a:schemeClr val="tx2">
                    <a:lumMod val="25000"/>
                  </a:schemeClr>
                </a:solidFill>
              </a:rPr>
              <a:t>a los objetos: </a:t>
            </a:r>
            <a:r>
              <a:rPr lang="es-CO" dirty="0"/>
              <a:t>quiere decir que les permite a los usuarios manipular estructuras de datos llamadas objetos, para construir y ejecutar programas. Más adelante aprenderemos más sobre los objetos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pPr marL="342900" indent="-342900">
              <a:buFont typeface="+mj-lt"/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2314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99792" y="548681"/>
            <a:ext cx="3741738" cy="504056"/>
          </a:xfrm>
        </p:spPr>
        <p:txBody>
          <a:bodyPr>
            <a:normAutofit lnSpcReduction="10000"/>
          </a:bodyPr>
          <a:lstStyle/>
          <a:p>
            <a:r>
              <a:rPr lang="es-CO" sz="2800" dirty="0" smtClean="0"/>
              <a:t>Sintaxis</a:t>
            </a:r>
            <a:endParaRPr lang="es-CO" sz="2800" dirty="0"/>
          </a:p>
        </p:txBody>
      </p:sp>
      <p:pic>
        <p:nvPicPr>
          <p:cNvPr id="2050" name="Picture 2" descr="C:\Users\edison.carvajal\Documents\Sura\Capacitaciones\Python\python-logo-glass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611560" y="1772816"/>
            <a:ext cx="756084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Tipos de datos - Conversiones:</a:t>
            </a:r>
          </a:p>
          <a:p>
            <a:endParaRPr lang="es-CO" b="1" dirty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es-CO" dirty="0" smtClean="0"/>
              <a:t>Las conversiones son muy usadas en los lenguajes de programación, y permiten cambiar un tipo de dato a otro tipo de dato, las conversiones permitidas son:</a:t>
            </a:r>
          </a:p>
          <a:p>
            <a:endParaRPr lang="es-CO" dirty="0" smtClean="0"/>
          </a:p>
          <a:p>
            <a:r>
              <a:rPr lang="es-CO" dirty="0" err="1" smtClean="0"/>
              <a:t>Conversion</a:t>
            </a:r>
            <a:r>
              <a:rPr lang="es-CO" dirty="0" smtClean="0"/>
              <a:t> de </a:t>
            </a:r>
            <a:r>
              <a:rPr lang="es-CO" dirty="0" err="1" smtClean="0"/>
              <a:t>float</a:t>
            </a:r>
            <a:r>
              <a:rPr lang="es-CO" dirty="0" smtClean="0"/>
              <a:t> a </a:t>
            </a:r>
            <a:r>
              <a:rPr lang="es-CO" dirty="0" err="1" smtClean="0"/>
              <a:t>int</a:t>
            </a:r>
            <a:r>
              <a:rPr lang="es-CO" dirty="0" smtClean="0"/>
              <a:t> trunca el valor decimal.</a:t>
            </a:r>
          </a:p>
          <a:p>
            <a:endParaRPr lang="es-CO" dirty="0"/>
          </a:p>
          <a:p>
            <a:endParaRPr lang="es-CO" dirty="0" smtClean="0"/>
          </a:p>
          <a:p>
            <a:endParaRPr lang="es-CO" b="1" dirty="0"/>
          </a:p>
          <a:p>
            <a:endParaRPr lang="es-CO" b="1" dirty="0"/>
          </a:p>
          <a:p>
            <a:endParaRPr lang="es-CO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080" y="3861048"/>
            <a:ext cx="22098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60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99792" y="548681"/>
            <a:ext cx="3741738" cy="504056"/>
          </a:xfrm>
        </p:spPr>
        <p:txBody>
          <a:bodyPr>
            <a:normAutofit lnSpcReduction="10000"/>
          </a:bodyPr>
          <a:lstStyle/>
          <a:p>
            <a:r>
              <a:rPr lang="es-CO" sz="2800" dirty="0" smtClean="0"/>
              <a:t>Sintaxis</a:t>
            </a:r>
            <a:endParaRPr lang="es-CO" sz="2800" dirty="0"/>
          </a:p>
        </p:txBody>
      </p:sp>
      <p:pic>
        <p:nvPicPr>
          <p:cNvPr id="2050" name="Picture 2" descr="C:\Users\edison.carvajal\Documents\Sura\Capacitaciones\Python\python-logo-glass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611560" y="1772816"/>
            <a:ext cx="756084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Tipos de datos - Conversiones:</a:t>
            </a:r>
          </a:p>
          <a:p>
            <a:endParaRPr lang="es-CO" dirty="0" smtClean="0"/>
          </a:p>
          <a:p>
            <a:r>
              <a:rPr lang="es-CO" dirty="0" smtClean="0"/>
              <a:t>La conversión de string</a:t>
            </a:r>
            <a:r>
              <a:rPr lang="es-CO" dirty="0"/>
              <a:t> </a:t>
            </a:r>
            <a:r>
              <a:rPr lang="es-CO" dirty="0" smtClean="0"/>
              <a:t>debe tener valores compatibles con el tipo a convertir.</a:t>
            </a:r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endParaRPr lang="es-CO" dirty="0" smtClean="0"/>
          </a:p>
          <a:p>
            <a:r>
              <a:rPr lang="es-CO" dirty="0" smtClean="0"/>
              <a:t>Se puede convertir de una secuencia a otra</a:t>
            </a:r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endParaRPr lang="es-CO" b="1" dirty="0"/>
          </a:p>
          <a:p>
            <a:endParaRPr lang="es-CO" b="1" dirty="0"/>
          </a:p>
          <a:p>
            <a:endParaRPr lang="es-CO" b="1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377" y="2924945"/>
            <a:ext cx="2763205" cy="124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946" y="4777184"/>
            <a:ext cx="2152067" cy="1215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81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99792" y="548681"/>
            <a:ext cx="3741738" cy="504056"/>
          </a:xfrm>
        </p:spPr>
        <p:txBody>
          <a:bodyPr>
            <a:normAutofit lnSpcReduction="10000"/>
          </a:bodyPr>
          <a:lstStyle/>
          <a:p>
            <a:r>
              <a:rPr lang="es-CO" sz="2800" dirty="0" smtClean="0"/>
              <a:t>Sintaxis</a:t>
            </a:r>
            <a:endParaRPr lang="es-CO" sz="2800" dirty="0"/>
          </a:p>
        </p:txBody>
      </p:sp>
      <p:pic>
        <p:nvPicPr>
          <p:cNvPr id="2050" name="Picture 2" descr="C:\Users\edison.carvajal\Documents\Sura\Capacitaciones\Python\python-logo-glass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611560" y="1772816"/>
            <a:ext cx="756084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Tipos de datos - Conversiones:</a:t>
            </a:r>
          </a:p>
          <a:p>
            <a:endParaRPr lang="es-CO" dirty="0" smtClean="0"/>
          </a:p>
          <a:p>
            <a:r>
              <a:rPr lang="es-CO" dirty="0" smtClean="0"/>
              <a:t>Para convertir a diccionario todos los elementos de ser por pares.</a:t>
            </a:r>
          </a:p>
          <a:p>
            <a:endParaRPr lang="es-CO" dirty="0"/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endParaRPr lang="es-CO" b="1" dirty="0"/>
          </a:p>
          <a:p>
            <a:endParaRPr lang="es-CO" b="1" dirty="0"/>
          </a:p>
          <a:p>
            <a:endParaRPr lang="es-CO" b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205" y="3717032"/>
            <a:ext cx="2495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29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99792" y="548680"/>
            <a:ext cx="4392488" cy="648072"/>
          </a:xfrm>
        </p:spPr>
        <p:txBody>
          <a:bodyPr>
            <a:normAutofit/>
          </a:bodyPr>
          <a:lstStyle/>
          <a:p>
            <a:r>
              <a:rPr lang="es-CO" sz="2800" dirty="0"/>
              <a:t>Strings y Salida en Consola</a:t>
            </a:r>
          </a:p>
        </p:txBody>
      </p:sp>
      <p:pic>
        <p:nvPicPr>
          <p:cNvPr id="2050" name="Picture 2" descr="C:\Users\edison.carvajal\Documents\Sura\Capacitaciones\Python\python-logo-glass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611560" y="1772816"/>
            <a:ext cx="756084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Que es:</a:t>
            </a:r>
          </a:p>
          <a:p>
            <a:endParaRPr lang="es-CO" b="1" dirty="0" smtClean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es-CO" dirty="0" smtClean="0"/>
              <a:t>Simplemente es una cadena o lista de caracteres……</a:t>
            </a:r>
            <a:endParaRPr 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130" y="3789040"/>
            <a:ext cx="36957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704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99792" y="548680"/>
            <a:ext cx="4392488" cy="648072"/>
          </a:xfrm>
        </p:spPr>
        <p:txBody>
          <a:bodyPr>
            <a:normAutofit/>
          </a:bodyPr>
          <a:lstStyle/>
          <a:p>
            <a:r>
              <a:rPr lang="es-CO" sz="2800" dirty="0"/>
              <a:t>Strings y Salida en Consola</a:t>
            </a:r>
          </a:p>
        </p:txBody>
      </p:sp>
      <p:pic>
        <p:nvPicPr>
          <p:cNvPr id="2050" name="Picture 2" descr="C:\Users\edison.carvajal\Documents\Sura\Capacitaciones\Python\python-logo-glass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611560" y="1772816"/>
            <a:ext cx="756084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Como crear un String:</a:t>
            </a:r>
          </a:p>
          <a:p>
            <a:endParaRPr lang="es-CO" b="1" dirty="0" smtClean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es-CO" dirty="0" smtClean="0"/>
              <a:t>Un string se puede crear de muchas formas  ya sea con comillas </a:t>
            </a:r>
            <a:r>
              <a:rPr lang="es-CO" dirty="0" smtClean="0">
                <a:solidFill>
                  <a:schemeClr val="tx2">
                    <a:lumMod val="25000"/>
                  </a:schemeClr>
                </a:solidFill>
              </a:rPr>
              <a:t>‘ ‘</a:t>
            </a:r>
            <a:r>
              <a:rPr lang="es-CO" dirty="0" smtClean="0"/>
              <a:t>o </a:t>
            </a:r>
            <a:r>
              <a:rPr lang="es-CO" dirty="0" smtClean="0">
                <a:solidFill>
                  <a:schemeClr val="tx2">
                    <a:lumMod val="25000"/>
                  </a:schemeClr>
                </a:solidFill>
              </a:rPr>
              <a:t>“ “</a:t>
            </a:r>
            <a:r>
              <a:rPr lang="es-CO" dirty="0" smtClean="0"/>
              <a:t> o comillas triples </a:t>
            </a:r>
            <a:r>
              <a:rPr lang="es-CO" dirty="0" smtClean="0">
                <a:solidFill>
                  <a:schemeClr val="tx2">
                    <a:lumMod val="25000"/>
                  </a:schemeClr>
                </a:solidFill>
              </a:rPr>
              <a:t>“ “ “  </a:t>
            </a:r>
            <a:r>
              <a:rPr lang="es-CO" dirty="0" smtClean="0"/>
              <a:t>o </a:t>
            </a:r>
            <a:r>
              <a:rPr lang="es-CO" dirty="0" smtClean="0">
                <a:solidFill>
                  <a:schemeClr val="tx2">
                    <a:lumMod val="25000"/>
                  </a:schemeClr>
                </a:solidFill>
              </a:rPr>
              <a:t>‘ ‘ ‘</a:t>
            </a:r>
            <a:r>
              <a:rPr lang="es-CO" dirty="0"/>
              <a:t> </a:t>
            </a:r>
            <a:r>
              <a:rPr lang="es-CO" dirty="0" smtClean="0"/>
              <a:t>Ejemplo:</a:t>
            </a:r>
            <a:endParaRPr lang="es-CO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492" y="3458666"/>
            <a:ext cx="399097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054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99792" y="548680"/>
            <a:ext cx="4392488" cy="648072"/>
          </a:xfrm>
        </p:spPr>
        <p:txBody>
          <a:bodyPr>
            <a:normAutofit/>
          </a:bodyPr>
          <a:lstStyle/>
          <a:p>
            <a:r>
              <a:rPr lang="es-CO" sz="2800" dirty="0"/>
              <a:t>Strings y Salida en Consola</a:t>
            </a:r>
          </a:p>
        </p:txBody>
      </p:sp>
      <p:pic>
        <p:nvPicPr>
          <p:cNvPr id="2050" name="Picture 2" descr="C:\Users\edison.carvajal\Documents\Sura\Capacitaciones\Python\python-logo-glass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611560" y="1772816"/>
            <a:ext cx="756084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Como acceder a los elementos de un string:</a:t>
            </a:r>
          </a:p>
          <a:p>
            <a:endParaRPr lang="es-CO" b="1" dirty="0" smtClean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es-CO" dirty="0" smtClean="0"/>
              <a:t>Para acceder a los elementos de un string se acceden tal cual como en una lista, con el operador de corte [ ] cuyo índice inicial es el 0 , para acceder a ellos se usa dicho operador indicando el índice como tal,  dicho índice es entero y no puede superar la longitud de dicha lista:</a:t>
            </a:r>
            <a:endParaRPr lang="es-CO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780" y="3675484"/>
            <a:ext cx="32004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723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99792" y="548680"/>
            <a:ext cx="4392488" cy="648072"/>
          </a:xfrm>
        </p:spPr>
        <p:txBody>
          <a:bodyPr>
            <a:normAutofit/>
          </a:bodyPr>
          <a:lstStyle/>
          <a:p>
            <a:r>
              <a:rPr lang="es-CO" sz="2800" dirty="0"/>
              <a:t>Strings y Salida en Consola</a:t>
            </a:r>
          </a:p>
        </p:txBody>
      </p:sp>
      <p:pic>
        <p:nvPicPr>
          <p:cNvPr id="2050" name="Picture 2" descr="C:\Users\edison.carvajal\Documents\Sura\Capacitaciones\Python\python-logo-glass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611560" y="1772816"/>
            <a:ext cx="756084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Como cargar o eliminar un string:</a:t>
            </a:r>
          </a:p>
          <a:p>
            <a:endParaRPr lang="es-CO" b="1" dirty="0" smtClean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es-CO" dirty="0" smtClean="0"/>
              <a:t>Como un string es inmutable, los elementos de dicha lista no pueden ser cambiados, solamente se puede cambiar la todo el contenido de la variable por otra diferente:</a:t>
            </a:r>
          </a:p>
          <a:p>
            <a:endParaRPr lang="es-CO" dirty="0">
              <a:solidFill>
                <a:schemeClr val="tx2">
                  <a:lumMod val="25000"/>
                </a:schemeClr>
              </a:solidFill>
            </a:endParaRPr>
          </a:p>
          <a:p>
            <a:endParaRPr lang="es-CO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212976"/>
            <a:ext cx="3732250" cy="1566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985072"/>
            <a:ext cx="3732250" cy="155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2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99792" y="548680"/>
            <a:ext cx="4392488" cy="648072"/>
          </a:xfrm>
        </p:spPr>
        <p:txBody>
          <a:bodyPr>
            <a:normAutofit/>
          </a:bodyPr>
          <a:lstStyle/>
          <a:p>
            <a:r>
              <a:rPr lang="es-CO" sz="2800" dirty="0"/>
              <a:t>Strings y Salida en Consola</a:t>
            </a:r>
          </a:p>
        </p:txBody>
      </p:sp>
      <p:pic>
        <p:nvPicPr>
          <p:cNvPr id="2050" name="Picture 2" descr="C:\Users\edison.carvajal\Documents\Sura\Capacitaciones\Python\python-logo-glass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611560" y="1772816"/>
            <a:ext cx="756084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Operaciones con String:</a:t>
            </a:r>
          </a:p>
          <a:p>
            <a:endParaRPr lang="es-CO" b="1" dirty="0" smtClean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es-CO" dirty="0" smtClean="0"/>
              <a:t>Básicamente en Python hay dos operadores el </a:t>
            </a:r>
            <a:r>
              <a:rPr lang="es-CO" dirty="0" smtClean="0">
                <a:solidFill>
                  <a:schemeClr val="tx2">
                    <a:lumMod val="25000"/>
                  </a:schemeClr>
                </a:solidFill>
              </a:rPr>
              <a:t>+</a:t>
            </a:r>
            <a:r>
              <a:rPr lang="es-CO" dirty="0" smtClean="0"/>
              <a:t> y el </a:t>
            </a:r>
            <a:r>
              <a:rPr lang="es-CO" dirty="0" smtClean="0">
                <a:solidFill>
                  <a:schemeClr val="tx2">
                    <a:lumMod val="25000"/>
                  </a:schemeClr>
                </a:solidFill>
              </a:rPr>
              <a:t>*</a:t>
            </a:r>
            <a:r>
              <a:rPr lang="es-CO" dirty="0" smtClean="0"/>
              <a:t>, con los cuales puedo concatenar strings o repetir el string una cantidad x de veces respectivamente:</a:t>
            </a:r>
          </a:p>
          <a:p>
            <a:endParaRPr lang="es-CO" dirty="0">
              <a:solidFill>
                <a:schemeClr val="tx2">
                  <a:lumMod val="25000"/>
                </a:schemeClr>
              </a:solidFill>
            </a:endParaRPr>
          </a:p>
          <a:p>
            <a:endParaRPr lang="es-CO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780" y="3429000"/>
            <a:ext cx="32004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047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99792" y="548680"/>
            <a:ext cx="4392488" cy="648072"/>
          </a:xfrm>
        </p:spPr>
        <p:txBody>
          <a:bodyPr>
            <a:normAutofit/>
          </a:bodyPr>
          <a:lstStyle/>
          <a:p>
            <a:r>
              <a:rPr lang="es-CO" sz="2800" dirty="0"/>
              <a:t>Strings y Salida en Consola</a:t>
            </a:r>
          </a:p>
        </p:txBody>
      </p:sp>
      <p:pic>
        <p:nvPicPr>
          <p:cNvPr id="2050" name="Picture 2" descr="C:\Users\edison.carvajal\Documents\Sura\Capacitaciones\Python\python-logo-glass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611560" y="1772816"/>
            <a:ext cx="756084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Operaciones con String:</a:t>
            </a:r>
          </a:p>
          <a:p>
            <a:endParaRPr lang="es-CO" b="1" dirty="0" smtClean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es-CO" dirty="0" smtClean="0"/>
              <a:t>También poniendo dos literales uno junto al otro se puede hacer concatenación de string o usando paréntesis:</a:t>
            </a:r>
          </a:p>
          <a:p>
            <a:endParaRPr lang="es-CO" dirty="0">
              <a:solidFill>
                <a:schemeClr val="tx2">
                  <a:lumMod val="25000"/>
                </a:schemeClr>
              </a:solidFill>
            </a:endParaRPr>
          </a:p>
          <a:p>
            <a:endParaRPr lang="es-CO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491" y="3450084"/>
            <a:ext cx="27622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371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99792" y="548680"/>
            <a:ext cx="4392488" cy="648072"/>
          </a:xfrm>
        </p:spPr>
        <p:txBody>
          <a:bodyPr>
            <a:normAutofit/>
          </a:bodyPr>
          <a:lstStyle/>
          <a:p>
            <a:r>
              <a:rPr lang="es-CO" sz="2800" dirty="0"/>
              <a:t>Strings y Salida en Consola</a:t>
            </a:r>
          </a:p>
        </p:txBody>
      </p:sp>
      <p:pic>
        <p:nvPicPr>
          <p:cNvPr id="2050" name="Picture 2" descr="C:\Users\edison.carvajal\Documents\Sura\Capacitaciones\Python\python-logo-glass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611560" y="1772816"/>
            <a:ext cx="756084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Iteraciones con String:</a:t>
            </a:r>
          </a:p>
          <a:p>
            <a:endParaRPr lang="es-CO" b="1" dirty="0" smtClean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es-CO" dirty="0" smtClean="0"/>
              <a:t>Para iterar un string lo puedo hacer mediante un </a:t>
            </a:r>
            <a:r>
              <a:rPr lang="es-CO" dirty="0" err="1" smtClean="0">
                <a:solidFill>
                  <a:schemeClr val="tx2">
                    <a:lumMod val="25000"/>
                  </a:schemeClr>
                </a:solidFill>
              </a:rPr>
              <a:t>for</a:t>
            </a:r>
            <a:r>
              <a:rPr lang="es-CO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s-CO" dirty="0" smtClean="0"/>
              <a:t>de la siguiente forma:</a:t>
            </a:r>
          </a:p>
          <a:p>
            <a:endParaRPr lang="es-CO" dirty="0">
              <a:solidFill>
                <a:schemeClr val="tx2">
                  <a:lumMod val="25000"/>
                </a:schemeClr>
              </a:solidFill>
            </a:endParaRPr>
          </a:p>
          <a:p>
            <a:endParaRPr lang="es-CO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330" y="3645024"/>
            <a:ext cx="27813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991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99792" y="548681"/>
            <a:ext cx="3741738" cy="504056"/>
          </a:xfrm>
        </p:spPr>
        <p:txBody>
          <a:bodyPr>
            <a:normAutofit lnSpcReduction="10000"/>
          </a:bodyPr>
          <a:lstStyle/>
          <a:p>
            <a:r>
              <a:rPr lang="es-CO" sz="2800" dirty="0" smtClean="0"/>
              <a:t>Sintaxis</a:t>
            </a:r>
            <a:endParaRPr lang="es-CO" sz="2800" dirty="0"/>
          </a:p>
        </p:txBody>
      </p:sp>
      <p:pic>
        <p:nvPicPr>
          <p:cNvPr id="2050" name="Picture 2" descr="C:\Users\edison.carvajal\Documents\Sura\Capacitaciones\Python\python-logo-glass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611560" y="1772816"/>
            <a:ext cx="756084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Palabras clave:</a:t>
            </a:r>
          </a:p>
          <a:p>
            <a:r>
              <a:rPr lang="es-CO" dirty="0" smtClean="0"/>
              <a:t>El lenguaje Python posee las siguientes palabras clave </a:t>
            </a:r>
          </a:p>
          <a:p>
            <a:pPr marL="342900" indent="-342900">
              <a:buFont typeface="+mj-lt"/>
              <a:buAutoNum type="arabicPeriod"/>
            </a:pPr>
            <a:endParaRPr lang="es-CO" b="1" dirty="0" smtClean="0">
              <a:solidFill>
                <a:schemeClr val="tx2">
                  <a:lumMod val="25000"/>
                </a:schemeClr>
              </a:solidFill>
            </a:endParaRPr>
          </a:p>
          <a:p>
            <a:endParaRPr lang="es-CO" dirty="0"/>
          </a:p>
          <a:p>
            <a:pPr marL="342900" indent="-342900">
              <a:buFont typeface="+mj-lt"/>
              <a:buAutoNum type="arabicPeriod"/>
            </a:pPr>
            <a:endParaRPr lang="es-CO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783242"/>
              </p:ext>
            </p:extLst>
          </p:nvPr>
        </p:nvGraphicFramePr>
        <p:xfrm>
          <a:off x="1475655" y="2708920"/>
          <a:ext cx="5832650" cy="33123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6530"/>
                <a:gridCol w="1166530"/>
                <a:gridCol w="1166530"/>
                <a:gridCol w="1166530"/>
                <a:gridCol w="1166530"/>
              </a:tblGrid>
              <a:tr h="47319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False</a:t>
                      </a:r>
                      <a:endParaRPr lang="es-CO" sz="1200" b="0" i="0" u="none" strike="noStrike">
                        <a:solidFill>
                          <a:srgbClr val="25283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0" marB="857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class</a:t>
                      </a:r>
                      <a:endParaRPr lang="es-CO" sz="1200" b="0" i="0" u="none" strike="noStrike">
                        <a:solidFill>
                          <a:srgbClr val="25283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0" marB="857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finally</a:t>
                      </a:r>
                      <a:endParaRPr lang="es-CO" sz="1200" b="0" i="0" u="none" strike="noStrike">
                        <a:solidFill>
                          <a:srgbClr val="25283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0" marB="857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is</a:t>
                      </a:r>
                      <a:endParaRPr lang="es-CO" sz="1200" b="0" i="0" u="none" strike="noStrike">
                        <a:solidFill>
                          <a:srgbClr val="25283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0" marB="857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return</a:t>
                      </a:r>
                      <a:endParaRPr lang="es-CO" sz="1200" b="0" i="0" u="none" strike="noStrike">
                        <a:solidFill>
                          <a:srgbClr val="25283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0" marB="85725" anchor="ctr"/>
                </a:tc>
              </a:tr>
              <a:tr h="47319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None</a:t>
                      </a:r>
                      <a:endParaRPr lang="es-CO" sz="1200" b="0" i="0" u="none" strike="noStrike">
                        <a:solidFill>
                          <a:srgbClr val="25283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0" marB="857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continue</a:t>
                      </a:r>
                      <a:endParaRPr lang="es-CO" sz="1200" b="0" i="0" u="none" strike="noStrike">
                        <a:solidFill>
                          <a:srgbClr val="25283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0" marB="857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for</a:t>
                      </a:r>
                      <a:endParaRPr lang="es-CO" sz="1200" b="0" i="0" u="none" strike="noStrike">
                        <a:solidFill>
                          <a:srgbClr val="25283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0" marB="857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lambda</a:t>
                      </a:r>
                      <a:endParaRPr lang="es-CO" sz="1200" b="0" i="0" u="none" strike="noStrike">
                        <a:solidFill>
                          <a:srgbClr val="25283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0" marB="857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try</a:t>
                      </a:r>
                      <a:endParaRPr lang="es-CO" sz="1200" b="0" i="0" u="none" strike="noStrike">
                        <a:solidFill>
                          <a:srgbClr val="25283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0" marB="85725" anchor="ctr"/>
                </a:tc>
              </a:tr>
              <a:tr h="47319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True</a:t>
                      </a:r>
                      <a:endParaRPr lang="es-CO" sz="1200" b="0" i="0" u="none" strike="noStrike">
                        <a:solidFill>
                          <a:srgbClr val="25283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0" marB="857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def</a:t>
                      </a:r>
                      <a:endParaRPr lang="es-CO" sz="1200" b="0" i="0" u="none" strike="noStrike">
                        <a:solidFill>
                          <a:srgbClr val="25283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0" marB="857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from</a:t>
                      </a:r>
                      <a:endParaRPr lang="es-CO" sz="1200" b="0" i="0" u="none" strike="noStrike">
                        <a:solidFill>
                          <a:srgbClr val="25283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0" marB="857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nonlocal</a:t>
                      </a:r>
                      <a:endParaRPr lang="es-CO" sz="1200" b="0" i="0" u="none" strike="noStrike">
                        <a:solidFill>
                          <a:srgbClr val="25283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0" marB="857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while</a:t>
                      </a:r>
                      <a:endParaRPr lang="es-CO" sz="1200" b="0" i="0" u="none" strike="noStrike">
                        <a:solidFill>
                          <a:srgbClr val="25283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0" marB="85725" anchor="ctr"/>
                </a:tc>
              </a:tr>
              <a:tr h="47319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and</a:t>
                      </a:r>
                      <a:endParaRPr lang="es-CO" sz="1200" b="0" i="0" u="none" strike="noStrike">
                        <a:solidFill>
                          <a:srgbClr val="25283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0" marB="857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del</a:t>
                      </a:r>
                      <a:endParaRPr lang="es-CO" sz="1200" b="0" i="0" u="none" strike="noStrike">
                        <a:solidFill>
                          <a:srgbClr val="25283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0" marB="857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global</a:t>
                      </a:r>
                      <a:endParaRPr lang="es-CO" sz="1200" b="0" i="0" u="none" strike="noStrike">
                        <a:solidFill>
                          <a:srgbClr val="25283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0" marB="857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not</a:t>
                      </a:r>
                      <a:endParaRPr lang="es-CO" sz="1200" b="0" i="0" u="none" strike="noStrike">
                        <a:solidFill>
                          <a:srgbClr val="25283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0" marB="857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with</a:t>
                      </a:r>
                      <a:endParaRPr lang="es-CO" sz="1200" b="0" i="0" u="none" strike="noStrike">
                        <a:solidFill>
                          <a:srgbClr val="25283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0" marB="85725" anchor="ctr"/>
                </a:tc>
              </a:tr>
              <a:tr h="47319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as</a:t>
                      </a:r>
                      <a:endParaRPr lang="es-CO" sz="1200" b="0" i="0" u="none" strike="noStrike">
                        <a:solidFill>
                          <a:srgbClr val="25283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0" marB="857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elif</a:t>
                      </a:r>
                      <a:endParaRPr lang="es-CO" sz="1200" b="0" i="0" u="none" strike="noStrike">
                        <a:solidFill>
                          <a:srgbClr val="25283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0" marB="857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 err="1">
                          <a:effectLst/>
                        </a:rPr>
                        <a:t>if</a:t>
                      </a:r>
                      <a:endParaRPr lang="es-CO" sz="1200" b="0" i="0" u="none" strike="noStrike" dirty="0">
                        <a:solidFill>
                          <a:srgbClr val="25283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0" marB="857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or</a:t>
                      </a:r>
                      <a:endParaRPr lang="es-CO" sz="1200" b="0" i="0" u="none" strike="noStrike">
                        <a:solidFill>
                          <a:srgbClr val="25283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0" marB="857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yield</a:t>
                      </a:r>
                      <a:endParaRPr lang="es-CO" sz="1200" b="0" i="0" u="none" strike="noStrike">
                        <a:solidFill>
                          <a:srgbClr val="25283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0" marB="85725" anchor="ctr"/>
                </a:tc>
              </a:tr>
              <a:tr h="47319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assert</a:t>
                      </a:r>
                      <a:endParaRPr lang="es-CO" sz="1200" b="0" i="0" u="none" strike="noStrike">
                        <a:solidFill>
                          <a:srgbClr val="25283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0" marB="857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else</a:t>
                      </a:r>
                      <a:endParaRPr lang="es-CO" sz="1200" b="0" i="0" u="none" strike="noStrike">
                        <a:solidFill>
                          <a:srgbClr val="25283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0" marB="857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 err="1">
                          <a:effectLst/>
                        </a:rPr>
                        <a:t>import</a:t>
                      </a:r>
                      <a:endParaRPr lang="es-CO" sz="1200" b="0" i="0" u="none" strike="noStrike" dirty="0">
                        <a:solidFill>
                          <a:srgbClr val="25283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0" marB="857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pass</a:t>
                      </a:r>
                      <a:endParaRPr lang="es-CO" sz="1200" b="0" i="0" u="none" strike="noStrike">
                        <a:solidFill>
                          <a:srgbClr val="25283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0" marB="857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 </a:t>
                      </a:r>
                      <a:endParaRPr lang="es-CO" sz="1200" b="0" i="0" u="none" strike="noStrike">
                        <a:solidFill>
                          <a:srgbClr val="25283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0" marB="85725" anchor="ctr"/>
                </a:tc>
              </a:tr>
              <a:tr h="47319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break</a:t>
                      </a:r>
                      <a:endParaRPr lang="es-CO" sz="1200" b="0" i="0" u="none" strike="noStrike">
                        <a:solidFill>
                          <a:srgbClr val="25283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0" marB="857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except</a:t>
                      </a:r>
                      <a:endParaRPr lang="es-CO" sz="1200" b="0" i="0" u="none" strike="noStrike">
                        <a:solidFill>
                          <a:srgbClr val="25283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0" marB="857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in</a:t>
                      </a:r>
                      <a:endParaRPr lang="es-CO" sz="1200" b="0" i="0" u="none" strike="noStrike">
                        <a:solidFill>
                          <a:srgbClr val="25283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0" marB="857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raise</a:t>
                      </a:r>
                      <a:endParaRPr lang="es-CO" sz="1200" b="0" i="0" u="none" strike="noStrike">
                        <a:solidFill>
                          <a:srgbClr val="25283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0" marB="857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>
                          <a:effectLst/>
                        </a:rPr>
                        <a:t> </a:t>
                      </a:r>
                      <a:endParaRPr lang="es-CO" sz="1200" b="0" i="0" u="none" strike="noStrike" dirty="0">
                        <a:solidFill>
                          <a:srgbClr val="25283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0" marB="857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81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99792" y="548680"/>
            <a:ext cx="4392488" cy="648072"/>
          </a:xfrm>
        </p:spPr>
        <p:txBody>
          <a:bodyPr>
            <a:normAutofit/>
          </a:bodyPr>
          <a:lstStyle/>
          <a:p>
            <a:r>
              <a:rPr lang="es-CO" sz="2800" dirty="0"/>
              <a:t>Strings y Salida en Consola</a:t>
            </a:r>
          </a:p>
        </p:txBody>
      </p:sp>
      <p:pic>
        <p:nvPicPr>
          <p:cNvPr id="2050" name="Picture 2" descr="C:\Users\edison.carvajal\Documents\Sura\Capacitaciones\Python\python-logo-glass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611560" y="1772816"/>
            <a:ext cx="756084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 err="1" smtClean="0">
                <a:solidFill>
                  <a:schemeClr val="tx2">
                    <a:lumMod val="25000"/>
                  </a:schemeClr>
                </a:solidFill>
              </a:rPr>
              <a:t>Contain</a:t>
            </a:r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 con String:</a:t>
            </a:r>
          </a:p>
          <a:p>
            <a:endParaRPr lang="es-CO" b="1" dirty="0" smtClean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es-CO" dirty="0"/>
              <a:t>Para saber si un string contiene otro string se hacer de la siguiente </a:t>
            </a:r>
            <a:r>
              <a:rPr lang="es-CO" dirty="0" smtClean="0"/>
              <a:t>forma:</a:t>
            </a:r>
          </a:p>
          <a:p>
            <a:endParaRPr lang="es-CO" dirty="0">
              <a:solidFill>
                <a:schemeClr val="tx2">
                  <a:lumMod val="25000"/>
                </a:schemeClr>
              </a:solidFill>
            </a:endParaRPr>
          </a:p>
          <a:p>
            <a:endParaRPr lang="es-CO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117" y="3789040"/>
            <a:ext cx="23717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7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99792" y="548680"/>
            <a:ext cx="4392488" cy="648072"/>
          </a:xfrm>
        </p:spPr>
        <p:txBody>
          <a:bodyPr>
            <a:normAutofit/>
          </a:bodyPr>
          <a:lstStyle/>
          <a:p>
            <a:r>
              <a:rPr lang="es-CO" sz="2800" dirty="0"/>
              <a:t>Strings y Salida en Consola</a:t>
            </a:r>
          </a:p>
        </p:txBody>
      </p:sp>
      <p:pic>
        <p:nvPicPr>
          <p:cNvPr id="2050" name="Picture 2" descr="C:\Users\edison.carvajal\Documents\Sura\Capacitaciones\Python\python-logo-glass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611560" y="1772816"/>
            <a:ext cx="756084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Funciones para trabajar con String:</a:t>
            </a:r>
          </a:p>
          <a:p>
            <a:endParaRPr lang="es-CO" b="1" dirty="0" smtClean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es-CO" dirty="0" smtClean="0"/>
              <a:t>La funciones mas comunes para trabajar con string son </a:t>
            </a:r>
            <a:r>
              <a:rPr lang="es-CO" dirty="0" err="1" smtClean="0">
                <a:solidFill>
                  <a:schemeClr val="tx2">
                    <a:lumMod val="25000"/>
                  </a:schemeClr>
                </a:solidFill>
              </a:rPr>
              <a:t>enumerate</a:t>
            </a:r>
            <a:r>
              <a:rPr lang="es-CO" dirty="0" smtClean="0">
                <a:solidFill>
                  <a:schemeClr val="tx2">
                    <a:lumMod val="25000"/>
                  </a:schemeClr>
                </a:solidFill>
              </a:rPr>
              <a:t>()</a:t>
            </a:r>
            <a:r>
              <a:rPr lang="es-CO" dirty="0" smtClean="0"/>
              <a:t> y </a:t>
            </a:r>
            <a:r>
              <a:rPr lang="es-CO" dirty="0" err="1" smtClean="0">
                <a:solidFill>
                  <a:schemeClr val="tx2">
                    <a:lumMod val="25000"/>
                  </a:schemeClr>
                </a:solidFill>
              </a:rPr>
              <a:t>len</a:t>
            </a:r>
            <a:r>
              <a:rPr lang="es-CO" dirty="0" smtClean="0">
                <a:solidFill>
                  <a:schemeClr val="tx2">
                    <a:lumMod val="25000"/>
                  </a:schemeClr>
                </a:solidFill>
              </a:rPr>
              <a:t>()</a:t>
            </a:r>
            <a:r>
              <a:rPr lang="es-CO" dirty="0" smtClean="0"/>
              <a:t>, las cuales sirven para poner en un par enumerado todos lo elementos y para saber la longitud del string respectivamente:</a:t>
            </a:r>
          </a:p>
          <a:p>
            <a:endParaRPr lang="es-CO" dirty="0">
              <a:solidFill>
                <a:schemeClr val="tx2">
                  <a:lumMod val="25000"/>
                </a:schemeClr>
              </a:solidFill>
            </a:endParaRPr>
          </a:p>
          <a:p>
            <a:endParaRPr lang="es-CO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305" y="3874368"/>
            <a:ext cx="39433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24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99792" y="548680"/>
            <a:ext cx="4392488" cy="648072"/>
          </a:xfrm>
        </p:spPr>
        <p:txBody>
          <a:bodyPr>
            <a:normAutofit/>
          </a:bodyPr>
          <a:lstStyle/>
          <a:p>
            <a:r>
              <a:rPr lang="es-CO" sz="2800" dirty="0"/>
              <a:t>Strings y Salida en Consola</a:t>
            </a:r>
          </a:p>
        </p:txBody>
      </p:sp>
      <p:pic>
        <p:nvPicPr>
          <p:cNvPr id="2050" name="Picture 2" descr="C:\Users\edison.carvajal\Documents\Sura\Capacitaciones\Python\python-logo-glass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611560" y="1772816"/>
            <a:ext cx="756084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Funciones para trabajar con String:</a:t>
            </a:r>
          </a:p>
          <a:p>
            <a:endParaRPr lang="es-CO" b="1" dirty="0" smtClean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es-CO" dirty="0" smtClean="0"/>
              <a:t>La funciones mas comunes para trabajar con string son </a:t>
            </a:r>
            <a:r>
              <a:rPr lang="es-CO" dirty="0" err="1" smtClean="0">
                <a:solidFill>
                  <a:schemeClr val="tx2">
                    <a:lumMod val="25000"/>
                  </a:schemeClr>
                </a:solidFill>
              </a:rPr>
              <a:t>enumerate</a:t>
            </a:r>
            <a:r>
              <a:rPr lang="es-CO" dirty="0" smtClean="0">
                <a:solidFill>
                  <a:schemeClr val="tx2">
                    <a:lumMod val="25000"/>
                  </a:schemeClr>
                </a:solidFill>
              </a:rPr>
              <a:t>()</a:t>
            </a:r>
            <a:r>
              <a:rPr lang="es-CO" dirty="0" smtClean="0"/>
              <a:t> y </a:t>
            </a:r>
            <a:r>
              <a:rPr lang="es-CO" dirty="0" err="1" smtClean="0">
                <a:solidFill>
                  <a:schemeClr val="tx2">
                    <a:lumMod val="25000"/>
                  </a:schemeClr>
                </a:solidFill>
              </a:rPr>
              <a:t>len</a:t>
            </a:r>
            <a:r>
              <a:rPr lang="es-CO" dirty="0" smtClean="0">
                <a:solidFill>
                  <a:schemeClr val="tx2">
                    <a:lumMod val="25000"/>
                  </a:schemeClr>
                </a:solidFill>
              </a:rPr>
              <a:t>()</a:t>
            </a:r>
            <a:r>
              <a:rPr lang="es-CO" dirty="0" smtClean="0"/>
              <a:t>, las cuales sirven para poner en un par enumerado todos lo elementos y para saber la longitud del string respectivamente:</a:t>
            </a:r>
          </a:p>
          <a:p>
            <a:endParaRPr lang="es-CO" dirty="0">
              <a:solidFill>
                <a:schemeClr val="tx2">
                  <a:lumMod val="25000"/>
                </a:schemeClr>
              </a:solidFill>
            </a:endParaRPr>
          </a:p>
          <a:p>
            <a:endParaRPr lang="es-CO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305" y="3874368"/>
            <a:ext cx="39433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006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99792" y="548680"/>
            <a:ext cx="4392488" cy="648072"/>
          </a:xfrm>
        </p:spPr>
        <p:txBody>
          <a:bodyPr>
            <a:normAutofit/>
          </a:bodyPr>
          <a:lstStyle/>
          <a:p>
            <a:r>
              <a:rPr lang="es-CO" sz="2800" dirty="0"/>
              <a:t>Strings y Salida en Consola</a:t>
            </a:r>
          </a:p>
        </p:txBody>
      </p:sp>
      <p:pic>
        <p:nvPicPr>
          <p:cNvPr id="2050" name="Picture 2" descr="C:\Users\edison.carvajal\Documents\Sura\Capacitaciones\Python\python-logo-glass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611560" y="1772816"/>
            <a:ext cx="756084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Caracteres de escape:</a:t>
            </a:r>
          </a:p>
          <a:p>
            <a:endParaRPr lang="es-CO" b="1" dirty="0" smtClean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es-CO" dirty="0" smtClean="0"/>
              <a:t>En algunos casos es necesario escapar algunos caracteres como lo son </a:t>
            </a:r>
            <a:r>
              <a:rPr lang="es-CO" dirty="0" smtClean="0">
                <a:solidFill>
                  <a:schemeClr val="tx2">
                    <a:lumMod val="25000"/>
                  </a:schemeClr>
                </a:solidFill>
              </a:rPr>
              <a:t>‘</a:t>
            </a:r>
            <a:r>
              <a:rPr lang="es-CO" dirty="0" smtClean="0"/>
              <a:t> y el </a:t>
            </a:r>
            <a:r>
              <a:rPr lang="es-CO" dirty="0" smtClean="0">
                <a:solidFill>
                  <a:schemeClr val="tx2">
                    <a:lumMod val="25000"/>
                  </a:schemeClr>
                </a:solidFill>
              </a:rPr>
              <a:t>“</a:t>
            </a:r>
            <a:r>
              <a:rPr lang="es-CO" dirty="0" smtClean="0"/>
              <a:t>, </a:t>
            </a:r>
          </a:p>
          <a:p>
            <a:r>
              <a:rPr lang="es-CO" dirty="0" smtClean="0"/>
              <a:t>estos son los errores que comúnmente se presentan con estos:</a:t>
            </a:r>
          </a:p>
          <a:p>
            <a:endParaRPr lang="es-CO" dirty="0"/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r>
              <a:rPr lang="es-CO" dirty="0" smtClean="0"/>
              <a:t>para ellos se debe trabajar de las siguientes formas:</a:t>
            </a:r>
          </a:p>
          <a:p>
            <a:endParaRPr lang="es-CO" dirty="0">
              <a:solidFill>
                <a:schemeClr val="tx2">
                  <a:lumMod val="25000"/>
                </a:schemeClr>
              </a:solidFill>
            </a:endParaRPr>
          </a:p>
          <a:p>
            <a:endParaRPr lang="es-CO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881" y="3192773"/>
            <a:ext cx="2410197" cy="116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3" y="4797152"/>
            <a:ext cx="32670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03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99792" y="548680"/>
            <a:ext cx="4392488" cy="648072"/>
          </a:xfrm>
        </p:spPr>
        <p:txBody>
          <a:bodyPr>
            <a:normAutofit/>
          </a:bodyPr>
          <a:lstStyle/>
          <a:p>
            <a:r>
              <a:rPr lang="es-CO" sz="2800" dirty="0"/>
              <a:t>Strings y Salida en Consola</a:t>
            </a:r>
          </a:p>
        </p:txBody>
      </p:sp>
      <p:pic>
        <p:nvPicPr>
          <p:cNvPr id="2050" name="Picture 2" descr="C:\Users\edison.carvajal\Documents\Sura\Capacitaciones\Python\python-logo-glass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611560" y="1772816"/>
            <a:ext cx="756084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Caracteres de escape:</a:t>
            </a:r>
          </a:p>
          <a:p>
            <a:endParaRPr lang="es-CO" b="1" dirty="0" smtClean="0">
              <a:solidFill>
                <a:schemeClr val="tx2">
                  <a:lumMod val="25000"/>
                </a:schemeClr>
              </a:solidFill>
            </a:endParaRPr>
          </a:p>
          <a:p>
            <a:endParaRPr lang="es-CO" dirty="0">
              <a:solidFill>
                <a:schemeClr val="tx2">
                  <a:lumMod val="25000"/>
                </a:schemeClr>
              </a:solidFill>
            </a:endParaRPr>
          </a:p>
          <a:p>
            <a:endParaRPr lang="es-CO" dirty="0">
              <a:solidFill>
                <a:schemeClr val="tx2">
                  <a:lumMod val="25000"/>
                </a:schemeClr>
              </a:solidFill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040243"/>
              </p:ext>
            </p:extLst>
          </p:nvPr>
        </p:nvGraphicFramePr>
        <p:xfrm>
          <a:off x="1440012" y="2276872"/>
          <a:ext cx="6120680" cy="4245818"/>
        </p:xfrm>
        <a:graphic>
          <a:graphicData uri="http://schemas.openxmlformats.org/drawingml/2006/table">
            <a:tbl>
              <a:tblPr/>
              <a:tblGrid>
                <a:gridCol w="3060340"/>
                <a:gridCol w="3060340"/>
              </a:tblGrid>
              <a:tr h="254038">
                <a:tc>
                  <a:txBody>
                    <a:bodyPr/>
                    <a:lstStyle/>
                    <a:p>
                      <a:pPr algn="l"/>
                      <a:r>
                        <a:rPr lang="es-CO" sz="1200" b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Escape </a:t>
                      </a:r>
                      <a:r>
                        <a:rPr lang="es-CO" sz="1200" b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Sequence</a:t>
                      </a:r>
                      <a:endParaRPr lang="es-CO" sz="1200" b="0" dirty="0"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</a:endParaRPr>
                    </a:p>
                  </a:txBody>
                  <a:tcPr marL="43646" marR="34916" marT="65468" marB="61104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43646" marR="34916" marT="65468" marB="61104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</a:tr>
              <a:tr h="336666">
                <a:tc>
                  <a:txBody>
                    <a:bodyPr/>
                    <a:lstStyle/>
                    <a:p>
                      <a:r>
                        <a:rPr lang="es-CO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\</a:t>
                      </a:r>
                      <a:r>
                        <a:rPr lang="es-CO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newline</a:t>
                      </a:r>
                      <a:endParaRPr lang="es-CO" sz="1200" dirty="0"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</a:endParaRPr>
                    </a:p>
                  </a:txBody>
                  <a:tcPr marL="43646" marR="34916" marT="43646" marB="3928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Backslash and newline ignored</a:t>
                      </a:r>
                    </a:p>
                  </a:txBody>
                  <a:tcPr marL="43646" marR="34916" marT="43646" marB="3928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087">
                <a:tc>
                  <a:txBody>
                    <a:bodyPr/>
                    <a:lstStyle/>
                    <a:p>
                      <a:r>
                        <a:rPr lang="es-CO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\\</a:t>
                      </a:r>
                    </a:p>
                  </a:txBody>
                  <a:tcPr marL="43646" marR="34916" marT="43646" marB="3928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Backslash</a:t>
                      </a:r>
                    </a:p>
                  </a:txBody>
                  <a:tcPr marL="43646" marR="34916" marT="43646" marB="3928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087">
                <a:tc>
                  <a:txBody>
                    <a:bodyPr/>
                    <a:lstStyle/>
                    <a:p>
                      <a:r>
                        <a:rPr lang="es-CO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\'</a:t>
                      </a:r>
                    </a:p>
                  </a:txBody>
                  <a:tcPr marL="43646" marR="34916" marT="43646" marB="3928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Single quote</a:t>
                      </a:r>
                    </a:p>
                  </a:txBody>
                  <a:tcPr marL="43646" marR="34916" marT="43646" marB="3928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087">
                <a:tc>
                  <a:txBody>
                    <a:bodyPr/>
                    <a:lstStyle/>
                    <a:p>
                      <a:r>
                        <a:rPr lang="es-CO" sz="120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\"</a:t>
                      </a:r>
                    </a:p>
                  </a:txBody>
                  <a:tcPr marL="43646" marR="34916" marT="43646" marB="3928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Double</a:t>
                      </a:r>
                      <a:r>
                        <a:rPr lang="es-CO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s-CO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quote</a:t>
                      </a:r>
                      <a:endParaRPr lang="es-CO" sz="1200" dirty="0"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</a:endParaRPr>
                    </a:p>
                  </a:txBody>
                  <a:tcPr marL="43646" marR="34916" marT="43646" marB="3928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087">
                <a:tc>
                  <a:txBody>
                    <a:bodyPr/>
                    <a:lstStyle/>
                    <a:p>
                      <a:r>
                        <a:rPr lang="es-CO" sz="120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\a</a:t>
                      </a:r>
                    </a:p>
                  </a:txBody>
                  <a:tcPr marL="43646" marR="34916" marT="43646" marB="3928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ASCII Bell</a:t>
                      </a:r>
                    </a:p>
                  </a:txBody>
                  <a:tcPr marL="43646" marR="34916" marT="43646" marB="3928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087">
                <a:tc>
                  <a:txBody>
                    <a:bodyPr/>
                    <a:lstStyle/>
                    <a:p>
                      <a:r>
                        <a:rPr lang="es-CO" sz="120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\b</a:t>
                      </a:r>
                    </a:p>
                  </a:txBody>
                  <a:tcPr marL="43646" marR="34916" marT="43646" marB="3928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ASCII </a:t>
                      </a:r>
                      <a:r>
                        <a:rPr lang="es-CO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Backspace</a:t>
                      </a:r>
                      <a:endParaRPr lang="es-CO" sz="1200" dirty="0"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</a:endParaRPr>
                    </a:p>
                  </a:txBody>
                  <a:tcPr marL="43646" marR="34916" marT="43646" marB="3928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087">
                <a:tc>
                  <a:txBody>
                    <a:bodyPr/>
                    <a:lstStyle/>
                    <a:p>
                      <a:r>
                        <a:rPr lang="es-CO" sz="120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\f</a:t>
                      </a:r>
                    </a:p>
                  </a:txBody>
                  <a:tcPr marL="43646" marR="34916" marT="43646" marB="3928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ASCII </a:t>
                      </a:r>
                      <a:r>
                        <a:rPr lang="es-CO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Formfeed</a:t>
                      </a:r>
                      <a:endParaRPr lang="es-CO" sz="1200" dirty="0"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</a:endParaRPr>
                    </a:p>
                  </a:txBody>
                  <a:tcPr marL="43646" marR="34916" marT="43646" marB="3928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087">
                <a:tc>
                  <a:txBody>
                    <a:bodyPr/>
                    <a:lstStyle/>
                    <a:p>
                      <a:r>
                        <a:rPr lang="es-CO" sz="120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\n</a:t>
                      </a:r>
                    </a:p>
                  </a:txBody>
                  <a:tcPr marL="43646" marR="34916" marT="43646" marB="3928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ASCII </a:t>
                      </a:r>
                      <a:r>
                        <a:rPr lang="es-CO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Linefeed</a:t>
                      </a:r>
                      <a:endParaRPr lang="es-CO" sz="1200" dirty="0"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</a:endParaRPr>
                    </a:p>
                  </a:txBody>
                  <a:tcPr marL="43646" marR="34916" marT="43646" marB="3928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6666">
                <a:tc>
                  <a:txBody>
                    <a:bodyPr/>
                    <a:lstStyle/>
                    <a:p>
                      <a:r>
                        <a:rPr lang="es-CO" sz="120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\r</a:t>
                      </a:r>
                    </a:p>
                  </a:txBody>
                  <a:tcPr marL="43646" marR="34916" marT="43646" marB="3928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ASCII </a:t>
                      </a:r>
                      <a:r>
                        <a:rPr lang="es-CO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Carriage</a:t>
                      </a:r>
                      <a:r>
                        <a:rPr lang="es-CO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s-CO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Return</a:t>
                      </a:r>
                      <a:endParaRPr lang="es-CO" sz="1200" dirty="0"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</a:endParaRPr>
                    </a:p>
                  </a:txBody>
                  <a:tcPr marL="43646" marR="34916" marT="43646" marB="3928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6666">
                <a:tc>
                  <a:txBody>
                    <a:bodyPr/>
                    <a:lstStyle/>
                    <a:p>
                      <a:r>
                        <a:rPr lang="es-CO" sz="120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\t</a:t>
                      </a:r>
                    </a:p>
                  </a:txBody>
                  <a:tcPr marL="43646" marR="34916" marT="43646" marB="3928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ASCII Horizontal </a:t>
                      </a:r>
                      <a:r>
                        <a:rPr lang="es-CO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Tab</a:t>
                      </a:r>
                      <a:endParaRPr lang="es-CO" sz="1200" dirty="0"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</a:endParaRPr>
                    </a:p>
                  </a:txBody>
                  <a:tcPr marL="43646" marR="34916" marT="43646" marB="3928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087">
                <a:tc>
                  <a:txBody>
                    <a:bodyPr/>
                    <a:lstStyle/>
                    <a:p>
                      <a:r>
                        <a:rPr lang="es-CO" sz="120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\v</a:t>
                      </a:r>
                    </a:p>
                  </a:txBody>
                  <a:tcPr marL="43646" marR="34916" marT="43646" marB="3928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ASCII Vertical </a:t>
                      </a:r>
                      <a:r>
                        <a:rPr lang="es-CO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Tab</a:t>
                      </a:r>
                      <a:endParaRPr lang="es-CO" sz="1200" dirty="0"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</a:endParaRPr>
                    </a:p>
                  </a:txBody>
                  <a:tcPr marL="43646" marR="34916" marT="43646" marB="3928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6666">
                <a:tc>
                  <a:txBody>
                    <a:bodyPr/>
                    <a:lstStyle/>
                    <a:p>
                      <a:r>
                        <a:rPr lang="es-CO" sz="120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\ooo</a:t>
                      </a:r>
                    </a:p>
                  </a:txBody>
                  <a:tcPr marL="43646" marR="34916" marT="43646" marB="3928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Character with octal value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ooo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</a:endParaRPr>
                    </a:p>
                  </a:txBody>
                  <a:tcPr marL="43646" marR="34916" marT="43646" marB="3928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3246">
                <a:tc>
                  <a:txBody>
                    <a:bodyPr/>
                    <a:lstStyle/>
                    <a:p>
                      <a:r>
                        <a:rPr lang="es-CO" sz="120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\xHH</a:t>
                      </a:r>
                    </a:p>
                  </a:txBody>
                  <a:tcPr marL="43646" marR="34916" marT="43646" marB="3928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Character with hexadecimal value HH</a:t>
                      </a:r>
                    </a:p>
                  </a:txBody>
                  <a:tcPr marL="43646" marR="34916" marT="43646" marB="3928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98988" y="1547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s-CO" alt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s-CO" alt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42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99792" y="548680"/>
            <a:ext cx="4392488" cy="648072"/>
          </a:xfrm>
        </p:spPr>
        <p:txBody>
          <a:bodyPr>
            <a:normAutofit/>
          </a:bodyPr>
          <a:lstStyle/>
          <a:p>
            <a:r>
              <a:rPr lang="es-CO" sz="2800" dirty="0"/>
              <a:t>Strings y Salida en Consola</a:t>
            </a:r>
          </a:p>
        </p:txBody>
      </p:sp>
      <p:pic>
        <p:nvPicPr>
          <p:cNvPr id="2050" name="Picture 2" descr="C:\Users\edison.carvajal\Documents\Sura\Capacitaciones\Python\python-logo-glass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611560" y="1772816"/>
            <a:ext cx="756084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String </a:t>
            </a:r>
            <a:r>
              <a:rPr lang="es-CO" b="1" dirty="0" err="1" smtClean="0">
                <a:solidFill>
                  <a:schemeClr val="tx2">
                    <a:lumMod val="25000"/>
                  </a:schemeClr>
                </a:solidFill>
              </a:rPr>
              <a:t>format</a:t>
            </a:r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:</a:t>
            </a:r>
          </a:p>
          <a:p>
            <a:endParaRPr lang="es-CO" b="1" dirty="0" smtClean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es-CO" dirty="0" smtClean="0"/>
              <a:t>Al igual que en otros lenguajes, Python posee un método para aplicar un formato especifico a un String, para ello lo podemos hacer de la siguiente forma:</a:t>
            </a:r>
          </a:p>
          <a:p>
            <a:endParaRPr lang="es-CO" dirty="0" smtClean="0"/>
          </a:p>
          <a:p>
            <a:endParaRPr lang="es-CO" dirty="0">
              <a:solidFill>
                <a:schemeClr val="tx2">
                  <a:lumMod val="25000"/>
                </a:schemeClr>
              </a:solidFill>
            </a:endParaRPr>
          </a:p>
          <a:p>
            <a:endParaRPr lang="es-CO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67" y="3276550"/>
            <a:ext cx="545782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1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99792" y="548680"/>
            <a:ext cx="4392488" cy="648072"/>
          </a:xfrm>
        </p:spPr>
        <p:txBody>
          <a:bodyPr>
            <a:normAutofit/>
          </a:bodyPr>
          <a:lstStyle/>
          <a:p>
            <a:r>
              <a:rPr lang="es-CO" sz="2800" dirty="0"/>
              <a:t>Strings y Salida en Consola</a:t>
            </a:r>
          </a:p>
        </p:txBody>
      </p:sp>
      <p:pic>
        <p:nvPicPr>
          <p:cNvPr id="2050" name="Picture 2" descr="C:\Users\edison.carvajal\Documents\Sura\Capacitaciones\Python\python-logo-glass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611560" y="1772816"/>
            <a:ext cx="756084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String </a:t>
            </a:r>
            <a:r>
              <a:rPr lang="es-CO" b="1" dirty="0" err="1" smtClean="0">
                <a:solidFill>
                  <a:schemeClr val="tx2">
                    <a:lumMod val="25000"/>
                  </a:schemeClr>
                </a:solidFill>
              </a:rPr>
              <a:t>format</a:t>
            </a:r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:</a:t>
            </a:r>
          </a:p>
          <a:p>
            <a:endParaRPr lang="es-CO" b="1" dirty="0" smtClean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es-CO" dirty="0" smtClean="0"/>
              <a:t>También puedo dar formato indicando la alineación, dando formato a un numero especifico:</a:t>
            </a:r>
          </a:p>
          <a:p>
            <a:endParaRPr lang="es-CO" dirty="0" smtClean="0"/>
          </a:p>
          <a:p>
            <a:endParaRPr lang="es-CO" dirty="0">
              <a:solidFill>
                <a:schemeClr val="tx2">
                  <a:lumMod val="25000"/>
                </a:schemeClr>
              </a:solidFill>
            </a:endParaRPr>
          </a:p>
          <a:p>
            <a:endParaRPr lang="es-CO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67" y="3276550"/>
            <a:ext cx="545782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021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99792" y="548680"/>
            <a:ext cx="4392488" cy="648072"/>
          </a:xfrm>
        </p:spPr>
        <p:txBody>
          <a:bodyPr>
            <a:normAutofit/>
          </a:bodyPr>
          <a:lstStyle/>
          <a:p>
            <a:r>
              <a:rPr lang="es-CO" sz="2800" dirty="0"/>
              <a:t>Strings y Salida en Consola</a:t>
            </a:r>
          </a:p>
        </p:txBody>
      </p:sp>
      <p:pic>
        <p:nvPicPr>
          <p:cNvPr id="2050" name="Picture 2" descr="C:\Users\edison.carvajal\Documents\Sura\Capacitaciones\Python\python-logo-glass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611560" y="1772816"/>
            <a:ext cx="756084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Métodos comunes para trabajar con String:</a:t>
            </a:r>
          </a:p>
          <a:p>
            <a:endParaRPr lang="es-CO" b="1" dirty="0" smtClean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es-CO" dirty="0" smtClean="0"/>
              <a:t>Python pose muchos métodos para el manejo de strings, los mas usuales para trabar son los siguientes:</a:t>
            </a:r>
          </a:p>
          <a:p>
            <a:endParaRPr lang="es-CO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117" y="3284984"/>
            <a:ext cx="54197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89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99792" y="548680"/>
            <a:ext cx="4392488" cy="648072"/>
          </a:xfrm>
        </p:spPr>
        <p:txBody>
          <a:bodyPr>
            <a:normAutofit fontScale="85000" lnSpcReduction="10000"/>
          </a:bodyPr>
          <a:lstStyle/>
          <a:p>
            <a:r>
              <a:rPr lang="es-CO" sz="2800" dirty="0"/>
              <a:t>Condicionales y Control de Flujo</a:t>
            </a:r>
          </a:p>
        </p:txBody>
      </p:sp>
      <p:pic>
        <p:nvPicPr>
          <p:cNvPr id="2050" name="Picture 2" descr="C:\Users\edison.carvajal\Documents\Sura\Capacitaciones\Python\python-logo-glass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611560" y="1772816"/>
            <a:ext cx="756084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 err="1" smtClean="0">
                <a:solidFill>
                  <a:schemeClr val="tx2">
                    <a:lumMod val="25000"/>
                  </a:schemeClr>
                </a:solidFill>
              </a:rPr>
              <a:t>If</a:t>
            </a:r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 … </a:t>
            </a:r>
            <a:r>
              <a:rPr lang="es-CO" b="1" dirty="0" err="1" smtClean="0">
                <a:solidFill>
                  <a:schemeClr val="tx2">
                    <a:lumMod val="25000"/>
                  </a:schemeClr>
                </a:solidFill>
              </a:rPr>
              <a:t>else</a:t>
            </a:r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s-CO" b="1" dirty="0" err="1" smtClean="0">
                <a:solidFill>
                  <a:schemeClr val="tx2">
                    <a:lumMod val="25000"/>
                  </a:schemeClr>
                </a:solidFill>
              </a:rPr>
              <a:t>Statement</a:t>
            </a:r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:</a:t>
            </a:r>
          </a:p>
          <a:p>
            <a:r>
              <a:rPr lang="es-CO" dirty="0" smtClean="0"/>
              <a:t>Esta es la sentencia condicional, con la cual podemos trabajar de la siguientes formas:</a:t>
            </a:r>
          </a:p>
          <a:p>
            <a:endParaRPr lang="es-CO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75" y="2636912"/>
            <a:ext cx="48196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064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99792" y="548680"/>
            <a:ext cx="4392488" cy="648072"/>
          </a:xfrm>
        </p:spPr>
        <p:txBody>
          <a:bodyPr>
            <a:normAutofit fontScale="85000" lnSpcReduction="10000"/>
          </a:bodyPr>
          <a:lstStyle/>
          <a:p>
            <a:r>
              <a:rPr lang="es-CO" sz="2800" dirty="0"/>
              <a:t>Condicionales y Control de Flujo</a:t>
            </a:r>
          </a:p>
        </p:txBody>
      </p:sp>
      <p:pic>
        <p:nvPicPr>
          <p:cNvPr id="2050" name="Picture 2" descr="C:\Users\edison.carvajal\Documents\Sura\Capacitaciones\Python\python-logo-glass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611560" y="1772816"/>
            <a:ext cx="756084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 err="1" smtClean="0">
                <a:solidFill>
                  <a:schemeClr val="tx2">
                    <a:lumMod val="25000"/>
                  </a:schemeClr>
                </a:solidFill>
              </a:rPr>
              <a:t>If</a:t>
            </a:r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 … </a:t>
            </a:r>
            <a:r>
              <a:rPr lang="es-CO" b="1" dirty="0" err="1" smtClean="0">
                <a:solidFill>
                  <a:schemeClr val="tx2">
                    <a:lumMod val="25000"/>
                  </a:schemeClr>
                </a:solidFill>
              </a:rPr>
              <a:t>else</a:t>
            </a:r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s-CO" b="1" dirty="0" err="1" smtClean="0">
                <a:solidFill>
                  <a:schemeClr val="tx2">
                    <a:lumMod val="25000"/>
                  </a:schemeClr>
                </a:solidFill>
              </a:rPr>
              <a:t>Statement</a:t>
            </a:r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:</a:t>
            </a:r>
          </a:p>
          <a:p>
            <a:endParaRPr lang="es-CO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8" y="2702235"/>
            <a:ext cx="43910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287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99792" y="548681"/>
            <a:ext cx="3741738" cy="504056"/>
          </a:xfrm>
        </p:spPr>
        <p:txBody>
          <a:bodyPr>
            <a:normAutofit lnSpcReduction="10000"/>
          </a:bodyPr>
          <a:lstStyle/>
          <a:p>
            <a:r>
              <a:rPr lang="es-CO" sz="2800" dirty="0" smtClean="0"/>
              <a:t>Sintaxis</a:t>
            </a:r>
            <a:endParaRPr lang="es-CO" sz="2800" dirty="0"/>
          </a:p>
        </p:txBody>
      </p:sp>
      <p:pic>
        <p:nvPicPr>
          <p:cNvPr id="2050" name="Picture 2" descr="C:\Users\edison.carvajal\Documents\Sura\Capacitaciones\Python\python-logo-glass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611560" y="1772816"/>
            <a:ext cx="756084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Identificadores:</a:t>
            </a:r>
          </a:p>
          <a:p>
            <a:endParaRPr lang="es-CO" b="1" dirty="0" smtClean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es-CO" dirty="0" smtClean="0"/>
              <a:t>Un identificador es un nombre que se le da a las clases, funciones, variables … con el fin de diferenciar unas de otras, para nombrar los identificadores se deben de seguir las siguientes reglas:</a:t>
            </a:r>
            <a:endParaRPr lang="es-CO" b="1" dirty="0" smtClean="0">
              <a:solidFill>
                <a:schemeClr val="tx2">
                  <a:lumMod val="25000"/>
                </a:schemeClr>
              </a:solidFill>
            </a:endParaRPr>
          </a:p>
          <a:p>
            <a:endParaRPr lang="es-CO" b="1" dirty="0" smtClean="0">
              <a:solidFill>
                <a:schemeClr val="tx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CO" b="1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s-CO" dirty="0" smtClean="0"/>
              <a:t>Debe ser una combinación de letras in minúsculas (a-z) o mayúsculas(A-Z) o guion bajo (_). </a:t>
            </a:r>
          </a:p>
          <a:p>
            <a:pPr marL="342900" indent="-342900">
              <a:buFont typeface="+mj-lt"/>
              <a:buAutoNum type="arabicPeriod"/>
            </a:pPr>
            <a:r>
              <a:rPr lang="es-CO" b="1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s-CO" dirty="0" smtClean="0"/>
              <a:t>Debe </a:t>
            </a:r>
            <a:r>
              <a:rPr lang="es-CO" dirty="0"/>
              <a:t>ser una combinación de letras in minúsculas (a-z) o mayúsculas(A-Z) o guion bajo (_). </a:t>
            </a:r>
            <a:endParaRPr lang="es-CO" b="1" dirty="0">
              <a:solidFill>
                <a:schemeClr val="tx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CO" b="1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s-CO" dirty="0" smtClean="0"/>
              <a:t>No puede empezar con numero, 1variable no es valido, variable1 puede ser un identificador.</a:t>
            </a:r>
          </a:p>
          <a:p>
            <a:pPr marL="342900" indent="-342900">
              <a:buFont typeface="+mj-lt"/>
              <a:buAutoNum type="arabicPeriod"/>
            </a:pPr>
            <a:r>
              <a:rPr lang="es-CO" b="1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s-CO" dirty="0" smtClean="0"/>
              <a:t>Las palabras clave no pueden ser identificadores.</a:t>
            </a:r>
          </a:p>
          <a:p>
            <a:pPr marL="342900" indent="-342900">
              <a:buFont typeface="+mj-lt"/>
              <a:buAutoNum type="arabicPeriod"/>
            </a:pPr>
            <a:r>
              <a:rPr lang="es-CO" b="1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s-CO" dirty="0" smtClean="0"/>
              <a:t>No se pueden usar los caracteres especiales </a:t>
            </a:r>
            <a:r>
              <a:rPr lang="es-CO" i="0" dirty="0"/>
              <a:t>!, @, #, $, </a:t>
            </a:r>
            <a:r>
              <a:rPr lang="es-CO" i="0" dirty="0" smtClean="0"/>
              <a:t>% …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504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99792" y="548680"/>
            <a:ext cx="4392488" cy="648072"/>
          </a:xfrm>
        </p:spPr>
        <p:txBody>
          <a:bodyPr>
            <a:normAutofit fontScale="85000" lnSpcReduction="10000"/>
          </a:bodyPr>
          <a:lstStyle/>
          <a:p>
            <a:r>
              <a:rPr lang="es-CO" sz="2800" dirty="0"/>
              <a:t>Condicionales y Control de Flujo</a:t>
            </a:r>
          </a:p>
        </p:txBody>
      </p:sp>
      <p:pic>
        <p:nvPicPr>
          <p:cNvPr id="2050" name="Picture 2" descr="C:\Users\edison.carvajal\Documents\Sura\Capacitaciones\Python\python-logo-glass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611560" y="1772816"/>
            <a:ext cx="756084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 err="1" smtClean="0">
                <a:solidFill>
                  <a:schemeClr val="tx2">
                    <a:lumMod val="25000"/>
                  </a:schemeClr>
                </a:solidFill>
              </a:rPr>
              <a:t>If</a:t>
            </a:r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 … </a:t>
            </a:r>
            <a:r>
              <a:rPr lang="es-CO" b="1" dirty="0" err="1" smtClean="0">
                <a:solidFill>
                  <a:schemeClr val="tx2">
                    <a:lumMod val="25000"/>
                  </a:schemeClr>
                </a:solidFill>
              </a:rPr>
              <a:t>else</a:t>
            </a:r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s-CO" b="1" dirty="0" err="1" smtClean="0">
                <a:solidFill>
                  <a:schemeClr val="tx2">
                    <a:lumMod val="25000"/>
                  </a:schemeClr>
                </a:solidFill>
              </a:rPr>
              <a:t>Statement</a:t>
            </a:r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:</a:t>
            </a:r>
          </a:p>
          <a:p>
            <a:endParaRPr lang="es-CO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580" y="2492896"/>
            <a:ext cx="33528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416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99792" y="548680"/>
            <a:ext cx="4392488" cy="648072"/>
          </a:xfrm>
        </p:spPr>
        <p:txBody>
          <a:bodyPr>
            <a:normAutofit fontScale="85000" lnSpcReduction="10000"/>
          </a:bodyPr>
          <a:lstStyle/>
          <a:p>
            <a:r>
              <a:rPr lang="es-CO" sz="2800" dirty="0"/>
              <a:t>Condicionales y Control de Flujo</a:t>
            </a:r>
          </a:p>
        </p:txBody>
      </p:sp>
      <p:pic>
        <p:nvPicPr>
          <p:cNvPr id="2050" name="Picture 2" descr="C:\Users\edison.carvajal\Documents\Sura\Capacitaciones\Python\python-logo-glass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611560" y="1772816"/>
            <a:ext cx="756084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 err="1" smtClean="0">
                <a:solidFill>
                  <a:schemeClr val="tx2">
                    <a:lumMod val="25000"/>
                  </a:schemeClr>
                </a:solidFill>
              </a:rPr>
              <a:t>If</a:t>
            </a:r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 … </a:t>
            </a:r>
            <a:r>
              <a:rPr lang="es-CO" b="1" dirty="0" err="1" smtClean="0">
                <a:solidFill>
                  <a:schemeClr val="tx2">
                    <a:lumMod val="25000"/>
                  </a:schemeClr>
                </a:solidFill>
              </a:rPr>
              <a:t>else</a:t>
            </a:r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s-CO" b="1" dirty="0" err="1" smtClean="0">
                <a:solidFill>
                  <a:schemeClr val="tx2">
                    <a:lumMod val="25000"/>
                  </a:schemeClr>
                </a:solidFill>
              </a:rPr>
              <a:t>Statement</a:t>
            </a:r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:</a:t>
            </a:r>
          </a:p>
          <a:p>
            <a:endParaRPr lang="es-CO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2602222"/>
            <a:ext cx="33718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71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99792" y="548680"/>
            <a:ext cx="4392488" cy="648072"/>
          </a:xfrm>
        </p:spPr>
        <p:txBody>
          <a:bodyPr>
            <a:normAutofit fontScale="85000" lnSpcReduction="10000"/>
          </a:bodyPr>
          <a:lstStyle/>
          <a:p>
            <a:r>
              <a:rPr lang="es-CO" sz="2800" dirty="0"/>
              <a:t>Condicionales y Control de Flujo</a:t>
            </a:r>
          </a:p>
        </p:txBody>
      </p:sp>
      <p:pic>
        <p:nvPicPr>
          <p:cNvPr id="2050" name="Picture 2" descr="C:\Users\edison.carvajal\Documents\Sura\Capacitaciones\Python\python-logo-glass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611560" y="1772816"/>
            <a:ext cx="756084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 err="1">
                <a:solidFill>
                  <a:schemeClr val="tx2">
                    <a:lumMod val="25000"/>
                  </a:schemeClr>
                </a:solidFill>
              </a:rPr>
              <a:t>f</a:t>
            </a:r>
            <a:r>
              <a:rPr lang="es-CO" b="1" dirty="0" err="1" smtClean="0">
                <a:solidFill>
                  <a:schemeClr val="tx2">
                    <a:lumMod val="25000"/>
                  </a:schemeClr>
                </a:solidFill>
              </a:rPr>
              <a:t>or</a:t>
            </a:r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s-CO" b="1" dirty="0" err="1" smtClean="0">
                <a:solidFill>
                  <a:schemeClr val="tx2">
                    <a:lumMod val="25000"/>
                  </a:schemeClr>
                </a:solidFill>
              </a:rPr>
              <a:t>Statement</a:t>
            </a:r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:</a:t>
            </a:r>
          </a:p>
          <a:p>
            <a:endParaRPr lang="es-CO" b="1" dirty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es-CO" dirty="0" smtClean="0"/>
              <a:t>Esta instrucción sirve para hacer recorridos atreves de secuencias(</a:t>
            </a:r>
            <a:r>
              <a:rPr lang="es-CO" dirty="0" err="1" smtClean="0"/>
              <a:t>list,tupla,string</a:t>
            </a:r>
            <a:r>
              <a:rPr lang="es-CO" dirty="0" smtClean="0"/>
              <a:t>), este se usa de la siguiente forma:</a:t>
            </a:r>
          </a:p>
          <a:p>
            <a:endParaRPr lang="es-CO" dirty="0"/>
          </a:p>
          <a:p>
            <a:endParaRPr lang="es-CO" b="1" dirty="0" smtClean="0">
              <a:solidFill>
                <a:schemeClr val="tx2">
                  <a:lumMod val="25000"/>
                </a:schemeClr>
              </a:solidFill>
            </a:endParaRPr>
          </a:p>
          <a:p>
            <a:endParaRPr lang="es-CO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692" y="3460204"/>
            <a:ext cx="460057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66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99792" y="548680"/>
            <a:ext cx="4392488" cy="648072"/>
          </a:xfrm>
        </p:spPr>
        <p:txBody>
          <a:bodyPr>
            <a:normAutofit fontScale="85000" lnSpcReduction="10000"/>
          </a:bodyPr>
          <a:lstStyle/>
          <a:p>
            <a:r>
              <a:rPr lang="es-CO" sz="2800" dirty="0"/>
              <a:t>Condicionales y Control de Flujo</a:t>
            </a:r>
          </a:p>
        </p:txBody>
      </p:sp>
      <p:pic>
        <p:nvPicPr>
          <p:cNvPr id="2050" name="Picture 2" descr="C:\Users\edison.carvajal\Documents\Sura\Capacitaciones\Python\python-logo-glass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611560" y="1772816"/>
            <a:ext cx="756084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 err="1">
                <a:solidFill>
                  <a:schemeClr val="tx2">
                    <a:lumMod val="25000"/>
                  </a:schemeClr>
                </a:solidFill>
              </a:rPr>
              <a:t>f</a:t>
            </a:r>
            <a:r>
              <a:rPr lang="es-CO" b="1" dirty="0" err="1" smtClean="0">
                <a:solidFill>
                  <a:schemeClr val="tx2">
                    <a:lumMod val="25000"/>
                  </a:schemeClr>
                </a:solidFill>
              </a:rPr>
              <a:t>or</a:t>
            </a:r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s-CO" b="1" dirty="0" err="1" smtClean="0">
                <a:solidFill>
                  <a:schemeClr val="tx2">
                    <a:lumMod val="25000"/>
                  </a:schemeClr>
                </a:solidFill>
              </a:rPr>
              <a:t>Statement</a:t>
            </a:r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- </a:t>
            </a:r>
            <a:r>
              <a:rPr lang="es-CO" b="1" dirty="0" err="1" smtClean="0">
                <a:solidFill>
                  <a:schemeClr val="tx2">
                    <a:lumMod val="25000"/>
                  </a:schemeClr>
                </a:solidFill>
              </a:rPr>
              <a:t>range</a:t>
            </a:r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():</a:t>
            </a:r>
          </a:p>
          <a:p>
            <a:endParaRPr lang="es-CO" b="1" dirty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es-CO" dirty="0" smtClean="0"/>
              <a:t>Sirve para generar una lista con una rango especifico, Ejemplo:</a:t>
            </a:r>
          </a:p>
          <a:p>
            <a:endParaRPr lang="es-CO" dirty="0"/>
          </a:p>
          <a:p>
            <a:endParaRPr lang="es-CO" b="1" dirty="0" smtClean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380" y="3437384"/>
            <a:ext cx="35052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569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99792" y="548680"/>
            <a:ext cx="4392488" cy="648072"/>
          </a:xfrm>
        </p:spPr>
        <p:txBody>
          <a:bodyPr>
            <a:normAutofit fontScale="85000" lnSpcReduction="10000"/>
          </a:bodyPr>
          <a:lstStyle/>
          <a:p>
            <a:r>
              <a:rPr lang="es-CO" sz="2800" dirty="0"/>
              <a:t>Condicionales y Control de Flujo</a:t>
            </a:r>
          </a:p>
        </p:txBody>
      </p:sp>
      <p:pic>
        <p:nvPicPr>
          <p:cNvPr id="2050" name="Picture 2" descr="C:\Users\edison.carvajal\Documents\Sura\Capacitaciones\Python\python-logo-glass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611560" y="1772816"/>
            <a:ext cx="756084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 err="1">
                <a:solidFill>
                  <a:schemeClr val="tx2">
                    <a:lumMod val="25000"/>
                  </a:schemeClr>
                </a:solidFill>
              </a:rPr>
              <a:t>f</a:t>
            </a:r>
            <a:r>
              <a:rPr lang="es-CO" b="1" dirty="0" err="1" smtClean="0">
                <a:solidFill>
                  <a:schemeClr val="tx2">
                    <a:lumMod val="25000"/>
                  </a:schemeClr>
                </a:solidFill>
              </a:rPr>
              <a:t>or</a:t>
            </a:r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s-CO" b="1" dirty="0" err="1" smtClean="0">
                <a:solidFill>
                  <a:schemeClr val="tx2">
                    <a:lumMod val="25000"/>
                  </a:schemeClr>
                </a:solidFill>
              </a:rPr>
              <a:t>else</a:t>
            </a:r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s-CO" b="1" dirty="0" err="1" smtClean="0">
                <a:solidFill>
                  <a:schemeClr val="tx2">
                    <a:lumMod val="25000"/>
                  </a:schemeClr>
                </a:solidFill>
              </a:rPr>
              <a:t>Statement</a:t>
            </a:r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:</a:t>
            </a:r>
          </a:p>
          <a:p>
            <a:endParaRPr lang="es-CO" b="1" dirty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es-CO" dirty="0" smtClean="0"/>
              <a:t>En caso que no se cumpla la condición del </a:t>
            </a:r>
            <a:r>
              <a:rPr lang="es-CO" dirty="0" err="1" smtClean="0"/>
              <a:t>for</a:t>
            </a:r>
            <a:r>
              <a:rPr lang="es-CO" dirty="0" smtClean="0"/>
              <a:t> entra por el </a:t>
            </a:r>
            <a:r>
              <a:rPr lang="es-CO" dirty="0" err="1" smtClean="0"/>
              <a:t>else</a:t>
            </a:r>
            <a:r>
              <a:rPr lang="es-CO" dirty="0" smtClean="0"/>
              <a:t>:</a:t>
            </a:r>
          </a:p>
          <a:p>
            <a:endParaRPr lang="es-CO" dirty="0"/>
          </a:p>
          <a:p>
            <a:endParaRPr lang="es-CO" b="1" dirty="0" smtClean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380" y="3437384"/>
            <a:ext cx="35052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300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99792" y="548680"/>
            <a:ext cx="4392488" cy="648072"/>
          </a:xfrm>
        </p:spPr>
        <p:txBody>
          <a:bodyPr>
            <a:normAutofit fontScale="85000" lnSpcReduction="10000"/>
          </a:bodyPr>
          <a:lstStyle/>
          <a:p>
            <a:r>
              <a:rPr lang="es-CO" sz="2800" dirty="0"/>
              <a:t>Condicionales y Control de Flujo</a:t>
            </a:r>
          </a:p>
        </p:txBody>
      </p:sp>
      <p:pic>
        <p:nvPicPr>
          <p:cNvPr id="2050" name="Picture 2" descr="C:\Users\edison.carvajal\Documents\Sura\Capacitaciones\Python\python-logo-glass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611560" y="1772816"/>
            <a:ext cx="756084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 err="1">
                <a:solidFill>
                  <a:schemeClr val="tx2">
                    <a:lumMod val="25000"/>
                  </a:schemeClr>
                </a:solidFill>
              </a:rPr>
              <a:t>w</a:t>
            </a:r>
            <a:r>
              <a:rPr lang="es-CO" b="1" dirty="0" err="1" smtClean="0">
                <a:solidFill>
                  <a:schemeClr val="tx2">
                    <a:lumMod val="25000"/>
                  </a:schemeClr>
                </a:solidFill>
              </a:rPr>
              <a:t>hile</a:t>
            </a:r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s-CO" b="1" dirty="0" err="1" smtClean="0">
                <a:solidFill>
                  <a:schemeClr val="tx2">
                    <a:lumMod val="25000"/>
                  </a:schemeClr>
                </a:solidFill>
              </a:rPr>
              <a:t>Statement</a:t>
            </a:r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:</a:t>
            </a:r>
          </a:p>
          <a:p>
            <a:endParaRPr lang="es-CO" b="1" dirty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es-CO" dirty="0" smtClean="0"/>
              <a:t>Esta instrucción sirve para ejecutar cierta acción mientras se cumpla una condición, Ejemplo :</a:t>
            </a:r>
          </a:p>
          <a:p>
            <a:endParaRPr lang="es-CO" dirty="0"/>
          </a:p>
          <a:p>
            <a:endParaRPr lang="es-CO" b="1" dirty="0" smtClean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8" y="2924944"/>
            <a:ext cx="28289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509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99792" y="548680"/>
            <a:ext cx="4392488" cy="648072"/>
          </a:xfrm>
        </p:spPr>
        <p:txBody>
          <a:bodyPr>
            <a:normAutofit fontScale="85000" lnSpcReduction="10000"/>
          </a:bodyPr>
          <a:lstStyle/>
          <a:p>
            <a:r>
              <a:rPr lang="es-CO" sz="2800" dirty="0"/>
              <a:t>Condicionales y Control de Flujo</a:t>
            </a:r>
          </a:p>
        </p:txBody>
      </p:sp>
      <p:pic>
        <p:nvPicPr>
          <p:cNvPr id="2050" name="Picture 2" descr="C:\Users\edison.carvajal\Documents\Sura\Capacitaciones\Python\python-logo-glass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611560" y="1772816"/>
            <a:ext cx="756084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 err="1">
                <a:solidFill>
                  <a:schemeClr val="tx2">
                    <a:lumMod val="25000"/>
                  </a:schemeClr>
                </a:solidFill>
              </a:rPr>
              <a:t>w</a:t>
            </a:r>
            <a:r>
              <a:rPr lang="es-CO" b="1" dirty="0" err="1" smtClean="0">
                <a:solidFill>
                  <a:schemeClr val="tx2">
                    <a:lumMod val="25000"/>
                  </a:schemeClr>
                </a:solidFill>
              </a:rPr>
              <a:t>hile</a:t>
            </a:r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s-CO" b="1" dirty="0" err="1" smtClean="0">
                <a:solidFill>
                  <a:schemeClr val="tx2">
                    <a:lumMod val="25000"/>
                  </a:schemeClr>
                </a:solidFill>
              </a:rPr>
              <a:t>else</a:t>
            </a:r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s-CO" b="1" dirty="0" err="1" smtClean="0">
                <a:solidFill>
                  <a:schemeClr val="tx2">
                    <a:lumMod val="25000"/>
                  </a:schemeClr>
                </a:solidFill>
              </a:rPr>
              <a:t>Statement</a:t>
            </a:r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:</a:t>
            </a:r>
          </a:p>
          <a:p>
            <a:endParaRPr lang="es-CO" b="1" dirty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es-CO" dirty="0" smtClean="0"/>
              <a:t>En caso que no se cumpla la condición del </a:t>
            </a:r>
            <a:r>
              <a:rPr lang="es-CO" dirty="0" err="1" smtClean="0"/>
              <a:t>while</a:t>
            </a:r>
            <a:r>
              <a:rPr lang="es-CO" dirty="0" smtClean="0"/>
              <a:t> se va por el bloque </a:t>
            </a:r>
            <a:r>
              <a:rPr lang="es-CO" dirty="0" err="1" smtClean="0"/>
              <a:t>else</a:t>
            </a:r>
            <a:r>
              <a:rPr lang="es-CO" dirty="0" smtClean="0"/>
              <a:t> :</a:t>
            </a:r>
          </a:p>
          <a:p>
            <a:endParaRPr lang="es-CO" dirty="0"/>
          </a:p>
          <a:p>
            <a:endParaRPr lang="es-CO" b="1" dirty="0" smtClean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068" y="3140968"/>
            <a:ext cx="25908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676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99792" y="548680"/>
            <a:ext cx="4392488" cy="648072"/>
          </a:xfrm>
        </p:spPr>
        <p:txBody>
          <a:bodyPr>
            <a:normAutofit fontScale="85000" lnSpcReduction="10000"/>
          </a:bodyPr>
          <a:lstStyle/>
          <a:p>
            <a:r>
              <a:rPr lang="es-CO" sz="2800" dirty="0"/>
              <a:t>Condicionales y Control de Flujo</a:t>
            </a:r>
          </a:p>
        </p:txBody>
      </p:sp>
      <p:pic>
        <p:nvPicPr>
          <p:cNvPr id="2050" name="Picture 2" descr="C:\Users\edison.carvajal\Documents\Sura\Capacitaciones\Python\python-logo-glass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611560" y="1772816"/>
            <a:ext cx="756084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>
                <a:solidFill>
                  <a:schemeClr val="tx2">
                    <a:lumMod val="25000"/>
                  </a:schemeClr>
                </a:solidFill>
              </a:rPr>
              <a:t>b</a:t>
            </a:r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reak </a:t>
            </a:r>
            <a:r>
              <a:rPr lang="es-CO" b="1" dirty="0" err="1" smtClean="0">
                <a:solidFill>
                  <a:schemeClr val="tx2">
                    <a:lumMod val="25000"/>
                  </a:schemeClr>
                </a:solidFill>
              </a:rPr>
              <a:t>Statement</a:t>
            </a:r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:</a:t>
            </a:r>
          </a:p>
          <a:p>
            <a:endParaRPr lang="es-CO" b="1" dirty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es-CO" dirty="0" smtClean="0"/>
              <a:t>Funciona similar a otros lenguajes como Java, C, C#, :</a:t>
            </a:r>
          </a:p>
          <a:p>
            <a:endParaRPr lang="es-CO" dirty="0"/>
          </a:p>
          <a:p>
            <a:endParaRPr lang="es-CO" b="1" dirty="0" smtClean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817" y="2976612"/>
            <a:ext cx="33623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229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99792" y="548680"/>
            <a:ext cx="4392488" cy="648072"/>
          </a:xfrm>
        </p:spPr>
        <p:txBody>
          <a:bodyPr>
            <a:normAutofit fontScale="85000" lnSpcReduction="10000"/>
          </a:bodyPr>
          <a:lstStyle/>
          <a:p>
            <a:r>
              <a:rPr lang="es-CO" sz="2800" dirty="0"/>
              <a:t>Condicionales y Control de Flujo</a:t>
            </a:r>
          </a:p>
        </p:txBody>
      </p:sp>
      <p:pic>
        <p:nvPicPr>
          <p:cNvPr id="2050" name="Picture 2" descr="C:\Users\edison.carvajal\Documents\Sura\Capacitaciones\Python\python-logo-glass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611560" y="1772816"/>
            <a:ext cx="756084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 err="1" smtClean="0">
                <a:solidFill>
                  <a:schemeClr val="tx2">
                    <a:lumMod val="25000"/>
                  </a:schemeClr>
                </a:solidFill>
              </a:rPr>
              <a:t>continue</a:t>
            </a:r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s-CO" b="1" dirty="0" err="1" smtClean="0">
                <a:solidFill>
                  <a:schemeClr val="tx2">
                    <a:lumMod val="25000"/>
                  </a:schemeClr>
                </a:solidFill>
              </a:rPr>
              <a:t>Statement</a:t>
            </a:r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:</a:t>
            </a:r>
          </a:p>
          <a:p>
            <a:endParaRPr lang="es-CO" b="1" dirty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es-CO" dirty="0" smtClean="0"/>
              <a:t>Funciona similar a otros lenguajes como Java, C, C#, :</a:t>
            </a:r>
          </a:p>
          <a:p>
            <a:endParaRPr lang="es-CO" dirty="0"/>
          </a:p>
          <a:p>
            <a:endParaRPr lang="es-CO" b="1" dirty="0" smtClean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417" y="3041104"/>
            <a:ext cx="29051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260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99792" y="548680"/>
            <a:ext cx="4392488" cy="648072"/>
          </a:xfrm>
        </p:spPr>
        <p:txBody>
          <a:bodyPr>
            <a:normAutofit fontScale="85000" lnSpcReduction="10000"/>
          </a:bodyPr>
          <a:lstStyle/>
          <a:p>
            <a:r>
              <a:rPr lang="es-CO" sz="2800" dirty="0"/>
              <a:t>Condicionales y Control de Flujo</a:t>
            </a:r>
          </a:p>
        </p:txBody>
      </p:sp>
      <p:pic>
        <p:nvPicPr>
          <p:cNvPr id="2050" name="Picture 2" descr="C:\Users\edison.carvajal\Documents\Sura\Capacitaciones\Python\python-logo-glass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611560" y="1772816"/>
            <a:ext cx="756084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 err="1" smtClean="0">
                <a:solidFill>
                  <a:schemeClr val="tx2">
                    <a:lumMod val="25000"/>
                  </a:schemeClr>
                </a:solidFill>
              </a:rPr>
              <a:t>pass</a:t>
            </a:r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s-CO" b="1" dirty="0" err="1" smtClean="0">
                <a:solidFill>
                  <a:schemeClr val="tx2">
                    <a:lumMod val="25000"/>
                  </a:schemeClr>
                </a:solidFill>
              </a:rPr>
              <a:t>Statement</a:t>
            </a:r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:</a:t>
            </a:r>
          </a:p>
          <a:p>
            <a:endParaRPr lang="es-CO" b="1" dirty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es-CO" dirty="0" smtClean="0"/>
              <a:t>Pass es una declaración nula en la cual se ignora el contenido del bloque en el que esta este , a deferencia de los comentarios es que este si es interpretado por Python y no es ignorado como es el caso de los comentarios :</a:t>
            </a:r>
          </a:p>
          <a:p>
            <a:endParaRPr lang="es-CO" dirty="0"/>
          </a:p>
          <a:p>
            <a:endParaRPr lang="es-CO" b="1" dirty="0" smtClean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842" y="4029075"/>
            <a:ext cx="29622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854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99792" y="548681"/>
            <a:ext cx="3741738" cy="504056"/>
          </a:xfrm>
        </p:spPr>
        <p:txBody>
          <a:bodyPr>
            <a:normAutofit lnSpcReduction="10000"/>
          </a:bodyPr>
          <a:lstStyle/>
          <a:p>
            <a:r>
              <a:rPr lang="es-CO" sz="2800" dirty="0" smtClean="0"/>
              <a:t>Sintaxis</a:t>
            </a:r>
            <a:endParaRPr lang="es-CO" sz="2800" dirty="0"/>
          </a:p>
        </p:txBody>
      </p:sp>
      <p:pic>
        <p:nvPicPr>
          <p:cNvPr id="2050" name="Picture 2" descr="C:\Users\edison.carvajal\Documents\Sura\Capacitaciones\Python\python-logo-glass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611560" y="1772816"/>
            <a:ext cx="756084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Declaraciones(</a:t>
            </a:r>
            <a:r>
              <a:rPr lang="es-CO" b="1" dirty="0" err="1" smtClean="0">
                <a:solidFill>
                  <a:schemeClr val="tx2">
                    <a:lumMod val="25000"/>
                  </a:schemeClr>
                </a:solidFill>
              </a:rPr>
              <a:t>Statements</a:t>
            </a:r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):</a:t>
            </a:r>
          </a:p>
          <a:p>
            <a:endParaRPr lang="es-CO" b="1" dirty="0" smtClean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es-CO" dirty="0" smtClean="0"/>
              <a:t>Las instrucciones que Python ejecuta son llamadas </a:t>
            </a:r>
            <a:r>
              <a:rPr lang="es-CO" dirty="0" err="1" smtClean="0"/>
              <a:t>statements</a:t>
            </a:r>
            <a:r>
              <a:rPr lang="es-CO" dirty="0" smtClean="0"/>
              <a:t>, </a:t>
            </a:r>
            <a:r>
              <a:rPr lang="es-CO" dirty="0" err="1" smtClean="0"/>
              <a:t>Ej</a:t>
            </a:r>
            <a:r>
              <a:rPr lang="es-CO" dirty="0" smtClean="0"/>
              <a:t>: </a:t>
            </a:r>
            <a:r>
              <a:rPr lang="es-CO" dirty="0" smtClean="0">
                <a:solidFill>
                  <a:schemeClr val="tx2">
                    <a:lumMod val="25000"/>
                  </a:schemeClr>
                </a:solidFill>
              </a:rPr>
              <a:t>a = 1</a:t>
            </a:r>
            <a:r>
              <a:rPr lang="es-CO" dirty="0" smtClean="0"/>
              <a:t> o </a:t>
            </a:r>
            <a:r>
              <a:rPr lang="es-CO" dirty="0" err="1" smtClean="0">
                <a:solidFill>
                  <a:schemeClr val="tx2">
                    <a:lumMod val="25000"/>
                  </a:schemeClr>
                </a:solidFill>
              </a:rPr>
              <a:t>if</a:t>
            </a:r>
            <a:r>
              <a:rPr lang="es-CO" dirty="0" smtClean="0"/>
              <a:t> o </a:t>
            </a:r>
            <a:r>
              <a:rPr lang="es-CO" dirty="0" err="1" smtClean="0">
                <a:solidFill>
                  <a:schemeClr val="tx2">
                    <a:lumMod val="25000"/>
                  </a:schemeClr>
                </a:solidFill>
              </a:rPr>
              <a:t>for</a:t>
            </a:r>
            <a:r>
              <a:rPr lang="es-CO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s-CO" dirty="0" smtClean="0"/>
              <a:t>por lo general un </a:t>
            </a:r>
            <a:r>
              <a:rPr lang="es-CO" dirty="0" err="1" smtClean="0"/>
              <a:t>statement</a:t>
            </a:r>
            <a:r>
              <a:rPr lang="es-CO" dirty="0" smtClean="0"/>
              <a:t> termina cuando hay un salto de línea, pero hay unos casos especiales en los cuales lo puedo manejar en </a:t>
            </a:r>
            <a:r>
              <a:rPr lang="es-CO" dirty="0" err="1" smtClean="0"/>
              <a:t>multiples</a:t>
            </a:r>
            <a:r>
              <a:rPr lang="es-CO" dirty="0" smtClean="0"/>
              <a:t> </a:t>
            </a:r>
            <a:r>
              <a:rPr lang="es-CO" dirty="0" err="1" smtClean="0"/>
              <a:t>lineas</a:t>
            </a:r>
            <a:r>
              <a:rPr lang="es-CO" dirty="0" smtClean="0"/>
              <a:t>:</a:t>
            </a:r>
          </a:p>
          <a:p>
            <a:endParaRPr lang="es-CO" b="1" dirty="0">
              <a:solidFill>
                <a:schemeClr val="tx2">
                  <a:lumMod val="25000"/>
                </a:schemeClr>
              </a:solidFill>
            </a:endParaRPr>
          </a:p>
          <a:p>
            <a:endParaRPr lang="es-CO" b="1" dirty="0" smtClean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69060"/>
            <a:ext cx="18002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30" y="3944763"/>
            <a:ext cx="17907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1" y="3944763"/>
            <a:ext cx="19716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892" y="5301208"/>
            <a:ext cx="21621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896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99792" y="548681"/>
            <a:ext cx="3741738" cy="504056"/>
          </a:xfrm>
        </p:spPr>
        <p:txBody>
          <a:bodyPr>
            <a:normAutofit lnSpcReduction="10000"/>
          </a:bodyPr>
          <a:lstStyle/>
          <a:p>
            <a:r>
              <a:rPr lang="es-CO" sz="2800" dirty="0" smtClean="0"/>
              <a:t>Sintaxis</a:t>
            </a:r>
            <a:endParaRPr lang="es-CO" sz="2800" dirty="0"/>
          </a:p>
        </p:txBody>
      </p:sp>
      <p:pic>
        <p:nvPicPr>
          <p:cNvPr id="2050" name="Picture 2" descr="C:\Users\edison.carvajal\Documents\Sura\Capacitaciones\Python\python-logo-glass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611560" y="1772816"/>
            <a:ext cx="756084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Identación:</a:t>
            </a:r>
          </a:p>
          <a:p>
            <a:endParaRPr lang="es-CO" b="1" dirty="0" smtClean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es-CO" dirty="0" smtClean="0"/>
              <a:t>La identación en Python es muy importante dado que con ella se definen los bloques de código que en lenguajes como C, Java, C# se usan { }, en el caso de Python se usa cuatro espacios en blanco (    ), por ejemplo:</a:t>
            </a:r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r>
              <a:rPr lang="es-CO" dirty="0" smtClean="0"/>
              <a:t>La </a:t>
            </a:r>
            <a:r>
              <a:rPr lang="es-CO" dirty="0"/>
              <a:t>identación </a:t>
            </a:r>
            <a:r>
              <a:rPr lang="es-CO" dirty="0" smtClean="0"/>
              <a:t>también puede ser ignorada  poniendo el código de la siguiente forma:</a:t>
            </a:r>
          </a:p>
          <a:p>
            <a:endParaRPr lang="es-CO" dirty="0" smtClean="0"/>
          </a:p>
          <a:p>
            <a:endParaRPr lang="es-CO" b="1" dirty="0">
              <a:solidFill>
                <a:schemeClr val="tx2">
                  <a:lumMod val="25000"/>
                </a:schemeClr>
              </a:solidFill>
            </a:endParaRPr>
          </a:p>
          <a:p>
            <a:endParaRPr lang="es-CO" b="1" dirty="0" smtClean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217" y="3573016"/>
            <a:ext cx="22955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648" y="5703341"/>
            <a:ext cx="19907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108" y="5946228"/>
            <a:ext cx="2933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014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99792" y="548681"/>
            <a:ext cx="3741738" cy="504056"/>
          </a:xfrm>
        </p:spPr>
        <p:txBody>
          <a:bodyPr>
            <a:normAutofit lnSpcReduction="10000"/>
          </a:bodyPr>
          <a:lstStyle/>
          <a:p>
            <a:r>
              <a:rPr lang="es-CO" sz="2800" dirty="0" smtClean="0"/>
              <a:t>Sintaxis</a:t>
            </a:r>
            <a:endParaRPr lang="es-CO" sz="2800" dirty="0"/>
          </a:p>
        </p:txBody>
      </p:sp>
      <p:pic>
        <p:nvPicPr>
          <p:cNvPr id="2050" name="Picture 2" descr="C:\Users\edison.carvajal\Documents\Sura\Capacitaciones\Python\python-logo-glass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611560" y="1772816"/>
            <a:ext cx="756084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Comentarios:</a:t>
            </a:r>
          </a:p>
          <a:p>
            <a:endParaRPr lang="es-CO" b="1" dirty="0" smtClean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es-CO" dirty="0" smtClean="0"/>
              <a:t>Los comentarios son importantes para documentar bloques de código, los cuales existen de dos tipos de una línea o mutilínea:</a:t>
            </a:r>
          </a:p>
          <a:p>
            <a:endParaRPr lang="es-CO" dirty="0" smtClean="0"/>
          </a:p>
          <a:p>
            <a:endParaRPr lang="es-CO" dirty="0" smtClean="0"/>
          </a:p>
          <a:p>
            <a:endParaRPr lang="es-CO" b="1" dirty="0">
              <a:solidFill>
                <a:schemeClr val="tx2">
                  <a:lumMod val="25000"/>
                </a:schemeClr>
              </a:solidFill>
            </a:endParaRPr>
          </a:p>
          <a:p>
            <a:endParaRPr lang="es-CO" b="1" dirty="0" smtClean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645024"/>
            <a:ext cx="20097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645024"/>
            <a:ext cx="22479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10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99792" y="548681"/>
            <a:ext cx="3741738" cy="504056"/>
          </a:xfrm>
        </p:spPr>
        <p:txBody>
          <a:bodyPr>
            <a:normAutofit lnSpcReduction="10000"/>
          </a:bodyPr>
          <a:lstStyle/>
          <a:p>
            <a:r>
              <a:rPr lang="es-CO" sz="2800" dirty="0" smtClean="0"/>
              <a:t>Sintaxis</a:t>
            </a:r>
            <a:endParaRPr lang="es-CO" sz="2800" dirty="0"/>
          </a:p>
        </p:txBody>
      </p:sp>
      <p:pic>
        <p:nvPicPr>
          <p:cNvPr id="2050" name="Picture 2" descr="C:\Users\edison.carvajal\Documents\Sura\Capacitaciones\Python\python-logo-glass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611560" y="1772816"/>
            <a:ext cx="756084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Variables:</a:t>
            </a:r>
          </a:p>
          <a:p>
            <a:endParaRPr lang="es-CO" b="1" dirty="0" smtClean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es-CO" dirty="0"/>
              <a:t> Una variable es una palabra/identificador que capta un único </a:t>
            </a:r>
            <a:r>
              <a:rPr lang="es-CO" b="1" dirty="0" smtClean="0"/>
              <a:t>valor</a:t>
            </a:r>
          </a:p>
          <a:p>
            <a:endParaRPr lang="es-CO" b="1" dirty="0" smtClean="0"/>
          </a:p>
          <a:p>
            <a:r>
              <a:rPr lang="es-CO" b="1" dirty="0" smtClean="0"/>
              <a:t>Ejemplo:</a:t>
            </a:r>
          </a:p>
          <a:p>
            <a:endParaRPr lang="es-CO" b="1" dirty="0"/>
          </a:p>
          <a:p>
            <a:endParaRPr lang="es-CO" b="1" dirty="0"/>
          </a:p>
          <a:p>
            <a:pPr marL="342900" indent="-342900">
              <a:buFont typeface="+mj-lt"/>
              <a:buAutoNum type="arabicPeriod"/>
            </a:pPr>
            <a:endParaRPr lang="es-C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517" y="3429000"/>
            <a:ext cx="206692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54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99792" y="548681"/>
            <a:ext cx="3741738" cy="504056"/>
          </a:xfrm>
        </p:spPr>
        <p:txBody>
          <a:bodyPr>
            <a:normAutofit lnSpcReduction="10000"/>
          </a:bodyPr>
          <a:lstStyle/>
          <a:p>
            <a:r>
              <a:rPr lang="es-CO" sz="2800" dirty="0" smtClean="0"/>
              <a:t>Sintaxis</a:t>
            </a:r>
            <a:endParaRPr lang="es-CO" sz="2800" dirty="0"/>
          </a:p>
        </p:txBody>
      </p:sp>
      <p:pic>
        <p:nvPicPr>
          <p:cNvPr id="2050" name="Picture 2" descr="C:\Users\edison.carvajal\Documents\Sura\Capacitaciones\Python\python-logo-glass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611560" y="1772816"/>
            <a:ext cx="756084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 smtClean="0">
                <a:solidFill>
                  <a:schemeClr val="tx2">
                    <a:lumMod val="25000"/>
                  </a:schemeClr>
                </a:solidFill>
              </a:rPr>
              <a:t>Variables:</a:t>
            </a:r>
          </a:p>
          <a:p>
            <a:endParaRPr lang="es-CO" b="1" dirty="0" smtClean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es-CO" dirty="0"/>
              <a:t> L</a:t>
            </a:r>
            <a:r>
              <a:rPr lang="es-CO" dirty="0" smtClean="0"/>
              <a:t>as variables también permiten múltiple asignación</a:t>
            </a:r>
            <a:endParaRPr lang="es-CO" b="1" dirty="0" smtClean="0"/>
          </a:p>
          <a:p>
            <a:endParaRPr lang="es-CO" b="1" dirty="0" smtClean="0"/>
          </a:p>
          <a:p>
            <a:r>
              <a:rPr lang="es-CO" b="1" dirty="0" smtClean="0"/>
              <a:t>Ejemplo:</a:t>
            </a:r>
          </a:p>
          <a:p>
            <a:endParaRPr lang="es-CO" b="1" dirty="0"/>
          </a:p>
          <a:p>
            <a:endParaRPr lang="es-CO" b="1" dirty="0"/>
          </a:p>
          <a:p>
            <a:pPr marL="342900" indent="-342900">
              <a:buFont typeface="+mj-lt"/>
              <a:buAutoNum type="arabicPeriod"/>
            </a:pPr>
            <a:endParaRPr lang="es-CO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205" y="3717032"/>
            <a:ext cx="32575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20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ria comercial">
  <a:themeElements>
    <a:clrScheme name="feria comercial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feria comerc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ria comercial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TM01859861[[fn=Feria comercial]]</Template>
  <TotalTime>1756</TotalTime>
  <Words>1808</Words>
  <Application>Microsoft Office PowerPoint</Application>
  <PresentationFormat>Presentación en pantalla (4:3)</PresentationFormat>
  <Paragraphs>376</Paragraphs>
  <Slides>49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49</vt:i4>
      </vt:variant>
    </vt:vector>
  </HeadingPairs>
  <TitlesOfParts>
    <vt:vector size="50" baseType="lpstr">
      <vt:lpstr>feria comercial</vt:lpstr>
      <vt:lpstr>Curso de Python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Python</dc:title>
  <dc:creator>Edison Andrés Carvajal Betancur</dc:creator>
  <cp:lastModifiedBy>Edison Andrés Carvajal Betancur</cp:lastModifiedBy>
  <cp:revision>47</cp:revision>
  <dcterms:created xsi:type="dcterms:W3CDTF">2017-05-24T15:29:24Z</dcterms:created>
  <dcterms:modified xsi:type="dcterms:W3CDTF">2017-05-26T13:51:16Z</dcterms:modified>
</cp:coreProperties>
</file>