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8" d="100"/>
          <a:sy n="158" d="100"/>
        </p:scale>
        <p:origin x="27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E9A91-2C95-430F-BB20-CBEE678800EB}"/>
              </a:ext>
            </a:extLst>
          </p:cNvPr>
          <p:cNvSpPr>
            <a:spLocks noGrp="1"/>
          </p:cNvSpPr>
          <p:nvPr>
            <p:ph type="ctrTitle"/>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ER Accessibility per Neighborhood in Toronto</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Subtítulo 2">
            <a:extLst>
              <a:ext uri="{FF2B5EF4-FFF2-40B4-BE49-F238E27FC236}">
                <a16:creationId xmlns:a16="http://schemas.microsoft.com/office/drawing/2014/main" id="{5C304338-F291-4138-B321-8D544385E00C}"/>
              </a:ext>
            </a:extLst>
          </p:cNvPr>
          <p:cNvSpPr>
            <a:spLocks noGrp="1"/>
          </p:cNvSpPr>
          <p:nvPr>
            <p:ph type="subTitle" idx="1"/>
          </p:nvPr>
        </p:nvSpPr>
        <p:spPr/>
        <p:txBody>
          <a:bodyPr/>
          <a:lstStyle/>
          <a:p>
            <a:pPr algn="ct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Edgar Hoyos, Electronics Engineer</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 presented for IBM Applied Capstone Project</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303972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ECE9E2-6278-4687-9F4C-C5EF6D041DA8}"/>
              </a:ext>
            </a:extLst>
          </p:cNvPr>
          <p:cNvSpPr>
            <a:spLocks noGrp="1"/>
          </p:cNvSpPr>
          <p:nvPr>
            <p:ph type="title"/>
          </p:nvPr>
        </p:nvSpPr>
        <p:spPr>
          <a:xfrm>
            <a:off x="677335" y="609600"/>
            <a:ext cx="8596668" cy="522803"/>
          </a:xfrm>
        </p:spPr>
        <p:txBody>
          <a:bodyPr>
            <a:normAutofit fontScale="90000"/>
          </a:bodyPr>
          <a:lstStyle/>
          <a:p>
            <a:r>
              <a:rPr lang="es-ES" dirty="0" err="1"/>
              <a:t>Introduction</a:t>
            </a:r>
            <a:endParaRPr lang="es-CO" dirty="0"/>
          </a:p>
        </p:txBody>
      </p:sp>
      <p:sp>
        <p:nvSpPr>
          <p:cNvPr id="3" name="Marcador de texto 2">
            <a:extLst>
              <a:ext uri="{FF2B5EF4-FFF2-40B4-BE49-F238E27FC236}">
                <a16:creationId xmlns:a16="http://schemas.microsoft.com/office/drawing/2014/main" id="{27B8E172-F794-49BA-9D3F-697A552D4D9E}"/>
              </a:ext>
            </a:extLst>
          </p:cNvPr>
          <p:cNvSpPr>
            <a:spLocks noGrp="1"/>
          </p:cNvSpPr>
          <p:nvPr>
            <p:ph type="body" idx="1"/>
          </p:nvPr>
        </p:nvSpPr>
        <p:spPr>
          <a:xfrm>
            <a:off x="677335" y="1271682"/>
            <a:ext cx="8596668" cy="902289"/>
          </a:xfrm>
        </p:spPr>
        <p:txBody>
          <a:bodyPr>
            <a:normAutofit lnSpcReduction="10000"/>
          </a:bodyPr>
          <a:lstStyle/>
          <a:p>
            <a:r>
              <a:rPr lang="es-ES" dirty="0" err="1"/>
              <a:t>The</a:t>
            </a:r>
            <a:r>
              <a:rPr lang="es-ES" dirty="0"/>
              <a:t> </a:t>
            </a:r>
            <a:r>
              <a:rPr lang="es-ES" dirty="0" err="1"/>
              <a:t>accessibility</a:t>
            </a:r>
            <a:r>
              <a:rPr lang="es-ES" dirty="0"/>
              <a:t> </a:t>
            </a:r>
            <a:r>
              <a:rPr lang="es-ES" dirty="0" err="1"/>
              <a:t>to</a:t>
            </a:r>
            <a:r>
              <a:rPr lang="es-ES" dirty="0"/>
              <a:t> </a:t>
            </a:r>
            <a:r>
              <a:rPr lang="es-ES" dirty="0" err="1"/>
              <a:t>Emergency</a:t>
            </a:r>
            <a:r>
              <a:rPr lang="es-ES" dirty="0"/>
              <a:t> </a:t>
            </a:r>
            <a:r>
              <a:rPr lang="es-ES" dirty="0" err="1"/>
              <a:t>Rooms</a:t>
            </a:r>
            <a:r>
              <a:rPr lang="es-ES" dirty="0"/>
              <a:t> </a:t>
            </a:r>
            <a:r>
              <a:rPr lang="es-ES" dirty="0" err="1"/>
              <a:t>is</a:t>
            </a:r>
            <a:r>
              <a:rPr lang="es-ES" dirty="0"/>
              <a:t> </a:t>
            </a:r>
            <a:r>
              <a:rPr lang="es-ES" dirty="0" err="1"/>
              <a:t>an</a:t>
            </a:r>
            <a:r>
              <a:rPr lang="es-ES" dirty="0"/>
              <a:t> </a:t>
            </a:r>
            <a:r>
              <a:rPr lang="es-ES" dirty="0" err="1"/>
              <a:t>important</a:t>
            </a:r>
            <a:r>
              <a:rPr lang="es-ES" dirty="0"/>
              <a:t> </a:t>
            </a:r>
            <a:r>
              <a:rPr lang="es-ES" dirty="0" err="1"/>
              <a:t>aspect</a:t>
            </a:r>
            <a:r>
              <a:rPr lang="es-ES" dirty="0"/>
              <a:t> </a:t>
            </a:r>
            <a:r>
              <a:rPr lang="es-ES" dirty="0" err="1"/>
              <a:t>for</a:t>
            </a:r>
            <a:r>
              <a:rPr lang="es-ES" dirty="0"/>
              <a:t> </a:t>
            </a:r>
            <a:r>
              <a:rPr lang="es-ES" dirty="0" err="1"/>
              <a:t>people</a:t>
            </a:r>
            <a:r>
              <a:rPr lang="es-ES" dirty="0"/>
              <a:t> </a:t>
            </a:r>
            <a:r>
              <a:rPr lang="es-ES" dirty="0" err="1"/>
              <a:t>wellbeing</a:t>
            </a:r>
            <a:r>
              <a:rPr lang="es-ES" dirty="0"/>
              <a:t> and </a:t>
            </a:r>
            <a:r>
              <a:rPr lang="es-ES" dirty="0" err="1"/>
              <a:t>is</a:t>
            </a:r>
            <a:r>
              <a:rPr lang="es-ES" dirty="0"/>
              <a:t> a </a:t>
            </a:r>
            <a:r>
              <a:rPr lang="es-ES" dirty="0" err="1"/>
              <a:t>concern</a:t>
            </a:r>
            <a:r>
              <a:rPr lang="es-ES" dirty="0"/>
              <a:t> </a:t>
            </a:r>
            <a:r>
              <a:rPr lang="es-ES" dirty="0" err="1"/>
              <a:t>for</a:t>
            </a:r>
            <a:r>
              <a:rPr lang="es-ES" dirty="0"/>
              <a:t> </a:t>
            </a:r>
            <a:r>
              <a:rPr lang="es-ES" dirty="0" err="1"/>
              <a:t>city</a:t>
            </a:r>
            <a:r>
              <a:rPr lang="es-ES" dirty="0"/>
              <a:t> </a:t>
            </a:r>
            <a:r>
              <a:rPr lang="es-ES" dirty="0" err="1"/>
              <a:t>administrators</a:t>
            </a:r>
            <a:r>
              <a:rPr lang="es-ES" dirty="0"/>
              <a:t> </a:t>
            </a:r>
            <a:r>
              <a:rPr lang="es-ES" dirty="0" err="1"/>
              <a:t>to</a:t>
            </a:r>
            <a:r>
              <a:rPr lang="es-ES" dirty="0"/>
              <a:t> </a:t>
            </a:r>
            <a:r>
              <a:rPr lang="es-ES" dirty="0" err="1"/>
              <a:t>guarantee</a:t>
            </a:r>
            <a:r>
              <a:rPr lang="es-ES" dirty="0"/>
              <a:t> Access </a:t>
            </a:r>
            <a:r>
              <a:rPr lang="es-ES" dirty="0" err="1"/>
              <a:t>to</a:t>
            </a:r>
            <a:r>
              <a:rPr lang="es-ES" dirty="0"/>
              <a:t> </a:t>
            </a:r>
            <a:r>
              <a:rPr lang="es-ES" dirty="0" err="1"/>
              <a:t>all</a:t>
            </a:r>
            <a:r>
              <a:rPr lang="es-ES" dirty="0"/>
              <a:t> </a:t>
            </a:r>
            <a:r>
              <a:rPr lang="es-ES" dirty="0" err="1"/>
              <a:t>the</a:t>
            </a:r>
            <a:r>
              <a:rPr lang="es-ES" dirty="0"/>
              <a:t> </a:t>
            </a:r>
            <a:r>
              <a:rPr lang="es-ES" dirty="0" err="1"/>
              <a:t>residents</a:t>
            </a:r>
            <a:r>
              <a:rPr lang="es-ES" dirty="0"/>
              <a:t> </a:t>
            </a:r>
            <a:r>
              <a:rPr lang="es-ES" dirty="0" err="1"/>
              <a:t>of</a:t>
            </a:r>
            <a:r>
              <a:rPr lang="es-ES" dirty="0"/>
              <a:t> </a:t>
            </a:r>
            <a:r>
              <a:rPr lang="es-ES" dirty="0" err="1"/>
              <a:t>the</a:t>
            </a:r>
            <a:r>
              <a:rPr lang="es-ES" dirty="0"/>
              <a:t> </a:t>
            </a:r>
            <a:r>
              <a:rPr lang="es-ES" dirty="0" err="1"/>
              <a:t>cities</a:t>
            </a:r>
            <a:r>
              <a:rPr lang="es-ES" dirty="0"/>
              <a:t>.</a:t>
            </a:r>
            <a:endParaRPr lang="es-CO" dirty="0"/>
          </a:p>
        </p:txBody>
      </p:sp>
      <p:sp>
        <p:nvSpPr>
          <p:cNvPr id="4" name="Título 1">
            <a:extLst>
              <a:ext uri="{FF2B5EF4-FFF2-40B4-BE49-F238E27FC236}">
                <a16:creationId xmlns:a16="http://schemas.microsoft.com/office/drawing/2014/main" id="{A839CC1F-6A42-42DD-997F-04417FFD8880}"/>
              </a:ext>
            </a:extLst>
          </p:cNvPr>
          <p:cNvSpPr txBox="1">
            <a:spLocks/>
          </p:cNvSpPr>
          <p:nvPr/>
        </p:nvSpPr>
        <p:spPr>
          <a:xfrm>
            <a:off x="720734" y="2584744"/>
            <a:ext cx="8596668" cy="5228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000" dirty="0"/>
              <a:t>Data</a:t>
            </a:r>
            <a:endParaRPr lang="es-CO" sz="4000" dirty="0"/>
          </a:p>
        </p:txBody>
      </p:sp>
      <p:sp>
        <p:nvSpPr>
          <p:cNvPr id="5" name="Marcador de texto 2">
            <a:extLst>
              <a:ext uri="{FF2B5EF4-FFF2-40B4-BE49-F238E27FC236}">
                <a16:creationId xmlns:a16="http://schemas.microsoft.com/office/drawing/2014/main" id="{311050DD-67F5-4002-85F4-0F015B007019}"/>
              </a:ext>
            </a:extLst>
          </p:cNvPr>
          <p:cNvSpPr txBox="1">
            <a:spLocks/>
          </p:cNvSpPr>
          <p:nvPr/>
        </p:nvSpPr>
        <p:spPr>
          <a:xfrm>
            <a:off x="677335" y="3113601"/>
            <a:ext cx="8596668" cy="1724847"/>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s-ES" dirty="0"/>
              <a:t>Toronto </a:t>
            </a:r>
            <a:r>
              <a:rPr lang="es-ES" dirty="0" err="1"/>
              <a:t>Geojson</a:t>
            </a:r>
            <a:endParaRPr lang="es-ES" dirty="0"/>
          </a:p>
          <a:p>
            <a:pPr marL="285750" indent="-285750">
              <a:buFont typeface="Arial" panose="020B0604020202020204" pitchFamily="34" charset="0"/>
              <a:buChar char="•"/>
            </a:pPr>
            <a:r>
              <a:rPr lang="es-ES" dirty="0"/>
              <a:t>Toronto </a:t>
            </a:r>
            <a:r>
              <a:rPr lang="es-ES" dirty="0" err="1"/>
              <a:t>neighborhoods</a:t>
            </a:r>
            <a:r>
              <a:rPr lang="es-ES" dirty="0"/>
              <a:t> </a:t>
            </a:r>
            <a:r>
              <a:rPr lang="es-ES" dirty="0" err="1"/>
              <a:t>profile</a:t>
            </a:r>
            <a:endParaRPr lang="es-ES" dirty="0"/>
          </a:p>
          <a:p>
            <a:pPr marL="285750" indent="-285750">
              <a:buFont typeface="Arial" panose="020B0604020202020204" pitchFamily="34" charset="0"/>
              <a:buChar char="•"/>
            </a:pPr>
            <a:r>
              <a:rPr lang="es-ES" dirty="0"/>
              <a:t>Foursquare API Data</a:t>
            </a:r>
          </a:p>
          <a:p>
            <a:pPr marL="285750" indent="-285750">
              <a:buFont typeface="Arial" panose="020B0604020202020204" pitchFamily="34" charset="0"/>
              <a:buChar char="•"/>
            </a:pPr>
            <a:r>
              <a:rPr lang="es-ES" dirty="0"/>
              <a:t>Open Street </a:t>
            </a:r>
            <a:r>
              <a:rPr lang="es-ES" dirty="0" err="1"/>
              <a:t>Map</a:t>
            </a:r>
            <a:r>
              <a:rPr lang="es-ES" dirty="0"/>
              <a:t> Data</a:t>
            </a:r>
            <a:endParaRPr lang="es-CO" dirty="0"/>
          </a:p>
        </p:txBody>
      </p:sp>
    </p:spTree>
    <p:extLst>
      <p:ext uri="{BB962C8B-B14F-4D97-AF65-F5344CB8AC3E}">
        <p14:creationId xmlns:p14="http://schemas.microsoft.com/office/powerpoint/2010/main" val="125996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855DF-9D2B-4005-8907-28A176EDAF2E}"/>
              </a:ext>
            </a:extLst>
          </p:cNvPr>
          <p:cNvSpPr>
            <a:spLocks noGrp="1"/>
          </p:cNvSpPr>
          <p:nvPr>
            <p:ph type="title"/>
          </p:nvPr>
        </p:nvSpPr>
        <p:spPr/>
        <p:txBody>
          <a:bodyPr/>
          <a:lstStyle/>
          <a:p>
            <a:r>
              <a:rPr lang="es-ES" dirty="0"/>
              <a:t>Toronto </a:t>
            </a:r>
            <a:r>
              <a:rPr lang="es-ES" dirty="0" err="1"/>
              <a:t>population</a:t>
            </a:r>
            <a:r>
              <a:rPr lang="es-ES" dirty="0"/>
              <a:t> per </a:t>
            </a:r>
            <a:r>
              <a:rPr lang="es-ES" dirty="0" err="1"/>
              <a:t>neighborhood</a:t>
            </a:r>
            <a:r>
              <a:rPr lang="es-ES" dirty="0"/>
              <a:t> and ER </a:t>
            </a:r>
            <a:r>
              <a:rPr lang="es-ES" dirty="0" err="1"/>
              <a:t>locations</a:t>
            </a:r>
            <a:endParaRPr lang="es-CO" dirty="0"/>
          </a:p>
        </p:txBody>
      </p:sp>
      <p:pic>
        <p:nvPicPr>
          <p:cNvPr id="4" name="Marcador de contenido 3">
            <a:extLst>
              <a:ext uri="{FF2B5EF4-FFF2-40B4-BE49-F238E27FC236}">
                <a16:creationId xmlns:a16="http://schemas.microsoft.com/office/drawing/2014/main" id="{945E8933-C3D1-4339-9CA1-35A52E43C2FA}"/>
              </a:ext>
            </a:extLst>
          </p:cNvPr>
          <p:cNvPicPr>
            <a:picLocks noGrp="1"/>
          </p:cNvPicPr>
          <p:nvPr>
            <p:ph idx="1"/>
          </p:nvPr>
        </p:nvPicPr>
        <p:blipFill>
          <a:blip r:embed="rId2"/>
          <a:stretch>
            <a:fillRect/>
          </a:stretch>
        </p:blipFill>
        <p:spPr>
          <a:xfrm>
            <a:off x="2216505" y="2160588"/>
            <a:ext cx="5519027" cy="3881437"/>
          </a:xfrm>
          <a:prstGeom prst="rect">
            <a:avLst/>
          </a:prstGeom>
        </p:spPr>
      </p:pic>
    </p:spTree>
    <p:extLst>
      <p:ext uri="{BB962C8B-B14F-4D97-AF65-F5344CB8AC3E}">
        <p14:creationId xmlns:p14="http://schemas.microsoft.com/office/powerpoint/2010/main" val="44260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25234-ADC1-482D-B777-29F49C8C5EE7}"/>
              </a:ext>
            </a:extLst>
          </p:cNvPr>
          <p:cNvSpPr>
            <a:spLocks noGrp="1"/>
          </p:cNvSpPr>
          <p:nvPr>
            <p:ph type="title"/>
          </p:nvPr>
        </p:nvSpPr>
        <p:spPr/>
        <p:txBody>
          <a:bodyPr/>
          <a:lstStyle/>
          <a:p>
            <a:r>
              <a:rPr lang="es-ES" dirty="0" err="1"/>
              <a:t>Two</a:t>
            </a:r>
            <a:r>
              <a:rPr lang="es-ES" dirty="0"/>
              <a:t> Step </a:t>
            </a:r>
            <a:r>
              <a:rPr lang="es-ES" dirty="0" err="1"/>
              <a:t>Floating</a:t>
            </a:r>
            <a:r>
              <a:rPr lang="es-ES" dirty="0"/>
              <a:t> </a:t>
            </a:r>
            <a:r>
              <a:rPr lang="es-ES" dirty="0" err="1"/>
              <a:t>Catchment</a:t>
            </a:r>
            <a:r>
              <a:rPr lang="es-ES" dirty="0"/>
              <a:t> </a:t>
            </a:r>
            <a:r>
              <a:rPr lang="es-ES" dirty="0" err="1"/>
              <a:t>Area</a:t>
            </a:r>
            <a:r>
              <a:rPr lang="es-ES" dirty="0"/>
              <a:t> (2FSCA)</a:t>
            </a:r>
            <a:endParaRPr lang="es-CO" dirty="0"/>
          </a:p>
        </p:txBody>
      </p:sp>
      <p:pic>
        <p:nvPicPr>
          <p:cNvPr id="4" name="Marcador de contenido 3">
            <a:extLst>
              <a:ext uri="{FF2B5EF4-FFF2-40B4-BE49-F238E27FC236}">
                <a16:creationId xmlns:a16="http://schemas.microsoft.com/office/drawing/2014/main" id="{E503B721-7486-433F-AB23-9E13A6D86663}"/>
              </a:ext>
            </a:extLst>
          </p:cNvPr>
          <p:cNvPicPr>
            <a:picLocks noGrp="1"/>
          </p:cNvPicPr>
          <p:nvPr>
            <p:ph idx="1"/>
          </p:nvPr>
        </p:nvPicPr>
        <p:blipFill>
          <a:blip r:embed="rId2"/>
          <a:stretch>
            <a:fillRect/>
          </a:stretch>
        </p:blipFill>
        <p:spPr>
          <a:xfrm>
            <a:off x="677863" y="2496868"/>
            <a:ext cx="8596312" cy="3208876"/>
          </a:xfrm>
          <a:prstGeom prst="rect">
            <a:avLst/>
          </a:prstGeom>
        </p:spPr>
      </p:pic>
    </p:spTree>
    <p:extLst>
      <p:ext uri="{BB962C8B-B14F-4D97-AF65-F5344CB8AC3E}">
        <p14:creationId xmlns:p14="http://schemas.microsoft.com/office/powerpoint/2010/main" val="71609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855DF-9D2B-4005-8907-28A176EDAF2E}"/>
              </a:ext>
            </a:extLst>
          </p:cNvPr>
          <p:cNvSpPr>
            <a:spLocks noGrp="1"/>
          </p:cNvSpPr>
          <p:nvPr>
            <p:ph type="title"/>
          </p:nvPr>
        </p:nvSpPr>
        <p:spPr/>
        <p:txBody>
          <a:bodyPr>
            <a:normAutofit fontScale="90000"/>
          </a:bodyPr>
          <a:lstStyle/>
          <a:p>
            <a:r>
              <a:rPr lang="es-ES" dirty="0"/>
              <a:t>Toronto ER </a:t>
            </a:r>
            <a:r>
              <a:rPr lang="es-ES" dirty="0" err="1"/>
              <a:t>accessibility</a:t>
            </a:r>
            <a:r>
              <a:rPr lang="es-ES" dirty="0"/>
              <a:t> score per </a:t>
            </a:r>
            <a:r>
              <a:rPr lang="es-ES" dirty="0" err="1"/>
              <a:t>neighborhood</a:t>
            </a:r>
            <a:r>
              <a:rPr lang="es-ES" dirty="0"/>
              <a:t> </a:t>
            </a:r>
            <a:r>
              <a:rPr lang="es-ES" dirty="0" err="1"/>
              <a:t>using</a:t>
            </a:r>
            <a:r>
              <a:rPr lang="es-ES" dirty="0"/>
              <a:t> 2FSCA </a:t>
            </a:r>
            <a:r>
              <a:rPr lang="es-ES" dirty="0" err="1"/>
              <a:t>with</a:t>
            </a:r>
            <a:r>
              <a:rPr lang="es-ES" dirty="0"/>
              <a:t> </a:t>
            </a:r>
            <a:r>
              <a:rPr lang="es-ES" dirty="0" err="1"/>
              <a:t>radius</a:t>
            </a:r>
            <a:r>
              <a:rPr lang="es-ES" dirty="0"/>
              <a:t> 10km</a:t>
            </a:r>
            <a:endParaRPr lang="es-CO" dirty="0"/>
          </a:p>
        </p:txBody>
      </p:sp>
      <p:pic>
        <p:nvPicPr>
          <p:cNvPr id="10" name="Marcador de contenido 9">
            <a:extLst>
              <a:ext uri="{FF2B5EF4-FFF2-40B4-BE49-F238E27FC236}">
                <a16:creationId xmlns:a16="http://schemas.microsoft.com/office/drawing/2014/main" id="{573D2663-AC4F-45A8-B76E-4DEF8D2BAD3D}"/>
              </a:ext>
            </a:extLst>
          </p:cNvPr>
          <p:cNvPicPr>
            <a:picLocks noGrp="1"/>
          </p:cNvPicPr>
          <p:nvPr>
            <p:ph idx="1"/>
          </p:nvPr>
        </p:nvPicPr>
        <p:blipFill>
          <a:blip r:embed="rId2"/>
          <a:stretch>
            <a:fillRect/>
          </a:stretch>
        </p:blipFill>
        <p:spPr>
          <a:xfrm>
            <a:off x="2365660" y="2160588"/>
            <a:ext cx="5220718" cy="3881437"/>
          </a:xfrm>
          <a:prstGeom prst="rect">
            <a:avLst/>
          </a:prstGeom>
        </p:spPr>
      </p:pic>
    </p:spTree>
    <p:extLst>
      <p:ext uri="{BB962C8B-B14F-4D97-AF65-F5344CB8AC3E}">
        <p14:creationId xmlns:p14="http://schemas.microsoft.com/office/powerpoint/2010/main" val="288604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BABD-27B4-4FD8-A00D-7E4E97DEBE3F}"/>
              </a:ext>
            </a:extLst>
          </p:cNvPr>
          <p:cNvSpPr>
            <a:spLocks noGrp="1"/>
          </p:cNvSpPr>
          <p:nvPr>
            <p:ph type="title"/>
          </p:nvPr>
        </p:nvSpPr>
        <p:spPr/>
        <p:txBody>
          <a:bodyPr/>
          <a:lstStyle/>
          <a:p>
            <a:r>
              <a:rPr lang="es-ES" dirty="0" err="1"/>
              <a:t>Conclusions</a:t>
            </a:r>
            <a:endParaRPr lang="es-CO" dirty="0"/>
          </a:p>
        </p:txBody>
      </p:sp>
      <p:sp>
        <p:nvSpPr>
          <p:cNvPr id="3" name="Marcador de contenido 2">
            <a:extLst>
              <a:ext uri="{FF2B5EF4-FFF2-40B4-BE49-F238E27FC236}">
                <a16:creationId xmlns:a16="http://schemas.microsoft.com/office/drawing/2014/main" id="{9E586EA0-8145-49CE-A773-A22311743207}"/>
              </a:ext>
            </a:extLst>
          </p:cNvPr>
          <p:cNvSpPr>
            <a:spLocks noGrp="1"/>
          </p:cNvSpPr>
          <p:nvPr>
            <p:ph idx="1"/>
          </p:nvPr>
        </p:nvSpPr>
        <p:spPr/>
        <p:txBody>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information described in the previous section the administration of Toronto might plan to grow bigger its health system to improve accessibility to healthcare services in the northwest part of the city.</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2FSCA method seems to deliver information accordingly to the expected output but special care might have to be taken into account for the results obtained at the borders of the area of analysis or restrict the search for venues inside the selected area</a:t>
            </a: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s-CO"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553503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170</Words>
  <Application>Microsoft Office PowerPoint</Application>
  <PresentationFormat>Panorámica</PresentationFormat>
  <Paragraphs>16</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Trebuchet MS</vt:lpstr>
      <vt:lpstr>Wingdings 3</vt:lpstr>
      <vt:lpstr>Faceta</vt:lpstr>
      <vt:lpstr>ER Accessibility per Neighborhood in Toronto </vt:lpstr>
      <vt:lpstr>Introduction</vt:lpstr>
      <vt:lpstr>Toronto population per neighborhood and ER locations</vt:lpstr>
      <vt:lpstr>Two Step Floating Catchment Area (2FSCA)</vt:lpstr>
      <vt:lpstr>Toronto ER accessibility score per neighborhood using 2FSCA with radius 10km</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Accessibility per Neighborhood in Toronto</dc:title>
  <dc:creator>Edgar Andres Hoyos Giraldo</dc:creator>
  <cp:lastModifiedBy>Edgar Andres Hoyos Giraldo</cp:lastModifiedBy>
  <cp:revision>3</cp:revision>
  <dcterms:created xsi:type="dcterms:W3CDTF">2020-08-27T05:17:28Z</dcterms:created>
  <dcterms:modified xsi:type="dcterms:W3CDTF">2020-08-27T05:35:41Z</dcterms:modified>
</cp:coreProperties>
</file>