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2FCFC965-1B10-4A50-A4B8-C33E3A47632E}"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BF71EB5-F0D6-4A4A-BDE2-482944BBA5A2}" type="slidenum">
              <a:rPr lang="tr-TR" smtClean="0"/>
              <a:t>‹#›</a:t>
            </a:fld>
            <a:endParaRPr lang="tr-TR"/>
          </a:p>
        </p:txBody>
      </p:sp>
    </p:spTree>
    <p:extLst>
      <p:ext uri="{BB962C8B-B14F-4D97-AF65-F5344CB8AC3E}">
        <p14:creationId xmlns:p14="http://schemas.microsoft.com/office/powerpoint/2010/main" val="1294826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CFC965-1B10-4A50-A4B8-C33E3A47632E}"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BF71EB5-F0D6-4A4A-BDE2-482944BBA5A2}" type="slidenum">
              <a:rPr lang="tr-TR" smtClean="0"/>
              <a:t>‹#›</a:t>
            </a:fld>
            <a:endParaRPr lang="tr-TR"/>
          </a:p>
        </p:txBody>
      </p:sp>
    </p:spTree>
    <p:extLst>
      <p:ext uri="{BB962C8B-B14F-4D97-AF65-F5344CB8AC3E}">
        <p14:creationId xmlns:p14="http://schemas.microsoft.com/office/powerpoint/2010/main" val="1800659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CFC965-1B10-4A50-A4B8-C33E3A47632E}"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BF71EB5-F0D6-4A4A-BDE2-482944BBA5A2}"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74504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CFC965-1B10-4A50-A4B8-C33E3A47632E}"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BF71EB5-F0D6-4A4A-BDE2-482944BBA5A2}" type="slidenum">
              <a:rPr lang="tr-TR" smtClean="0"/>
              <a:t>‹#›</a:t>
            </a:fld>
            <a:endParaRPr lang="tr-TR"/>
          </a:p>
        </p:txBody>
      </p:sp>
    </p:spTree>
    <p:extLst>
      <p:ext uri="{BB962C8B-B14F-4D97-AF65-F5344CB8AC3E}">
        <p14:creationId xmlns:p14="http://schemas.microsoft.com/office/powerpoint/2010/main" val="3489260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CFC965-1B10-4A50-A4B8-C33E3A47632E}"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BF71EB5-F0D6-4A4A-BDE2-482944BBA5A2}"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54291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CFC965-1B10-4A50-A4B8-C33E3A47632E}"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BF71EB5-F0D6-4A4A-BDE2-482944BBA5A2}" type="slidenum">
              <a:rPr lang="tr-TR" smtClean="0"/>
              <a:t>‹#›</a:t>
            </a:fld>
            <a:endParaRPr lang="tr-TR"/>
          </a:p>
        </p:txBody>
      </p:sp>
    </p:spTree>
    <p:extLst>
      <p:ext uri="{BB962C8B-B14F-4D97-AF65-F5344CB8AC3E}">
        <p14:creationId xmlns:p14="http://schemas.microsoft.com/office/powerpoint/2010/main" val="2324120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FCFC965-1B10-4A50-A4B8-C33E3A47632E}"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BF71EB5-F0D6-4A4A-BDE2-482944BBA5A2}" type="slidenum">
              <a:rPr lang="tr-TR" smtClean="0"/>
              <a:t>‹#›</a:t>
            </a:fld>
            <a:endParaRPr lang="tr-TR"/>
          </a:p>
        </p:txBody>
      </p:sp>
    </p:spTree>
    <p:extLst>
      <p:ext uri="{BB962C8B-B14F-4D97-AF65-F5344CB8AC3E}">
        <p14:creationId xmlns:p14="http://schemas.microsoft.com/office/powerpoint/2010/main" val="2661499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FCFC965-1B10-4A50-A4B8-C33E3A47632E}"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BF71EB5-F0D6-4A4A-BDE2-482944BBA5A2}" type="slidenum">
              <a:rPr lang="tr-TR" smtClean="0"/>
              <a:t>‹#›</a:t>
            </a:fld>
            <a:endParaRPr lang="tr-TR"/>
          </a:p>
        </p:txBody>
      </p:sp>
    </p:spTree>
    <p:extLst>
      <p:ext uri="{BB962C8B-B14F-4D97-AF65-F5344CB8AC3E}">
        <p14:creationId xmlns:p14="http://schemas.microsoft.com/office/powerpoint/2010/main" val="2431820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FCFC965-1B10-4A50-A4B8-C33E3A47632E}"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BF71EB5-F0D6-4A4A-BDE2-482944BBA5A2}" type="slidenum">
              <a:rPr lang="tr-TR" smtClean="0"/>
              <a:t>‹#›</a:t>
            </a:fld>
            <a:endParaRPr lang="tr-TR"/>
          </a:p>
        </p:txBody>
      </p:sp>
    </p:spTree>
    <p:extLst>
      <p:ext uri="{BB962C8B-B14F-4D97-AF65-F5344CB8AC3E}">
        <p14:creationId xmlns:p14="http://schemas.microsoft.com/office/powerpoint/2010/main" val="1571314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CFC965-1B10-4A50-A4B8-C33E3A47632E}"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BF71EB5-F0D6-4A4A-BDE2-482944BBA5A2}" type="slidenum">
              <a:rPr lang="tr-TR" smtClean="0"/>
              <a:t>‹#›</a:t>
            </a:fld>
            <a:endParaRPr lang="tr-TR"/>
          </a:p>
        </p:txBody>
      </p:sp>
    </p:spTree>
    <p:extLst>
      <p:ext uri="{BB962C8B-B14F-4D97-AF65-F5344CB8AC3E}">
        <p14:creationId xmlns:p14="http://schemas.microsoft.com/office/powerpoint/2010/main" val="2402877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2FCFC965-1B10-4A50-A4B8-C33E3A47632E}"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BF71EB5-F0D6-4A4A-BDE2-482944BBA5A2}" type="slidenum">
              <a:rPr lang="tr-TR" smtClean="0"/>
              <a:t>‹#›</a:t>
            </a:fld>
            <a:endParaRPr lang="tr-TR"/>
          </a:p>
        </p:txBody>
      </p:sp>
    </p:spTree>
    <p:extLst>
      <p:ext uri="{BB962C8B-B14F-4D97-AF65-F5344CB8AC3E}">
        <p14:creationId xmlns:p14="http://schemas.microsoft.com/office/powerpoint/2010/main" val="1380383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2FCFC965-1B10-4A50-A4B8-C33E3A47632E}" type="datetimeFigureOut">
              <a:rPr lang="tr-TR" smtClean="0"/>
              <a:t>15.12.2022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BF71EB5-F0D6-4A4A-BDE2-482944BBA5A2}" type="slidenum">
              <a:rPr lang="tr-TR" smtClean="0"/>
              <a:t>‹#›</a:t>
            </a:fld>
            <a:endParaRPr lang="tr-TR"/>
          </a:p>
        </p:txBody>
      </p:sp>
    </p:spTree>
    <p:extLst>
      <p:ext uri="{BB962C8B-B14F-4D97-AF65-F5344CB8AC3E}">
        <p14:creationId xmlns:p14="http://schemas.microsoft.com/office/powerpoint/2010/main" val="46440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2FCFC965-1B10-4A50-A4B8-C33E3A47632E}" type="datetimeFigureOut">
              <a:rPr lang="tr-TR" smtClean="0"/>
              <a:t>15.12.2022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BF71EB5-F0D6-4A4A-BDE2-482944BBA5A2}" type="slidenum">
              <a:rPr lang="tr-TR" smtClean="0"/>
              <a:t>‹#›</a:t>
            </a:fld>
            <a:endParaRPr lang="tr-TR"/>
          </a:p>
        </p:txBody>
      </p:sp>
    </p:spTree>
    <p:extLst>
      <p:ext uri="{BB962C8B-B14F-4D97-AF65-F5344CB8AC3E}">
        <p14:creationId xmlns:p14="http://schemas.microsoft.com/office/powerpoint/2010/main" val="1470579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CFC965-1B10-4A50-A4B8-C33E3A47632E}" type="datetimeFigureOut">
              <a:rPr lang="tr-TR" smtClean="0"/>
              <a:t>15.12.2022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BF71EB5-F0D6-4A4A-BDE2-482944BBA5A2}" type="slidenum">
              <a:rPr lang="tr-TR" smtClean="0"/>
              <a:t>‹#›</a:t>
            </a:fld>
            <a:endParaRPr lang="tr-TR"/>
          </a:p>
        </p:txBody>
      </p:sp>
    </p:spTree>
    <p:extLst>
      <p:ext uri="{BB962C8B-B14F-4D97-AF65-F5344CB8AC3E}">
        <p14:creationId xmlns:p14="http://schemas.microsoft.com/office/powerpoint/2010/main" val="68577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FCFC965-1B10-4A50-A4B8-C33E3A47632E}"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BF71EB5-F0D6-4A4A-BDE2-482944BBA5A2}" type="slidenum">
              <a:rPr lang="tr-TR" smtClean="0"/>
              <a:t>‹#›</a:t>
            </a:fld>
            <a:endParaRPr lang="tr-TR"/>
          </a:p>
        </p:txBody>
      </p:sp>
    </p:spTree>
    <p:extLst>
      <p:ext uri="{BB962C8B-B14F-4D97-AF65-F5344CB8AC3E}">
        <p14:creationId xmlns:p14="http://schemas.microsoft.com/office/powerpoint/2010/main" val="395107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FCFC965-1B10-4A50-A4B8-C33E3A47632E}"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BF71EB5-F0D6-4A4A-BDE2-482944BBA5A2}" type="slidenum">
              <a:rPr lang="tr-TR" smtClean="0"/>
              <a:t>‹#›</a:t>
            </a:fld>
            <a:endParaRPr lang="tr-TR"/>
          </a:p>
        </p:txBody>
      </p:sp>
    </p:spTree>
    <p:extLst>
      <p:ext uri="{BB962C8B-B14F-4D97-AF65-F5344CB8AC3E}">
        <p14:creationId xmlns:p14="http://schemas.microsoft.com/office/powerpoint/2010/main" val="3244740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FCFC965-1B10-4A50-A4B8-C33E3A47632E}" type="datetimeFigureOut">
              <a:rPr lang="tr-TR" smtClean="0"/>
              <a:t>15.12.2022</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BF71EB5-F0D6-4A4A-BDE2-482944BBA5A2}" type="slidenum">
              <a:rPr lang="tr-TR" smtClean="0"/>
              <a:t>‹#›</a:t>
            </a:fld>
            <a:endParaRPr lang="tr-TR"/>
          </a:p>
        </p:txBody>
      </p:sp>
    </p:spTree>
    <p:extLst>
      <p:ext uri="{BB962C8B-B14F-4D97-AF65-F5344CB8AC3E}">
        <p14:creationId xmlns:p14="http://schemas.microsoft.com/office/powerpoint/2010/main" val="357075555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28D077-15B4-2046-7A6D-237168628B8C}"/>
              </a:ext>
            </a:extLst>
          </p:cNvPr>
          <p:cNvSpPr>
            <a:spLocks noGrp="1"/>
          </p:cNvSpPr>
          <p:nvPr>
            <p:ph type="ctrTitle"/>
          </p:nvPr>
        </p:nvSpPr>
        <p:spPr/>
        <p:txBody>
          <a:bodyPr>
            <a:normAutofit fontScale="90000"/>
          </a:bodyPr>
          <a:lstStyle/>
          <a:p>
            <a:r>
              <a:rPr lang="tr-TR" dirty="0"/>
              <a:t>Görüntü İşleme Kullanılarak Fındık Meyvesinin Tespit ve Sınıflandırılması Makalesi</a:t>
            </a:r>
          </a:p>
        </p:txBody>
      </p:sp>
      <p:sp>
        <p:nvSpPr>
          <p:cNvPr id="3" name="Alt Başlık 2">
            <a:extLst>
              <a:ext uri="{FF2B5EF4-FFF2-40B4-BE49-F238E27FC236}">
                <a16:creationId xmlns:a16="http://schemas.microsoft.com/office/drawing/2014/main" id="{E17F8159-3DFD-3E44-B845-E4AA1ACCE8B0}"/>
              </a:ext>
            </a:extLst>
          </p:cNvPr>
          <p:cNvSpPr>
            <a:spLocks noGrp="1"/>
          </p:cNvSpPr>
          <p:nvPr>
            <p:ph type="subTitle" idx="1"/>
          </p:nvPr>
        </p:nvSpPr>
        <p:spPr/>
        <p:txBody>
          <a:bodyPr>
            <a:normAutofit lnSpcReduction="10000"/>
          </a:bodyPr>
          <a:lstStyle/>
          <a:p>
            <a:endParaRPr lang="tr-TR" dirty="0"/>
          </a:p>
          <a:p>
            <a:r>
              <a:rPr lang="tr-TR" dirty="0"/>
              <a:t>Eda Korkmaz</a:t>
            </a:r>
          </a:p>
          <a:p>
            <a:r>
              <a:rPr lang="tr-TR" dirty="0"/>
              <a:t>02200201071</a:t>
            </a:r>
          </a:p>
        </p:txBody>
      </p:sp>
    </p:spTree>
    <p:extLst>
      <p:ext uri="{BB962C8B-B14F-4D97-AF65-F5344CB8AC3E}">
        <p14:creationId xmlns:p14="http://schemas.microsoft.com/office/powerpoint/2010/main" val="622058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207C08-329B-C7BB-E3F2-E5D458D1A527}"/>
              </a:ext>
            </a:extLst>
          </p:cNvPr>
          <p:cNvSpPr>
            <a:spLocks noGrp="1"/>
          </p:cNvSpPr>
          <p:nvPr>
            <p:ph type="title"/>
          </p:nvPr>
        </p:nvSpPr>
        <p:spPr/>
        <p:txBody>
          <a:bodyPr/>
          <a:lstStyle/>
          <a:p>
            <a:r>
              <a:rPr lang="tr-TR" dirty="0"/>
              <a:t>1. GİRİŞ :</a:t>
            </a:r>
          </a:p>
        </p:txBody>
      </p:sp>
      <p:sp>
        <p:nvSpPr>
          <p:cNvPr id="3" name="İçerik Yer Tutucusu 2">
            <a:extLst>
              <a:ext uri="{FF2B5EF4-FFF2-40B4-BE49-F238E27FC236}">
                <a16:creationId xmlns:a16="http://schemas.microsoft.com/office/drawing/2014/main" id="{C5C41D4B-75E3-EF36-FDFE-05A564BAC2C1}"/>
              </a:ext>
            </a:extLst>
          </p:cNvPr>
          <p:cNvSpPr>
            <a:spLocks noGrp="1"/>
          </p:cNvSpPr>
          <p:nvPr>
            <p:ph idx="1"/>
          </p:nvPr>
        </p:nvSpPr>
        <p:spPr/>
        <p:txBody>
          <a:bodyPr>
            <a:normAutofit lnSpcReduction="10000"/>
          </a:bodyPr>
          <a:lstStyle/>
          <a:p>
            <a:r>
              <a:rPr lang="tr-TR" dirty="0"/>
              <a:t>Görüntü işleme teknikleri kullanılarak yapılan çalışmalarda, ilk olarak kameradan görüntüler alınmaktadır. Alınan görüntüler üzerinde, görüntü ön işleme adımları uygulanmakta ve ilgilenilen nesnelere ait özellik çıkartımı gerçekleştirilmektedir.</a:t>
            </a:r>
          </a:p>
          <a:p>
            <a:r>
              <a:rPr lang="tr-TR" dirty="0"/>
              <a:t>Bilgisayarlı görmenin yaygınlaşması sonucunda, tarım alanında ürün kalitesinin gözlenmesi , ürün sulama , ilaçlama, hasat, ürün sınıflandırma, ürün gelişimlerinin gözlenmesi gibi çalışmalar yapılmaktadır.</a:t>
            </a:r>
          </a:p>
          <a:p>
            <a:r>
              <a:rPr lang="tr-TR" dirty="0"/>
              <a:t>Bu özelliklerin belirlenmesinde sayısal görüntü analizi, sınıflama, kümeleme gibi yöntemler kullanılarak, araştırılan nesnelerin boyut, cins veya kalite bakımından sınıflandırılması gerçekleştirilmektedir</a:t>
            </a:r>
          </a:p>
          <a:p>
            <a:r>
              <a:rPr lang="tr-TR" dirty="0"/>
              <a:t>K-</a:t>
            </a:r>
            <a:r>
              <a:rPr lang="tr-TR" dirty="0" err="1"/>
              <a:t>means</a:t>
            </a:r>
            <a:r>
              <a:rPr lang="tr-TR" dirty="0"/>
              <a:t> ve türevleri yaygın olarak kullanılmakta olan kümeleme algoritmalarıdır. K-</a:t>
            </a:r>
            <a:r>
              <a:rPr lang="tr-TR" dirty="0" err="1"/>
              <a:t>means</a:t>
            </a:r>
            <a:r>
              <a:rPr lang="tr-TR" dirty="0"/>
              <a:t> algoritması ile aynı türden nesneler farklı özelliklerine göre, benzer kümelere ayrılmaktadırlar</a:t>
            </a:r>
          </a:p>
        </p:txBody>
      </p:sp>
    </p:spTree>
    <p:extLst>
      <p:ext uri="{BB962C8B-B14F-4D97-AF65-F5344CB8AC3E}">
        <p14:creationId xmlns:p14="http://schemas.microsoft.com/office/powerpoint/2010/main" val="2770490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09BB3C-FFB1-7947-3E7C-33F922E131FA}"/>
              </a:ext>
            </a:extLst>
          </p:cNvPr>
          <p:cNvSpPr>
            <a:spLocks noGrp="1"/>
          </p:cNvSpPr>
          <p:nvPr>
            <p:ph type="title"/>
          </p:nvPr>
        </p:nvSpPr>
        <p:spPr/>
        <p:txBody>
          <a:bodyPr/>
          <a:lstStyle/>
          <a:p>
            <a:r>
              <a:rPr lang="tr-TR" dirty="0"/>
              <a:t>2. ÖNERİLEN YÖNTEM:</a:t>
            </a:r>
          </a:p>
        </p:txBody>
      </p:sp>
      <p:sp>
        <p:nvSpPr>
          <p:cNvPr id="3" name="İçerik Yer Tutucusu 2">
            <a:extLst>
              <a:ext uri="{FF2B5EF4-FFF2-40B4-BE49-F238E27FC236}">
                <a16:creationId xmlns:a16="http://schemas.microsoft.com/office/drawing/2014/main" id="{BA9F10EB-77C9-9C18-52BF-34447243795A}"/>
              </a:ext>
            </a:extLst>
          </p:cNvPr>
          <p:cNvSpPr>
            <a:spLocks noGrp="1"/>
          </p:cNvSpPr>
          <p:nvPr>
            <p:ph idx="1"/>
          </p:nvPr>
        </p:nvSpPr>
        <p:spPr/>
        <p:txBody>
          <a:bodyPr/>
          <a:lstStyle/>
          <a:p>
            <a:r>
              <a:rPr lang="tr-TR" dirty="0"/>
              <a:t>Ortamda bulunan aynı nesnelerin tespit edilerek, sınıflandırılmasına yönelik yapılan çalışmada üç aşamalı bir yöntem önerilmektedir.</a:t>
            </a:r>
          </a:p>
          <a:p>
            <a:r>
              <a:rPr lang="tr-TR" dirty="0"/>
              <a:t>Nesnelerin bulunduğu ortamdan alınan görüntü, aşama 1 adımında yer alan “Görüntü Ön İşleme” işlemine tabi tutulmaktadır. Aşama 2’de “Nesne Bulma ve Özellik Çıkarımı İşlemi” ile ortamdaki nesnelerin, boyut ve alan gibi özellikleri çıkartılmaktadır. Son aşamada ise, aşama 2’de elde edilen veriler kullanılarak her bir nesnenin sınıflandırılması gerçekleştirilmektedir.</a:t>
            </a:r>
          </a:p>
          <a:p>
            <a:r>
              <a:rPr lang="tr-TR" dirty="0"/>
              <a:t>Görüntü ön işleme aşaması ; Görüntü ön işleme aşamasında, kameradan alınan görüntü üzerinde sırasıyla filtreleme, resmin grileştirilmesi ve ikili resme çevrilmesi işlemleri uygulanmaktadır.</a:t>
            </a:r>
          </a:p>
        </p:txBody>
      </p:sp>
    </p:spTree>
    <p:extLst>
      <p:ext uri="{BB962C8B-B14F-4D97-AF65-F5344CB8AC3E}">
        <p14:creationId xmlns:p14="http://schemas.microsoft.com/office/powerpoint/2010/main" val="275531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21B117-0FBB-5E18-49C0-BFB6A7A1384D}"/>
              </a:ext>
            </a:extLst>
          </p:cNvPr>
          <p:cNvSpPr>
            <a:spLocks noGrp="1"/>
          </p:cNvSpPr>
          <p:nvPr>
            <p:ph type="title"/>
          </p:nvPr>
        </p:nvSpPr>
        <p:spPr/>
        <p:txBody>
          <a:bodyPr/>
          <a:lstStyle/>
          <a:p>
            <a:r>
              <a:rPr lang="tr-TR" dirty="0"/>
              <a:t>2. ÖNERİLEN YÖNTEM:</a:t>
            </a:r>
          </a:p>
        </p:txBody>
      </p:sp>
      <p:sp>
        <p:nvSpPr>
          <p:cNvPr id="3" name="İçerik Yer Tutucusu 2">
            <a:extLst>
              <a:ext uri="{FF2B5EF4-FFF2-40B4-BE49-F238E27FC236}">
                <a16:creationId xmlns:a16="http://schemas.microsoft.com/office/drawing/2014/main" id="{7E7C969B-1787-26F0-45F2-F5AC848ACCCB}"/>
              </a:ext>
            </a:extLst>
          </p:cNvPr>
          <p:cNvSpPr>
            <a:spLocks noGrp="1"/>
          </p:cNvSpPr>
          <p:nvPr>
            <p:ph idx="1"/>
          </p:nvPr>
        </p:nvSpPr>
        <p:spPr/>
        <p:txBody>
          <a:bodyPr/>
          <a:lstStyle/>
          <a:p>
            <a:r>
              <a:rPr lang="tr-TR" dirty="0"/>
              <a:t>Nesne bulma ve özellik çıkarımı işlemi aşaması; Nesnelerin görüntü düzleminde kaplamış olduğu alan, nesne boyları ve nesne merkezine ait koordinatlar özellik çıkarım vektörlerinde bulunmaktadır. </a:t>
            </a:r>
          </a:p>
          <a:p>
            <a:r>
              <a:rPr lang="tr-TR" dirty="0"/>
              <a:t> Sınıflandırma işlemi aşamasına ait adımlar:	</a:t>
            </a:r>
          </a:p>
          <a:p>
            <a:pPr marL="0" indent="0">
              <a:buNone/>
            </a:pPr>
            <a:r>
              <a:rPr lang="tr-TR" dirty="0"/>
              <a:t>	1- Ortalama tabanlı sınıflandırma :</a:t>
            </a:r>
          </a:p>
          <a:p>
            <a:pPr marL="0" indent="0">
              <a:buNone/>
            </a:pPr>
            <a:r>
              <a:rPr lang="tr-TR" dirty="0"/>
              <a:t>	Önerilen ilk yöntemde ortamda bulunan nesneler kendi aralarında otomatik 	olarak 3 sınıfa ayrıştırılmaktadır.</a:t>
            </a:r>
          </a:p>
          <a:p>
            <a:pPr marL="0" indent="0">
              <a:buNone/>
            </a:pPr>
            <a:r>
              <a:rPr lang="tr-TR" dirty="0"/>
              <a:t>	2- K-</a:t>
            </a:r>
            <a:r>
              <a:rPr lang="tr-TR" dirty="0" err="1"/>
              <a:t>means</a:t>
            </a:r>
            <a:r>
              <a:rPr lang="tr-TR" dirty="0"/>
              <a:t> kümeleme yöntemi :</a:t>
            </a:r>
          </a:p>
          <a:p>
            <a:pPr marL="0" indent="0">
              <a:buNone/>
            </a:pPr>
            <a:r>
              <a:rPr lang="tr-TR" dirty="0"/>
              <a:t>	K-</a:t>
            </a:r>
            <a:r>
              <a:rPr lang="tr-TR" dirty="0" err="1"/>
              <a:t>means</a:t>
            </a:r>
            <a:r>
              <a:rPr lang="tr-TR" dirty="0"/>
              <a:t> algoritması, N adet veri nesnesinin K adet kümeye bölünmesidir. K-	</a:t>
            </a:r>
            <a:r>
              <a:rPr lang="tr-TR" dirty="0" err="1"/>
              <a:t>means</a:t>
            </a:r>
            <a:r>
              <a:rPr lang="tr-TR" dirty="0"/>
              <a:t> kümeleme, karesel hatayı en aza indirgemek için N tane veriyi K adet 	kümeye bölümlemeyi amaçlamaktadır.</a:t>
            </a:r>
          </a:p>
        </p:txBody>
      </p:sp>
    </p:spTree>
    <p:extLst>
      <p:ext uri="{BB962C8B-B14F-4D97-AF65-F5344CB8AC3E}">
        <p14:creationId xmlns:p14="http://schemas.microsoft.com/office/powerpoint/2010/main" val="2757272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AF92CB-DCB4-C699-BCF2-CF928B62B7AC}"/>
              </a:ext>
            </a:extLst>
          </p:cNvPr>
          <p:cNvSpPr>
            <a:spLocks noGrp="1"/>
          </p:cNvSpPr>
          <p:nvPr>
            <p:ph type="title"/>
          </p:nvPr>
        </p:nvSpPr>
        <p:spPr/>
        <p:txBody>
          <a:bodyPr/>
          <a:lstStyle/>
          <a:p>
            <a:r>
              <a:rPr lang="tr-TR" dirty="0"/>
              <a:t>3. DENEYSEL ÇALIŞMA:</a:t>
            </a:r>
          </a:p>
        </p:txBody>
      </p:sp>
      <p:sp>
        <p:nvSpPr>
          <p:cNvPr id="3" name="İçerik Yer Tutucusu 2">
            <a:extLst>
              <a:ext uri="{FF2B5EF4-FFF2-40B4-BE49-F238E27FC236}">
                <a16:creationId xmlns:a16="http://schemas.microsoft.com/office/drawing/2014/main" id="{BA34FDF8-3E13-A3E3-E8EE-BC34A6553406}"/>
              </a:ext>
            </a:extLst>
          </p:cNvPr>
          <p:cNvSpPr>
            <a:spLocks noGrp="1"/>
          </p:cNvSpPr>
          <p:nvPr>
            <p:ph idx="1"/>
          </p:nvPr>
        </p:nvSpPr>
        <p:spPr>
          <a:xfrm>
            <a:off x="677334" y="1930401"/>
            <a:ext cx="8596668" cy="4110962"/>
          </a:xfrm>
        </p:spPr>
        <p:txBody>
          <a:bodyPr>
            <a:normAutofit fontScale="92500" lnSpcReduction="20000"/>
          </a:bodyPr>
          <a:lstStyle/>
          <a:p>
            <a:r>
              <a:rPr lang="tr-TR" dirty="0"/>
              <a:t>Önerilen yöntem ile ortamda bulunan fındıkların tespit edilerek kümelenmesine yönelik deneysel çalışma yapılmaktadır</a:t>
            </a:r>
          </a:p>
          <a:p>
            <a:r>
              <a:rPr lang="tr-TR" dirty="0"/>
              <a:t>Görüntülerin işlenmesi ve sınıflandırılması aşamalarında </a:t>
            </a:r>
            <a:r>
              <a:rPr lang="tr-TR" dirty="0" err="1"/>
              <a:t>OpenCV</a:t>
            </a:r>
            <a:r>
              <a:rPr lang="tr-TR" dirty="0"/>
              <a:t> Kütüphanesi ve </a:t>
            </a:r>
            <a:r>
              <a:rPr lang="tr-TR" dirty="0" err="1"/>
              <a:t>Weka</a:t>
            </a:r>
            <a:r>
              <a:rPr lang="tr-TR" dirty="0"/>
              <a:t> yazılımları kullanılmaktadır.</a:t>
            </a:r>
          </a:p>
          <a:p>
            <a:r>
              <a:rPr lang="tr-TR" dirty="0"/>
              <a:t>Görüntü ön işleme aşamasında, resim üzerinde filtreleme, grileştirme, </a:t>
            </a:r>
            <a:r>
              <a:rPr lang="tr-TR" dirty="0" err="1"/>
              <a:t>eşikleşme</a:t>
            </a:r>
            <a:r>
              <a:rPr lang="tr-TR" dirty="0"/>
              <a:t> ve morfolojik işlem uygulanmaktadır.</a:t>
            </a:r>
          </a:p>
          <a:p>
            <a:r>
              <a:rPr lang="tr-TR" dirty="0"/>
              <a:t>Ortalama tabanlı ve K-</a:t>
            </a:r>
            <a:r>
              <a:rPr lang="tr-TR" dirty="0" err="1"/>
              <a:t>means</a:t>
            </a:r>
            <a:r>
              <a:rPr lang="tr-TR" dirty="0"/>
              <a:t> algoritmasına göre kümeleme işleminde, piksel cinsinden bulunan alan değerleri kullanılarak küme merkezleri elde edilmektedir.</a:t>
            </a:r>
          </a:p>
          <a:p>
            <a:r>
              <a:rPr lang="tr-TR" dirty="0"/>
              <a:t>Küme merkezleri elde edilirken çalışma ortamına 150 adet fındık yerleştirilerek bilgi </a:t>
            </a:r>
            <a:r>
              <a:rPr lang="tr-TR" dirty="0" err="1"/>
              <a:t>veritabanı</a:t>
            </a:r>
            <a:r>
              <a:rPr lang="tr-TR" dirty="0"/>
              <a:t> oluşturulmaktadır.</a:t>
            </a:r>
          </a:p>
          <a:p>
            <a:r>
              <a:rPr lang="tr-TR" dirty="0"/>
              <a:t>Deneysel çalışmada, ortalama tabanlı yöntem kullanılarak 3 adet küçük, 12 adet orta ve 10 adet büyük sınıf fındık bulunmaktadır.</a:t>
            </a:r>
          </a:p>
          <a:p>
            <a:r>
              <a:rPr lang="tr-TR" dirty="0" err="1"/>
              <a:t>Kmeans</a:t>
            </a:r>
            <a:r>
              <a:rPr lang="tr-TR" dirty="0"/>
              <a:t> ve ortalama tabanlı kümeleme yöntemleri ile elde edilen sınıflama sonuçlarının birbirine benzerlik oranı %90 ile %100 arasında bulunmaktadır. </a:t>
            </a:r>
          </a:p>
        </p:txBody>
      </p:sp>
    </p:spTree>
    <p:extLst>
      <p:ext uri="{BB962C8B-B14F-4D97-AF65-F5344CB8AC3E}">
        <p14:creationId xmlns:p14="http://schemas.microsoft.com/office/powerpoint/2010/main" val="2378033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897847-9371-3A19-3C5C-E8E8491252F2}"/>
              </a:ext>
            </a:extLst>
          </p:cNvPr>
          <p:cNvSpPr>
            <a:spLocks noGrp="1"/>
          </p:cNvSpPr>
          <p:nvPr>
            <p:ph type="title"/>
          </p:nvPr>
        </p:nvSpPr>
        <p:spPr/>
        <p:txBody>
          <a:bodyPr/>
          <a:lstStyle/>
          <a:p>
            <a:r>
              <a:rPr lang="tr-TR" dirty="0"/>
              <a:t>4. SONUÇLAR:</a:t>
            </a:r>
          </a:p>
        </p:txBody>
      </p:sp>
      <p:sp>
        <p:nvSpPr>
          <p:cNvPr id="3" name="İçerik Yer Tutucusu 2">
            <a:extLst>
              <a:ext uri="{FF2B5EF4-FFF2-40B4-BE49-F238E27FC236}">
                <a16:creationId xmlns:a16="http://schemas.microsoft.com/office/drawing/2014/main" id="{73E3130C-92D0-B190-4E3B-2ED6EAD86D55}"/>
              </a:ext>
            </a:extLst>
          </p:cNvPr>
          <p:cNvSpPr>
            <a:spLocks noGrp="1"/>
          </p:cNvSpPr>
          <p:nvPr>
            <p:ph idx="1"/>
          </p:nvPr>
        </p:nvSpPr>
        <p:spPr/>
        <p:txBody>
          <a:bodyPr>
            <a:normAutofit lnSpcReduction="10000"/>
          </a:bodyPr>
          <a:lstStyle/>
          <a:p>
            <a:r>
              <a:rPr lang="tr-TR" dirty="0"/>
              <a:t>Önerilen yöntemin ilk aşaması olan görüntü ön işleme bölümünde kameradan alınan görüntü üzerinde filtreleme, grileştirme, ikili resme çevirme ve morfolojik işlemler uygulanmaktadır.</a:t>
            </a:r>
          </a:p>
          <a:p>
            <a:r>
              <a:rPr lang="tr-TR" dirty="0"/>
              <a:t>Nesne tespiti ve özellik çıkarımı aşamasında ise, ortamda yer alan nesnelerin bulunması ve alan, boyut ve konum gibi özellik bilgileri elde edilmektedir.</a:t>
            </a:r>
          </a:p>
          <a:p>
            <a:r>
              <a:rPr lang="tr-TR" dirty="0"/>
              <a:t>Sınıflandırma aşamasında, bilgi </a:t>
            </a:r>
            <a:r>
              <a:rPr lang="tr-TR" dirty="0" err="1"/>
              <a:t>veritabanında</a:t>
            </a:r>
            <a:r>
              <a:rPr lang="tr-TR" dirty="0"/>
              <a:t> bulunan veriler, ortalama tabanlı ve K-</a:t>
            </a:r>
            <a:r>
              <a:rPr lang="tr-TR" dirty="0" err="1"/>
              <a:t>means</a:t>
            </a:r>
            <a:r>
              <a:rPr lang="tr-TR" dirty="0"/>
              <a:t> algoritmaları kullanılarak sınıflandırılmaktadır.</a:t>
            </a:r>
          </a:p>
          <a:p>
            <a:r>
              <a:rPr lang="tr-TR" dirty="0"/>
              <a:t>Ortalama tabanlı ve K-</a:t>
            </a:r>
            <a:r>
              <a:rPr lang="tr-TR" dirty="0" err="1"/>
              <a:t>means</a:t>
            </a:r>
            <a:r>
              <a:rPr lang="tr-TR" dirty="0"/>
              <a:t> kümeleme yöntemleri kullanılarak fındık meyvelerinin küçük, orta ve büyük olarak sınıflandırılması gerçekleştirilmektedir.</a:t>
            </a:r>
          </a:p>
          <a:p>
            <a:r>
              <a:rPr lang="tr-TR"/>
              <a:t>Yapılan deneysel çalışmalarda, gerçeklenen iki algoritma ile sınıflandırmanın %90 ile %100 oranlarında benzerlik gösterdiği tespit edilmektedir.</a:t>
            </a:r>
          </a:p>
        </p:txBody>
      </p:sp>
    </p:spTree>
    <p:extLst>
      <p:ext uri="{BB962C8B-B14F-4D97-AF65-F5344CB8AC3E}">
        <p14:creationId xmlns:p14="http://schemas.microsoft.com/office/powerpoint/2010/main" val="175232839"/>
      </p:ext>
    </p:extLst>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116</TotalTime>
  <Words>561</Words>
  <Application>Microsoft Office PowerPoint</Application>
  <PresentationFormat>Geniş ekran</PresentationFormat>
  <Paragraphs>34</Paragraphs>
  <Slides>6</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6</vt:i4>
      </vt:variant>
    </vt:vector>
  </HeadingPairs>
  <TitlesOfParts>
    <vt:vector size="10" baseType="lpstr">
      <vt:lpstr>Arial</vt:lpstr>
      <vt:lpstr>Trebuchet MS</vt:lpstr>
      <vt:lpstr>Wingdings 3</vt:lpstr>
      <vt:lpstr>Yüzeyler</vt:lpstr>
      <vt:lpstr>Görüntü İşleme Kullanılarak Fındık Meyvesinin Tespit ve Sınıflandırılması Makalesi</vt:lpstr>
      <vt:lpstr>1. GİRİŞ :</vt:lpstr>
      <vt:lpstr>2. ÖNERİLEN YÖNTEM:</vt:lpstr>
      <vt:lpstr>2. ÖNERİLEN YÖNTEM:</vt:lpstr>
      <vt:lpstr>3. DENEYSEL ÇALIŞMA:</vt:lpstr>
      <vt:lpstr>4. SONUÇLAR: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Kullanılarak Fındık Meyvesinin Tespit ve Sınıflandırılması Makalesi</dc:title>
  <dc:creator>eda korkmaz</dc:creator>
  <cp:lastModifiedBy>eda korkmaz</cp:lastModifiedBy>
  <cp:revision>1</cp:revision>
  <dcterms:created xsi:type="dcterms:W3CDTF">2022-12-15T17:16:28Z</dcterms:created>
  <dcterms:modified xsi:type="dcterms:W3CDTF">2022-12-15T19:13:03Z</dcterms:modified>
</cp:coreProperties>
</file>