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7DFEFD60-7FE8-461C-A171-8F8D4E4C326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A3EE7E-63A7-4C21-83D9-9D7699489119}"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13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FEFD60-7FE8-461C-A171-8F8D4E4C326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133796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FEFD60-7FE8-461C-A171-8F8D4E4C326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A3EE7E-63A7-4C21-83D9-9D7699489119}"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01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FEFD60-7FE8-461C-A171-8F8D4E4C326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270637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DFEFD60-7FE8-461C-A171-8F8D4E4C326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A3EE7E-63A7-4C21-83D9-9D7699489119}"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16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DFEFD60-7FE8-461C-A171-8F8D4E4C326D}"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159496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DFEFD60-7FE8-461C-A171-8F8D4E4C326D}"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246422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DFEFD60-7FE8-461C-A171-8F8D4E4C326D}"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371425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EFD60-7FE8-461C-A171-8F8D4E4C326D}"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425560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DFEFD60-7FE8-461C-A171-8F8D4E4C326D}"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A3EE7E-63A7-4C21-83D9-9D7699489119}" type="slidenum">
              <a:rPr lang="tr-TR" smtClean="0"/>
              <a:t>‹#›</a:t>
            </a:fld>
            <a:endParaRPr lang="tr-TR"/>
          </a:p>
        </p:txBody>
      </p:sp>
    </p:spTree>
    <p:extLst>
      <p:ext uri="{BB962C8B-B14F-4D97-AF65-F5344CB8AC3E}">
        <p14:creationId xmlns:p14="http://schemas.microsoft.com/office/powerpoint/2010/main" val="291743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DFEFD60-7FE8-461C-A171-8F8D4E4C326D}"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A3EE7E-63A7-4C21-83D9-9D7699489119}"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00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FEFD60-7FE8-461C-A171-8F8D4E4C326D}" type="datetimeFigureOut">
              <a:rPr lang="tr-TR" smtClean="0"/>
              <a:t>15.12.2022</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A3EE7E-63A7-4C21-83D9-9D7699489119}"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623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C660A1-5C7A-8FAD-E4FE-18EABD2C9CED}"/>
              </a:ext>
            </a:extLst>
          </p:cNvPr>
          <p:cNvSpPr>
            <a:spLocks noGrp="1"/>
          </p:cNvSpPr>
          <p:nvPr>
            <p:ph type="ctrTitle"/>
          </p:nvPr>
        </p:nvSpPr>
        <p:spPr/>
        <p:txBody>
          <a:bodyPr>
            <a:normAutofit fontScale="90000"/>
          </a:bodyPr>
          <a:lstStyle/>
          <a:p>
            <a:r>
              <a:rPr lang="tr-TR" dirty="0"/>
              <a:t>Retina Kan Damarlarını Çıkarmak İçin Eşikleme Temelli Morfolojik Yöntem Makalesi</a:t>
            </a:r>
          </a:p>
        </p:txBody>
      </p:sp>
      <p:sp>
        <p:nvSpPr>
          <p:cNvPr id="3" name="Alt Başlık 2">
            <a:extLst>
              <a:ext uri="{FF2B5EF4-FFF2-40B4-BE49-F238E27FC236}">
                <a16:creationId xmlns:a16="http://schemas.microsoft.com/office/drawing/2014/main" id="{840F9956-B306-9B10-E3C2-0EF98EFEAD89}"/>
              </a:ext>
            </a:extLst>
          </p:cNvPr>
          <p:cNvSpPr>
            <a:spLocks noGrp="1"/>
          </p:cNvSpPr>
          <p:nvPr>
            <p:ph type="subTitle" idx="1"/>
          </p:nvPr>
        </p:nvSpPr>
        <p:spPr/>
        <p:txBody>
          <a:bodyPr/>
          <a:lstStyle/>
          <a:p>
            <a:endParaRPr lang="tr-TR" dirty="0"/>
          </a:p>
          <a:p>
            <a:r>
              <a:rPr lang="tr-TR" dirty="0"/>
              <a:t>Eda Korkmaz </a:t>
            </a:r>
          </a:p>
          <a:p>
            <a:r>
              <a:rPr lang="tr-TR" dirty="0"/>
              <a:t>02200201071</a:t>
            </a:r>
          </a:p>
        </p:txBody>
      </p:sp>
    </p:spTree>
    <p:extLst>
      <p:ext uri="{BB962C8B-B14F-4D97-AF65-F5344CB8AC3E}">
        <p14:creationId xmlns:p14="http://schemas.microsoft.com/office/powerpoint/2010/main" val="388839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DEF9BC-5E30-57F8-B72D-C490C68520B7}"/>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2E0E255C-B82C-8089-F2F6-3258CCC77C60}"/>
              </a:ext>
            </a:extLst>
          </p:cNvPr>
          <p:cNvSpPr>
            <a:spLocks noGrp="1"/>
          </p:cNvSpPr>
          <p:nvPr>
            <p:ph idx="1"/>
          </p:nvPr>
        </p:nvSpPr>
        <p:spPr>
          <a:xfrm>
            <a:off x="1024128" y="1920240"/>
            <a:ext cx="9720073" cy="4389120"/>
          </a:xfrm>
        </p:spPr>
        <p:txBody>
          <a:bodyPr>
            <a:normAutofit lnSpcReduction="10000"/>
          </a:bodyPr>
          <a:lstStyle/>
          <a:p>
            <a:pPr>
              <a:buFont typeface="Arial" panose="020B0604020202020204" pitchFamily="34" charset="0"/>
              <a:buChar char="•"/>
            </a:pPr>
            <a:r>
              <a:rPr lang="tr-TR" dirty="0"/>
              <a:t>Diyabete bağlı retina bozuklukları kişilerde körlüğe sebep olan ve Diyabetik Retinopati (DR) olarak adlandırılan en önemli hastalıklardan biridir.</a:t>
            </a:r>
          </a:p>
          <a:p>
            <a:pPr>
              <a:buFont typeface="Arial" panose="020B0604020202020204" pitchFamily="34" charset="0"/>
              <a:buChar char="•"/>
            </a:pPr>
            <a:r>
              <a:rPr lang="tr-TR" dirty="0"/>
              <a:t>Retina görüntülerinin tespit edilmesi için bilgisayar destekli sistemler geliştirilmiştir.</a:t>
            </a:r>
          </a:p>
          <a:p>
            <a:pPr>
              <a:buFont typeface="Arial" panose="020B0604020202020204" pitchFamily="34" charset="0"/>
              <a:buChar char="•"/>
            </a:pPr>
            <a:r>
              <a:rPr lang="tr-TR" dirty="0"/>
              <a:t>Derin öğrenme yöntemleri ile retina damar bölütleme sistemlerinin geliştirilmesi daha sağlam sonuçlar verir ancak donanım bağlılığı gerektirir. Bu makalede geleneksel bir yöntem olan morfolojik tabanlı bir yöntem kullanılmıştır.</a:t>
            </a:r>
          </a:p>
          <a:p>
            <a:pPr>
              <a:buFont typeface="Arial" panose="020B0604020202020204" pitchFamily="34" charset="0"/>
              <a:buChar char="•"/>
            </a:pPr>
            <a:r>
              <a:rPr lang="tr-TR" dirty="0"/>
              <a:t>Bölütleme aşamasında, bölütleme görüntüsünden çıkarılan özellik vektörü eğitim aşamasında elde edilen sınıflandırıcının girişi olarak kullanılmıştır. </a:t>
            </a:r>
          </a:p>
          <a:p>
            <a:pPr>
              <a:buFont typeface="Arial" panose="020B0604020202020204" pitchFamily="34" charset="0"/>
              <a:buChar char="•"/>
            </a:pPr>
            <a:r>
              <a:rPr lang="tr-TR" dirty="0"/>
              <a:t>Eğitim aşaması için, eğitim görüntüsünün her pikselinden bir özellik vektörü çıkarılmıştır</a:t>
            </a:r>
          </a:p>
          <a:p>
            <a:pPr>
              <a:buFont typeface="Arial" panose="020B0604020202020204" pitchFamily="34" charset="0"/>
              <a:buChar char="•"/>
            </a:pPr>
            <a:r>
              <a:rPr lang="tr-TR" dirty="0"/>
              <a:t>Sınıflandırıcının çıktısı, ikili retina damar bölütleme sonucu olmuştur. </a:t>
            </a:r>
            <a:r>
              <a:rPr lang="tr-TR" dirty="0" err="1"/>
              <a:t>Jingliang</a:t>
            </a:r>
            <a:r>
              <a:rPr lang="tr-TR" dirty="0"/>
              <a:t> Zhao </a:t>
            </a:r>
            <a:r>
              <a:rPr lang="tr-TR" dirty="0" err="1"/>
              <a:t>vd.tarafından</a:t>
            </a:r>
            <a:r>
              <a:rPr lang="tr-TR" dirty="0"/>
              <a:t> öncelikli olarak </a:t>
            </a:r>
            <a:r>
              <a:rPr lang="tr-TR" dirty="0" err="1"/>
              <a:t>fundus</a:t>
            </a:r>
            <a:r>
              <a:rPr lang="tr-TR" dirty="0"/>
              <a:t> görüntüler üzerinde görüntü iyileştirilmesi yapılmıştır.</a:t>
            </a:r>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p:txBody>
      </p:sp>
    </p:spTree>
    <p:extLst>
      <p:ext uri="{BB962C8B-B14F-4D97-AF65-F5344CB8AC3E}">
        <p14:creationId xmlns:p14="http://schemas.microsoft.com/office/powerpoint/2010/main" val="67960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3BBBC6-F3B0-BC93-FD03-49D757CB0333}"/>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3BCA06B3-D4C2-3E12-C4E2-C45484066381}"/>
              </a:ext>
            </a:extLst>
          </p:cNvPr>
          <p:cNvSpPr>
            <a:spLocks noGrp="1"/>
          </p:cNvSpPr>
          <p:nvPr>
            <p:ph idx="1"/>
          </p:nvPr>
        </p:nvSpPr>
        <p:spPr>
          <a:xfrm>
            <a:off x="1024128" y="1960880"/>
            <a:ext cx="9720073" cy="4348480"/>
          </a:xfrm>
        </p:spPr>
        <p:txBody>
          <a:bodyPr>
            <a:normAutofit fontScale="92500" lnSpcReduction="10000"/>
          </a:bodyPr>
          <a:lstStyle/>
          <a:p>
            <a:pPr>
              <a:buFont typeface="Arial" panose="020B0604020202020204" pitchFamily="34" charset="0"/>
              <a:buChar char="•"/>
            </a:pPr>
            <a:r>
              <a:rPr lang="tr-TR" dirty="0"/>
              <a:t>İyileştirilmiş görüntüler üzerinde Süper Piksel (SLIC) yöntemi uygulanmış ve bölütleme gerçekleştirilmiştir. Ardından otomatik olarak seçilen düğüm noktalarından damar takibine başlanmış ve belirlenen durma kriterine ulaşıldığında takip işlemi sonlanmıştır. </a:t>
            </a:r>
          </a:p>
          <a:p>
            <a:pPr>
              <a:buFont typeface="Arial" panose="020B0604020202020204" pitchFamily="34" charset="0"/>
              <a:buChar char="•"/>
            </a:pPr>
            <a:r>
              <a:rPr lang="tr-TR" dirty="0"/>
              <a:t>Bu istenmeyen damarları tespit etmek için retina damar ağ yapısının bilinmesi gerekir. Bu makalede, retina damar ağ yapısını otomatik olarak </a:t>
            </a:r>
            <a:r>
              <a:rPr lang="tr-TR" dirty="0" err="1"/>
              <a:t>bölütleyen</a:t>
            </a:r>
            <a:r>
              <a:rPr lang="tr-TR" dirty="0"/>
              <a:t> morfolojik tabanlı bir yöntem önerilmiştir.</a:t>
            </a:r>
          </a:p>
          <a:p>
            <a:pPr>
              <a:buFont typeface="Arial" panose="020B0604020202020204" pitchFamily="34" charset="0"/>
              <a:buChar char="•"/>
            </a:pPr>
            <a:r>
              <a:rPr lang="tr-TR" dirty="0"/>
              <a:t>Bu yöntemde, ilk önce RGB renk uzayındaki görüntüler gri ölçekli görüntülere dönüştürülmüştür. Daha sonra, gri ölçekli görüntünün tersi üzerinde üst-şapka, alt-şapka ve morfolojik açma yöntemi uygulanmıştır. </a:t>
            </a:r>
          </a:p>
          <a:p>
            <a:pPr>
              <a:buFont typeface="Arial" panose="020B0604020202020204" pitchFamily="34" charset="0"/>
              <a:buChar char="•"/>
            </a:pPr>
            <a:r>
              <a:rPr lang="tr-TR" dirty="0"/>
              <a:t>Morfolojik üst ve alt şapka yöntemin kullanılması ile retina damalarının belirginleştirilmesi sağlanmıştır. </a:t>
            </a:r>
          </a:p>
          <a:p>
            <a:pPr>
              <a:buFont typeface="Arial" panose="020B0604020202020204" pitchFamily="34" charset="0"/>
              <a:buChar char="•"/>
            </a:pPr>
            <a:r>
              <a:rPr lang="tr-TR" dirty="0"/>
              <a:t>Belirginleştirilmiş retina görüntülerini </a:t>
            </a:r>
            <a:r>
              <a:rPr lang="tr-TR" dirty="0" err="1"/>
              <a:t>bölütlemek</a:t>
            </a:r>
            <a:r>
              <a:rPr lang="tr-TR" dirty="0"/>
              <a:t> için üç farklı eşikleme yöntemi kullanılmıştır. Kullanılan eşikleme yöntemleri Çoklu Eşikleme yöntemi, Maksimum Entropi Tabanlı Eşikleme yöntemi ve Bulanık Kümeleme Tabanlı Eşikleme yöntemidir</a:t>
            </a:r>
          </a:p>
        </p:txBody>
      </p:sp>
    </p:spTree>
    <p:extLst>
      <p:ext uri="{BB962C8B-B14F-4D97-AF65-F5344CB8AC3E}">
        <p14:creationId xmlns:p14="http://schemas.microsoft.com/office/powerpoint/2010/main" val="19481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9293D6-04C3-3F9D-7EA7-CE3AE7CCBAB6}"/>
              </a:ext>
            </a:extLst>
          </p:cNvPr>
          <p:cNvSpPr>
            <a:spLocks noGrp="1"/>
          </p:cNvSpPr>
          <p:nvPr>
            <p:ph type="title"/>
          </p:nvPr>
        </p:nvSpPr>
        <p:spPr/>
        <p:txBody>
          <a:bodyPr/>
          <a:lstStyle/>
          <a:p>
            <a:r>
              <a:rPr lang="tr-TR" dirty="0"/>
              <a:t>2- Materyal ve metot :</a:t>
            </a:r>
          </a:p>
        </p:txBody>
      </p:sp>
      <p:sp>
        <p:nvSpPr>
          <p:cNvPr id="3" name="İçerik Yer Tutucusu 2">
            <a:extLst>
              <a:ext uri="{FF2B5EF4-FFF2-40B4-BE49-F238E27FC236}">
                <a16:creationId xmlns:a16="http://schemas.microsoft.com/office/drawing/2014/main" id="{027C8B75-F783-6000-147D-D21D941819D0}"/>
              </a:ext>
            </a:extLst>
          </p:cNvPr>
          <p:cNvSpPr>
            <a:spLocks noGrp="1"/>
          </p:cNvSpPr>
          <p:nvPr>
            <p:ph idx="1"/>
          </p:nvPr>
        </p:nvSpPr>
        <p:spPr/>
        <p:txBody>
          <a:bodyPr/>
          <a:lstStyle/>
          <a:p>
            <a:pPr>
              <a:buFont typeface="Arial" panose="020B0604020202020204" pitchFamily="34" charset="0"/>
              <a:buChar char="•"/>
            </a:pPr>
            <a:r>
              <a:rPr lang="tr-TR" dirty="0"/>
              <a:t>Morfolojik işlemler; Morfolojik işlemlerin temel amacı, görüntünün temel özelliklerini korumak ve görüntüyü basitleştirmektir. Bu çalışmada, üst-şapka ve alt-şapka dönüşümleri kan damarlarına belirginlik kazandırmak için kullanılır.</a:t>
            </a:r>
          </a:p>
          <a:p>
            <a:pPr>
              <a:buFont typeface="Arial" panose="020B0604020202020204" pitchFamily="34" charset="0"/>
              <a:buChar char="•"/>
            </a:pPr>
            <a:r>
              <a:rPr lang="tr-TR" dirty="0" err="1"/>
              <a:t>Üstşapka</a:t>
            </a:r>
            <a:r>
              <a:rPr lang="tr-TR" dirty="0"/>
              <a:t> dönüşümü, bir giriş görüntüsüne morfolojik açma işlemi uygulandıktan sonra uygulama sonucunun orijinal giriş görüntüsünden çıkarılması işlemidir. </a:t>
            </a:r>
          </a:p>
          <a:p>
            <a:pPr>
              <a:buFont typeface="Arial" panose="020B0604020202020204" pitchFamily="34" charset="0"/>
              <a:buChar char="•"/>
            </a:pPr>
            <a:r>
              <a:rPr lang="tr-TR" dirty="0"/>
              <a:t>Eşikleme yöntemleri; gri ölçekli bir görünün yoğunluk seviyesine göre sınıflara ayrıldığı bir işlemdir.</a:t>
            </a:r>
          </a:p>
          <a:p>
            <a:pPr>
              <a:buFont typeface="Arial" panose="020B0604020202020204" pitchFamily="34" charset="0"/>
              <a:buChar char="•"/>
            </a:pPr>
            <a:r>
              <a:rPr lang="tr-TR" dirty="0"/>
              <a:t>Bu sınıflandırma işlemi için tanımlanmış kurallara uygun bir eşik değeri seçmek gerekir.</a:t>
            </a:r>
          </a:p>
          <a:p>
            <a:pPr>
              <a:buFont typeface="Arial" panose="020B0604020202020204" pitchFamily="34" charset="0"/>
              <a:buChar char="•"/>
            </a:pPr>
            <a:r>
              <a:rPr lang="tr-TR" dirty="0"/>
              <a:t>Çok seviyeli eşikleme ;Gri ölçekli görüntüyü birkaç farklı bölgeye ayırabilen bir işlemdir.</a:t>
            </a:r>
          </a:p>
        </p:txBody>
      </p:sp>
    </p:spTree>
    <p:extLst>
      <p:ext uri="{BB962C8B-B14F-4D97-AF65-F5344CB8AC3E}">
        <p14:creationId xmlns:p14="http://schemas.microsoft.com/office/powerpoint/2010/main" val="137856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FE2F3F-B7C3-0785-E002-02738BDF18DE}"/>
              </a:ext>
            </a:extLst>
          </p:cNvPr>
          <p:cNvSpPr>
            <a:spLocks noGrp="1"/>
          </p:cNvSpPr>
          <p:nvPr>
            <p:ph type="title"/>
          </p:nvPr>
        </p:nvSpPr>
        <p:spPr/>
        <p:txBody>
          <a:bodyPr/>
          <a:lstStyle/>
          <a:p>
            <a:r>
              <a:rPr lang="tr-TR" dirty="0"/>
              <a:t>2- Materyal ve metot :</a:t>
            </a:r>
          </a:p>
        </p:txBody>
      </p:sp>
      <p:sp>
        <p:nvSpPr>
          <p:cNvPr id="3" name="İçerik Yer Tutucusu 2">
            <a:extLst>
              <a:ext uri="{FF2B5EF4-FFF2-40B4-BE49-F238E27FC236}">
                <a16:creationId xmlns:a16="http://schemas.microsoft.com/office/drawing/2014/main" id="{0F31114B-DB62-C3B8-5880-7E13B0BD898A}"/>
              </a:ext>
            </a:extLst>
          </p:cNvPr>
          <p:cNvSpPr>
            <a:spLocks noGrp="1"/>
          </p:cNvSpPr>
          <p:nvPr>
            <p:ph idx="1"/>
          </p:nvPr>
        </p:nvSpPr>
        <p:spPr/>
        <p:txBody>
          <a:bodyPr/>
          <a:lstStyle/>
          <a:p>
            <a:pPr>
              <a:buFont typeface="Arial" panose="020B0604020202020204" pitchFamily="34" charset="0"/>
              <a:buChar char="•"/>
            </a:pPr>
            <a:r>
              <a:rPr lang="tr-TR" dirty="0"/>
              <a:t>Maksimum entropi tabanlı eşikleme; </a:t>
            </a:r>
            <a:r>
              <a:rPr lang="tr-TR" dirty="0" err="1"/>
              <a:t>Entopi</a:t>
            </a:r>
            <a:r>
              <a:rPr lang="tr-TR" dirty="0"/>
              <a:t> yöntemlerine bağlı eşikleme işlemi araştırmacılar tarafından tercih edilen bir yöntemdir.</a:t>
            </a:r>
          </a:p>
          <a:p>
            <a:pPr>
              <a:buFont typeface="Arial" panose="020B0604020202020204" pitchFamily="34" charset="0"/>
              <a:buChar char="•"/>
            </a:pPr>
            <a:r>
              <a:rPr lang="tr-TR" dirty="0"/>
              <a:t>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p>
          <a:p>
            <a:pPr>
              <a:buFont typeface="Arial" panose="020B0604020202020204" pitchFamily="34" charset="0"/>
              <a:buChar char="•"/>
            </a:pPr>
            <a:r>
              <a:rPr lang="tr-TR" dirty="0"/>
              <a:t>Bulanık mantık tabanlı eşikleme Bulanık kümeleme bir yumuşak kümeleme tekniğidir.</a:t>
            </a:r>
          </a:p>
          <a:p>
            <a:pPr>
              <a:buFont typeface="Arial" panose="020B0604020202020204" pitchFamily="34" charset="0"/>
              <a:buChar char="•"/>
            </a:pPr>
            <a:r>
              <a:rPr lang="tr-TR" dirty="0"/>
              <a:t>Bu kümeleme yöntemi, nesnelerin kümelere olan aitliğini ifade etmek için bir derece kavramı kullanır.</a:t>
            </a:r>
          </a:p>
        </p:txBody>
      </p:sp>
    </p:spTree>
    <p:extLst>
      <p:ext uri="{BB962C8B-B14F-4D97-AF65-F5344CB8AC3E}">
        <p14:creationId xmlns:p14="http://schemas.microsoft.com/office/powerpoint/2010/main" val="361792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0C0AE7-7E94-E69B-2094-98F4536285A4}"/>
              </a:ext>
            </a:extLst>
          </p:cNvPr>
          <p:cNvSpPr>
            <a:spLocks noGrp="1"/>
          </p:cNvSpPr>
          <p:nvPr>
            <p:ph type="title"/>
          </p:nvPr>
        </p:nvSpPr>
        <p:spPr/>
        <p:txBody>
          <a:bodyPr/>
          <a:lstStyle/>
          <a:p>
            <a:r>
              <a:rPr lang="tr-TR" dirty="0"/>
              <a:t>3-Kullanılan yöntem :</a:t>
            </a:r>
          </a:p>
        </p:txBody>
      </p:sp>
      <p:sp>
        <p:nvSpPr>
          <p:cNvPr id="3" name="İçerik Yer Tutucusu 2">
            <a:extLst>
              <a:ext uri="{FF2B5EF4-FFF2-40B4-BE49-F238E27FC236}">
                <a16:creationId xmlns:a16="http://schemas.microsoft.com/office/drawing/2014/main" id="{C42B402C-D940-E87E-96DA-F1FC64972915}"/>
              </a:ext>
            </a:extLst>
          </p:cNvPr>
          <p:cNvSpPr>
            <a:spLocks noGrp="1"/>
          </p:cNvSpPr>
          <p:nvPr>
            <p:ph idx="1"/>
          </p:nvPr>
        </p:nvSpPr>
        <p:spPr/>
        <p:txBody>
          <a:bodyPr/>
          <a:lstStyle/>
          <a:p>
            <a:pPr>
              <a:buFont typeface="Arial" panose="020B0604020202020204" pitchFamily="34" charset="0"/>
              <a:buChar char="•"/>
            </a:pPr>
            <a:r>
              <a:rPr lang="tr-TR" dirty="0"/>
              <a:t>Öncelikle, veri setinde bulunan görüntüler RGB renk uzayından gri ölçekli görüntülere dönüştürülür. Gri ölçekli görüntülerin tersi üzerinde önerilen sistem uygulanır.</a:t>
            </a:r>
          </a:p>
          <a:p>
            <a:pPr>
              <a:buFont typeface="Arial" panose="020B0604020202020204" pitchFamily="34" charset="0"/>
              <a:buChar char="•"/>
            </a:pPr>
            <a:r>
              <a:rPr lang="tr-TR" dirty="0"/>
              <a:t>Veri seti; Önerilen yöntem diğer yöntemlerle kıyaslanabilir olması açısından halka açık olarak sunulan DRIVE veri seti üzerinde test edilmiştir. DRIVE veri setindeki görüntüler 45°görüş alanında Canon 3CCD ile çekilmiştir.</a:t>
            </a:r>
          </a:p>
          <a:p>
            <a:pPr>
              <a:buFont typeface="Arial" panose="020B0604020202020204" pitchFamily="34" charset="0"/>
              <a:buChar char="•"/>
            </a:pPr>
            <a:r>
              <a:rPr lang="tr-TR" dirty="0"/>
              <a:t>Veri setindeki damar pikselleri, deneyimli bir göz doktoru tarafından eğitilmiş üç gözlemci tarafından manuel olarak bölümlere ayrılmıştır. </a:t>
            </a:r>
          </a:p>
          <a:p>
            <a:pPr>
              <a:buFont typeface="Arial" panose="020B0604020202020204" pitchFamily="34" charset="0"/>
              <a:buChar char="•"/>
            </a:pPr>
            <a:r>
              <a:rPr lang="tr-TR" dirty="0"/>
              <a:t>Morfolojik işlemler; Retina kan damarları, retina arka planına göre daha koyu görünürler. Ancak, bazı durumlarda kan damarlarının merkez çizgisi bölgesinde parlaklık görünür. Bu durumu ortadan kaldırmak için ilk önce morfolojik açma işlemi uygulanır.</a:t>
            </a:r>
          </a:p>
        </p:txBody>
      </p:sp>
    </p:spTree>
    <p:extLst>
      <p:ext uri="{BB962C8B-B14F-4D97-AF65-F5344CB8AC3E}">
        <p14:creationId xmlns:p14="http://schemas.microsoft.com/office/powerpoint/2010/main" val="383458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7135B-C182-D04B-7338-ACE44FB49CC6}"/>
              </a:ext>
            </a:extLst>
          </p:cNvPr>
          <p:cNvSpPr>
            <a:spLocks noGrp="1"/>
          </p:cNvSpPr>
          <p:nvPr>
            <p:ph type="title"/>
          </p:nvPr>
        </p:nvSpPr>
        <p:spPr/>
        <p:txBody>
          <a:bodyPr/>
          <a:lstStyle/>
          <a:p>
            <a:r>
              <a:rPr lang="tr-TR" dirty="0"/>
              <a:t>4-Bulgular ve tartışma :</a:t>
            </a:r>
          </a:p>
        </p:txBody>
      </p:sp>
      <p:sp>
        <p:nvSpPr>
          <p:cNvPr id="3" name="İçerik Yer Tutucusu 2">
            <a:extLst>
              <a:ext uri="{FF2B5EF4-FFF2-40B4-BE49-F238E27FC236}">
                <a16:creationId xmlns:a16="http://schemas.microsoft.com/office/drawing/2014/main" id="{C15D24B1-46EA-7536-A9A0-FD4B73F354FF}"/>
              </a:ext>
            </a:extLst>
          </p:cNvPr>
          <p:cNvSpPr>
            <a:spLocks noGrp="1"/>
          </p:cNvSpPr>
          <p:nvPr>
            <p:ph idx="1"/>
          </p:nvPr>
        </p:nvSpPr>
        <p:spPr/>
        <p:txBody>
          <a:bodyPr/>
          <a:lstStyle/>
          <a:p>
            <a:pPr>
              <a:buFont typeface="Arial" panose="020B0604020202020204" pitchFamily="34" charset="0"/>
              <a:buChar char="•"/>
            </a:pPr>
            <a:r>
              <a:rPr lang="tr-TR" dirty="0"/>
              <a:t>İyileştirilmiş görüntüler eşikleme işlemine tabi tutulduktan sonra çıktı görüntüleri üzerinde performans iyileştirilmesi yapılmıştır.</a:t>
            </a:r>
          </a:p>
          <a:p>
            <a:pPr>
              <a:buFont typeface="Arial" panose="020B0604020202020204" pitchFamily="34" charset="0"/>
              <a:buChar char="•"/>
            </a:pPr>
            <a:r>
              <a:rPr lang="tr-TR" dirty="0"/>
              <a:t>ilk sütunda orijinal görüntüler, ikinci sütunda Bulanık Mantık Tabanlı Eşikleme yöntem sonuçları, üçüncü sütunda Maksimum Entropi Tabanlı Eşikleme yöntem sonuçları, son sütunda Çoklu Eşikleme yöntem sonuçları gösterilmiştir.</a:t>
            </a:r>
          </a:p>
          <a:p>
            <a:pPr>
              <a:buFont typeface="Arial" panose="020B0604020202020204" pitchFamily="34" charset="0"/>
              <a:buChar char="•"/>
            </a:pPr>
            <a:r>
              <a:rPr lang="tr-TR" dirty="0"/>
              <a:t>Uygulanan yöntem, DRIVE veri seti üzerinde hem test hem eğitim veri kümesi üzerinde denenmiş olup toplamda 40 görüntü üzerinde çalıştırılmıştır. </a:t>
            </a:r>
          </a:p>
        </p:txBody>
      </p:sp>
    </p:spTree>
    <p:extLst>
      <p:ext uri="{BB962C8B-B14F-4D97-AF65-F5344CB8AC3E}">
        <p14:creationId xmlns:p14="http://schemas.microsoft.com/office/powerpoint/2010/main" val="342968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0C697-530E-DDBB-3823-073DEA17FA01}"/>
              </a:ext>
            </a:extLst>
          </p:cNvPr>
          <p:cNvSpPr>
            <a:spLocks noGrp="1"/>
          </p:cNvSpPr>
          <p:nvPr>
            <p:ph type="title"/>
          </p:nvPr>
        </p:nvSpPr>
        <p:spPr/>
        <p:txBody>
          <a:bodyPr/>
          <a:lstStyle/>
          <a:p>
            <a:r>
              <a:rPr lang="tr-TR" dirty="0"/>
              <a:t>5-Sonuçlar : </a:t>
            </a:r>
          </a:p>
        </p:txBody>
      </p:sp>
      <p:sp>
        <p:nvSpPr>
          <p:cNvPr id="3" name="İçerik Yer Tutucusu 2">
            <a:extLst>
              <a:ext uri="{FF2B5EF4-FFF2-40B4-BE49-F238E27FC236}">
                <a16:creationId xmlns:a16="http://schemas.microsoft.com/office/drawing/2014/main" id="{08F1D0CE-F48D-3AEC-F1C0-78B561EB1378}"/>
              </a:ext>
            </a:extLst>
          </p:cNvPr>
          <p:cNvSpPr>
            <a:spLocks noGrp="1"/>
          </p:cNvSpPr>
          <p:nvPr>
            <p:ph idx="1"/>
          </p:nvPr>
        </p:nvSpPr>
        <p:spPr/>
        <p:txBody>
          <a:bodyPr>
            <a:normAutofit lnSpcReduction="10000"/>
          </a:bodyPr>
          <a:lstStyle/>
          <a:p>
            <a:pPr>
              <a:buFont typeface="Arial" panose="020B0604020202020204" pitchFamily="34" charset="0"/>
              <a:buChar char="•"/>
            </a:pPr>
            <a:r>
              <a:rPr lang="tr-TR" dirty="0" err="1"/>
              <a:t>nDRIVE</a:t>
            </a:r>
            <a:r>
              <a:rPr lang="tr-TR" dirty="0"/>
              <a:t> veri seti üzerinde morfolojik işlemlere dayalı bir damar iyileştirme yöntemi kullanılmıştır.</a:t>
            </a:r>
          </a:p>
          <a:p>
            <a:pPr>
              <a:buFont typeface="Arial" panose="020B0604020202020204" pitchFamily="34" charset="0"/>
              <a:buChar char="•"/>
            </a:pPr>
            <a:r>
              <a:rPr lang="tr-TR" dirty="0"/>
              <a:t>Damar iyileştirme aşamasından sonra Çoklu Eşikleme, Bulanık Mantık Tabanlı Eşikleme ve Maksimum Eşikleme yöntemleri kullanılarak damar bölütlemesi yapılmıştır. </a:t>
            </a:r>
          </a:p>
          <a:p>
            <a:pPr>
              <a:buFont typeface="Arial" panose="020B0604020202020204" pitchFamily="34" charset="0"/>
              <a:buChar char="•"/>
            </a:pPr>
            <a:r>
              <a:rPr lang="tr-TR" dirty="0"/>
              <a:t>Bu yöntem temelde morfolojik işlemlere dayanmış olsa da asıl amaç eşikleme algoritmalarının yöntem üzerindeki performanslarının karşılaştırılmasıdır.</a:t>
            </a:r>
          </a:p>
          <a:p>
            <a:pPr>
              <a:buFont typeface="Arial" panose="020B0604020202020204" pitchFamily="34" charset="0"/>
              <a:buChar char="•"/>
            </a:pPr>
            <a:r>
              <a:rPr lang="tr-TR" dirty="0"/>
              <a:t>Farklı eşikleme yöntemlerinin aynı iyileştirilmiş görüntü üzerinde farklı sonuçlar verdiği gözlemlenmiştir. </a:t>
            </a:r>
          </a:p>
          <a:p>
            <a:pPr>
              <a:buFont typeface="Arial" panose="020B0604020202020204" pitchFamily="34" charset="0"/>
              <a:buChar char="•"/>
            </a:pPr>
            <a:r>
              <a:rPr lang="tr-TR"/>
              <a:t>Bu makalede, Bulanık Mantık Tabanlı Eşikleme yönteminin ortalama doğruluk oranı 0.952 olarak hesaplanmış ve diğer iki eşikleme yönteminden daha yüksek bir değere sahip olmuştur.</a:t>
            </a:r>
            <a:endParaRPr lang="tr-TR" dirty="0"/>
          </a:p>
        </p:txBody>
      </p:sp>
    </p:spTree>
    <p:extLst>
      <p:ext uri="{BB962C8B-B14F-4D97-AF65-F5344CB8AC3E}">
        <p14:creationId xmlns:p14="http://schemas.microsoft.com/office/powerpoint/2010/main" val="3109264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56</TotalTime>
  <Words>731</Words>
  <Application>Microsoft Office PowerPoint</Application>
  <PresentationFormat>Geniş ekran</PresentationFormat>
  <Paragraphs>44</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Tw Cen MT</vt:lpstr>
      <vt:lpstr>Tw Cen MT Condensed</vt:lpstr>
      <vt:lpstr>Wingdings 3</vt:lpstr>
      <vt:lpstr>İntegral</vt:lpstr>
      <vt:lpstr>Retina Kan Damarlarını Çıkarmak İçin Eşikleme Temelli Morfolojik Yöntem Makalesi</vt:lpstr>
      <vt:lpstr>1- Giriş:</vt:lpstr>
      <vt:lpstr>1- Giriş:</vt:lpstr>
      <vt:lpstr>2- Materyal ve metot :</vt:lpstr>
      <vt:lpstr>2- Materyal ve metot :</vt:lpstr>
      <vt:lpstr>3-Kullanılan yöntem :</vt:lpstr>
      <vt:lpstr>4-Bulgular ve tartışma :</vt:lpstr>
      <vt:lpstr>5-Sonuçlar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Yöntem Makalesi</dc:title>
  <dc:creator>eda korkmaz</dc:creator>
  <cp:lastModifiedBy>eda korkmaz</cp:lastModifiedBy>
  <cp:revision>1</cp:revision>
  <dcterms:created xsi:type="dcterms:W3CDTF">2022-12-15T17:16:28Z</dcterms:created>
  <dcterms:modified xsi:type="dcterms:W3CDTF">2022-12-15T18:12:50Z</dcterms:modified>
</cp:coreProperties>
</file>